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98"/>
  </p:notesMasterIdLst>
  <p:sldIdLst>
    <p:sldId id="578" r:id="rId3"/>
    <p:sldId id="780" r:id="rId4"/>
    <p:sldId id="781" r:id="rId5"/>
    <p:sldId id="782" r:id="rId6"/>
    <p:sldId id="784" r:id="rId7"/>
    <p:sldId id="716" r:id="rId8"/>
    <p:sldId id="588" r:id="rId9"/>
    <p:sldId id="461" r:id="rId10"/>
    <p:sldId id="785" r:id="rId11"/>
    <p:sldId id="786" r:id="rId12"/>
    <p:sldId id="814" r:id="rId13"/>
    <p:sldId id="788" r:id="rId14"/>
    <p:sldId id="789" r:id="rId15"/>
    <p:sldId id="790" r:id="rId16"/>
    <p:sldId id="816" r:id="rId17"/>
    <p:sldId id="817" r:id="rId18"/>
    <p:sldId id="818" r:id="rId19"/>
    <p:sldId id="820" r:id="rId20"/>
    <p:sldId id="821" r:id="rId21"/>
    <p:sldId id="815" r:id="rId22"/>
    <p:sldId id="793" r:id="rId23"/>
    <p:sldId id="794" r:id="rId24"/>
    <p:sldId id="795" r:id="rId25"/>
    <p:sldId id="796" r:id="rId26"/>
    <p:sldId id="797" r:id="rId27"/>
    <p:sldId id="798" r:id="rId28"/>
    <p:sldId id="799" r:id="rId29"/>
    <p:sldId id="800" r:id="rId30"/>
    <p:sldId id="804" r:id="rId31"/>
    <p:sldId id="822" r:id="rId32"/>
    <p:sldId id="823" r:id="rId33"/>
    <p:sldId id="825" r:id="rId34"/>
    <p:sldId id="919" r:id="rId35"/>
    <p:sldId id="920" r:id="rId36"/>
    <p:sldId id="922" r:id="rId37"/>
    <p:sldId id="923" r:id="rId38"/>
    <p:sldId id="924" r:id="rId39"/>
    <p:sldId id="826" r:id="rId40"/>
    <p:sldId id="926" r:id="rId41"/>
    <p:sldId id="827" r:id="rId42"/>
    <p:sldId id="925" r:id="rId43"/>
    <p:sldId id="834" r:id="rId44"/>
    <p:sldId id="837" r:id="rId45"/>
    <p:sldId id="838" r:id="rId46"/>
    <p:sldId id="839" r:id="rId47"/>
    <p:sldId id="841" r:id="rId48"/>
    <p:sldId id="848" r:id="rId49"/>
    <p:sldId id="849" r:id="rId50"/>
    <p:sldId id="850" r:id="rId51"/>
    <p:sldId id="851" r:id="rId52"/>
    <p:sldId id="852" r:id="rId53"/>
    <p:sldId id="853" r:id="rId54"/>
    <p:sldId id="854" r:id="rId55"/>
    <p:sldId id="855" r:id="rId56"/>
    <p:sldId id="856" r:id="rId57"/>
    <p:sldId id="857" r:id="rId58"/>
    <p:sldId id="859" r:id="rId59"/>
    <p:sldId id="860" r:id="rId60"/>
    <p:sldId id="861" r:id="rId61"/>
    <p:sldId id="862" r:id="rId62"/>
    <p:sldId id="863" r:id="rId63"/>
    <p:sldId id="864" r:id="rId64"/>
    <p:sldId id="868" r:id="rId65"/>
    <p:sldId id="869" r:id="rId66"/>
    <p:sldId id="870" r:id="rId67"/>
    <p:sldId id="871" r:id="rId68"/>
    <p:sldId id="872" r:id="rId69"/>
    <p:sldId id="873" r:id="rId70"/>
    <p:sldId id="874" r:id="rId71"/>
    <p:sldId id="876" r:id="rId72"/>
    <p:sldId id="881" r:id="rId73"/>
    <p:sldId id="882" r:id="rId74"/>
    <p:sldId id="884" r:id="rId75"/>
    <p:sldId id="885" r:id="rId76"/>
    <p:sldId id="887" r:id="rId77"/>
    <p:sldId id="893" r:id="rId78"/>
    <p:sldId id="894" r:id="rId79"/>
    <p:sldId id="895" r:id="rId80"/>
    <p:sldId id="896" r:id="rId81"/>
    <p:sldId id="897" r:id="rId82"/>
    <p:sldId id="899" r:id="rId83"/>
    <p:sldId id="902" r:id="rId84"/>
    <p:sldId id="903" r:id="rId85"/>
    <p:sldId id="904" r:id="rId86"/>
    <p:sldId id="906" r:id="rId87"/>
    <p:sldId id="907" r:id="rId88"/>
    <p:sldId id="908" r:id="rId89"/>
    <p:sldId id="909" r:id="rId90"/>
    <p:sldId id="910" r:id="rId91"/>
    <p:sldId id="911" r:id="rId92"/>
    <p:sldId id="913" r:id="rId93"/>
    <p:sldId id="914" r:id="rId94"/>
    <p:sldId id="915" r:id="rId95"/>
    <p:sldId id="916" r:id="rId96"/>
    <p:sldId id="579" r:id="rId97"/>
  </p:sldIdLst>
  <p:sldSz cx="9145588"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FDFDFD"/>
    <a:srgbClr val="1F98C3"/>
    <a:srgbClr val="1C89B0"/>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523" autoAdjust="0"/>
  </p:normalViewPr>
  <p:slideViewPr>
    <p:cSldViewPr snapToObjects="1">
      <p:cViewPr varScale="1">
        <p:scale>
          <a:sx n="72" d="100"/>
          <a:sy n="72" d="100"/>
        </p:scale>
        <p:origin x="1278" y="72"/>
      </p:cViewPr>
      <p:guideLst>
        <p:guide orient="horz" pos="2142"/>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ABCCB-4CF1-415F-9B02-335D47BA0A1C}" type="doc">
      <dgm:prSet loTypeId="urn:microsoft.com/office/officeart/2005/8/layout/pyramid1" loCatId="pyramid" qsTypeId="urn:microsoft.com/office/officeart/2005/8/quickstyle/simple3" qsCatId="simple" csTypeId="urn:microsoft.com/office/officeart/2005/8/colors/colorful2" csCatId="colorful" phldr="1"/>
      <dgm:spPr/>
    </dgm:pt>
    <dgm:pt modelId="{678C2C1F-CFA4-4836-8ABF-DD13A88F4E10}">
      <dgm:prSet phldrT="[文本]" custT="1"/>
      <dgm:spPr/>
      <dgm:t>
        <a:bodyPr/>
        <a:lstStyle/>
        <a:p>
          <a:r>
            <a:rPr lang="zh-CN" altLang="en-US" sz="2000" dirty="0"/>
            <a:t>目标</a:t>
          </a:r>
        </a:p>
      </dgm:t>
    </dgm:pt>
    <dgm:pt modelId="{DA14DE61-AB82-441A-AE39-7A0AEF2D181D}" type="parTrans" cxnId="{187A4119-D8BC-402A-9336-A486DB314888}">
      <dgm:prSet/>
      <dgm:spPr/>
      <dgm:t>
        <a:bodyPr/>
        <a:lstStyle/>
        <a:p>
          <a:endParaRPr lang="zh-CN" altLang="en-US"/>
        </a:p>
      </dgm:t>
    </dgm:pt>
    <dgm:pt modelId="{FE9EC065-AA50-4D3E-8485-49A79E672A4E}" type="sibTrans" cxnId="{187A4119-D8BC-402A-9336-A486DB314888}">
      <dgm:prSet/>
      <dgm:spPr/>
      <dgm:t>
        <a:bodyPr/>
        <a:lstStyle/>
        <a:p>
          <a:endParaRPr lang="zh-CN" altLang="en-US"/>
        </a:p>
      </dgm:t>
    </dgm:pt>
    <dgm:pt modelId="{D5BA75D8-C36A-4C6A-A1E4-DFFEBCD9CDD6}">
      <dgm:prSet phldrT="[文本]" custT="1"/>
      <dgm:spPr/>
      <dgm:t>
        <a:bodyPr/>
        <a:lstStyle/>
        <a:p>
          <a:r>
            <a:rPr lang="zh-CN" altLang="en-US" sz="2000" dirty="0"/>
            <a:t>任务</a:t>
          </a:r>
        </a:p>
      </dgm:t>
    </dgm:pt>
    <dgm:pt modelId="{2F72F4B6-84DE-4AAF-9256-33367739A42D}" type="parTrans" cxnId="{CE5725A7-CB11-4FAA-A486-6B493EC4B6D1}">
      <dgm:prSet/>
      <dgm:spPr/>
      <dgm:t>
        <a:bodyPr/>
        <a:lstStyle/>
        <a:p>
          <a:endParaRPr lang="zh-CN" altLang="en-US"/>
        </a:p>
      </dgm:t>
    </dgm:pt>
    <dgm:pt modelId="{1A1804CD-ED65-46BF-8F89-E741FA8A3C50}" type="sibTrans" cxnId="{CE5725A7-CB11-4FAA-A486-6B493EC4B6D1}">
      <dgm:prSet/>
      <dgm:spPr/>
      <dgm:t>
        <a:bodyPr/>
        <a:lstStyle/>
        <a:p>
          <a:endParaRPr lang="zh-CN" altLang="en-US"/>
        </a:p>
      </dgm:t>
    </dgm:pt>
    <dgm:pt modelId="{FC358EE5-62FB-4EAD-9F73-12423FC66461}">
      <dgm:prSet phldrT="[文本]" custT="1"/>
      <dgm:spPr/>
      <dgm:t>
        <a:bodyPr/>
        <a:lstStyle/>
        <a:p>
          <a:r>
            <a:rPr lang="zh-CN" altLang="en-US" sz="2000" dirty="0"/>
            <a:t>系统行为</a:t>
          </a:r>
        </a:p>
      </dgm:t>
    </dgm:pt>
    <dgm:pt modelId="{075B30E9-EA9C-4E91-BA77-C02B7EC611E6}" type="parTrans" cxnId="{7A191679-B5FB-41AD-ADC2-5F49D7BC3F36}">
      <dgm:prSet/>
      <dgm:spPr/>
      <dgm:t>
        <a:bodyPr/>
        <a:lstStyle/>
        <a:p>
          <a:endParaRPr lang="zh-CN" altLang="en-US"/>
        </a:p>
      </dgm:t>
    </dgm:pt>
    <dgm:pt modelId="{317B6CB2-F86B-4F88-8015-FE0F1398E8B3}" type="sibTrans" cxnId="{7A191679-B5FB-41AD-ADC2-5F49D7BC3F36}">
      <dgm:prSet/>
      <dgm:spPr/>
      <dgm:t>
        <a:bodyPr/>
        <a:lstStyle/>
        <a:p>
          <a:endParaRPr lang="zh-CN" altLang="en-US"/>
        </a:p>
      </dgm:t>
    </dgm:pt>
    <dgm:pt modelId="{F5227D7B-921E-4EA5-9D0E-9CE36B7F70AD}" type="pres">
      <dgm:prSet presAssocID="{B13ABCCB-4CF1-415F-9B02-335D47BA0A1C}" presName="Name0" presStyleCnt="0">
        <dgm:presLayoutVars>
          <dgm:dir/>
          <dgm:animLvl val="lvl"/>
          <dgm:resizeHandles val="exact"/>
        </dgm:presLayoutVars>
      </dgm:prSet>
      <dgm:spPr/>
    </dgm:pt>
    <dgm:pt modelId="{DFD2F90F-31BC-4A4F-9310-090F731C72DF}" type="pres">
      <dgm:prSet presAssocID="{678C2C1F-CFA4-4836-8ABF-DD13A88F4E10}" presName="Name8" presStyleCnt="0"/>
      <dgm:spPr/>
    </dgm:pt>
    <dgm:pt modelId="{6761DC9C-A283-4FCB-8A99-9A07371DD324}" type="pres">
      <dgm:prSet presAssocID="{678C2C1F-CFA4-4836-8ABF-DD13A88F4E10}" presName="level" presStyleLbl="node1" presStyleIdx="0" presStyleCnt="3">
        <dgm:presLayoutVars>
          <dgm:chMax val="1"/>
          <dgm:bulletEnabled val="1"/>
        </dgm:presLayoutVars>
      </dgm:prSet>
      <dgm:spPr/>
      <dgm:t>
        <a:bodyPr/>
        <a:lstStyle/>
        <a:p>
          <a:endParaRPr lang="zh-CN" altLang="en-US"/>
        </a:p>
      </dgm:t>
    </dgm:pt>
    <dgm:pt modelId="{81FE2526-4B3A-4CB6-8F65-078813E8A1DB}" type="pres">
      <dgm:prSet presAssocID="{678C2C1F-CFA4-4836-8ABF-DD13A88F4E10}" presName="levelTx" presStyleLbl="revTx" presStyleIdx="0" presStyleCnt="0">
        <dgm:presLayoutVars>
          <dgm:chMax val="1"/>
          <dgm:bulletEnabled val="1"/>
        </dgm:presLayoutVars>
      </dgm:prSet>
      <dgm:spPr/>
      <dgm:t>
        <a:bodyPr/>
        <a:lstStyle/>
        <a:p>
          <a:endParaRPr lang="zh-CN" altLang="en-US"/>
        </a:p>
      </dgm:t>
    </dgm:pt>
    <dgm:pt modelId="{96761A5C-3487-46CC-938C-5D1E444B81CB}" type="pres">
      <dgm:prSet presAssocID="{D5BA75D8-C36A-4C6A-A1E4-DFFEBCD9CDD6}" presName="Name8" presStyleCnt="0"/>
      <dgm:spPr/>
    </dgm:pt>
    <dgm:pt modelId="{37446300-03B8-4F04-A1BD-50680CE10CCC}" type="pres">
      <dgm:prSet presAssocID="{D5BA75D8-C36A-4C6A-A1E4-DFFEBCD9CDD6}" presName="level" presStyleLbl="node1" presStyleIdx="1" presStyleCnt="3">
        <dgm:presLayoutVars>
          <dgm:chMax val="1"/>
          <dgm:bulletEnabled val="1"/>
        </dgm:presLayoutVars>
      </dgm:prSet>
      <dgm:spPr/>
      <dgm:t>
        <a:bodyPr/>
        <a:lstStyle/>
        <a:p>
          <a:endParaRPr lang="zh-CN" altLang="en-US"/>
        </a:p>
      </dgm:t>
    </dgm:pt>
    <dgm:pt modelId="{FEE933AD-E5E5-4E00-81BA-92CC0EE5AA82}" type="pres">
      <dgm:prSet presAssocID="{D5BA75D8-C36A-4C6A-A1E4-DFFEBCD9CDD6}" presName="levelTx" presStyleLbl="revTx" presStyleIdx="0" presStyleCnt="0">
        <dgm:presLayoutVars>
          <dgm:chMax val="1"/>
          <dgm:bulletEnabled val="1"/>
        </dgm:presLayoutVars>
      </dgm:prSet>
      <dgm:spPr/>
      <dgm:t>
        <a:bodyPr/>
        <a:lstStyle/>
        <a:p>
          <a:endParaRPr lang="zh-CN" altLang="en-US"/>
        </a:p>
      </dgm:t>
    </dgm:pt>
    <dgm:pt modelId="{98582D84-3D0B-4275-9510-1C2BD41DB953}" type="pres">
      <dgm:prSet presAssocID="{FC358EE5-62FB-4EAD-9F73-12423FC66461}" presName="Name8" presStyleCnt="0"/>
      <dgm:spPr/>
    </dgm:pt>
    <dgm:pt modelId="{9B0D056E-816C-4959-A6D7-71F0AE4C59B7}" type="pres">
      <dgm:prSet presAssocID="{FC358EE5-62FB-4EAD-9F73-12423FC66461}" presName="level" presStyleLbl="node1" presStyleIdx="2" presStyleCnt="3" custLinFactNeighborX="1541" custLinFactNeighborY="416">
        <dgm:presLayoutVars>
          <dgm:chMax val="1"/>
          <dgm:bulletEnabled val="1"/>
        </dgm:presLayoutVars>
      </dgm:prSet>
      <dgm:spPr/>
      <dgm:t>
        <a:bodyPr/>
        <a:lstStyle/>
        <a:p>
          <a:endParaRPr lang="zh-CN" altLang="en-US"/>
        </a:p>
      </dgm:t>
    </dgm:pt>
    <dgm:pt modelId="{430404A7-82A6-4A09-9C24-DB33CC5CC837}" type="pres">
      <dgm:prSet presAssocID="{FC358EE5-62FB-4EAD-9F73-12423FC66461}" presName="levelTx" presStyleLbl="revTx" presStyleIdx="0" presStyleCnt="0">
        <dgm:presLayoutVars>
          <dgm:chMax val="1"/>
          <dgm:bulletEnabled val="1"/>
        </dgm:presLayoutVars>
      </dgm:prSet>
      <dgm:spPr/>
      <dgm:t>
        <a:bodyPr/>
        <a:lstStyle/>
        <a:p>
          <a:endParaRPr lang="zh-CN" altLang="en-US"/>
        </a:p>
      </dgm:t>
    </dgm:pt>
  </dgm:ptLst>
  <dgm:cxnLst>
    <dgm:cxn modelId="{F68A8431-8C8B-4CC6-9411-B018DC66C6DD}" type="presOf" srcId="{D5BA75D8-C36A-4C6A-A1E4-DFFEBCD9CDD6}" destId="{37446300-03B8-4F04-A1BD-50680CE10CCC}" srcOrd="0" destOrd="0" presId="urn:microsoft.com/office/officeart/2005/8/layout/pyramid1"/>
    <dgm:cxn modelId="{17378E7F-7056-4EA8-90A7-50C08EE9CAFA}" type="presOf" srcId="{FC358EE5-62FB-4EAD-9F73-12423FC66461}" destId="{430404A7-82A6-4A09-9C24-DB33CC5CC837}" srcOrd="1" destOrd="0" presId="urn:microsoft.com/office/officeart/2005/8/layout/pyramid1"/>
    <dgm:cxn modelId="{BA7490A4-533B-4209-8318-E064F1426429}" type="presOf" srcId="{B13ABCCB-4CF1-415F-9B02-335D47BA0A1C}" destId="{F5227D7B-921E-4EA5-9D0E-9CE36B7F70AD}" srcOrd="0" destOrd="0" presId="urn:microsoft.com/office/officeart/2005/8/layout/pyramid1"/>
    <dgm:cxn modelId="{7A191679-B5FB-41AD-ADC2-5F49D7BC3F36}" srcId="{B13ABCCB-4CF1-415F-9B02-335D47BA0A1C}" destId="{FC358EE5-62FB-4EAD-9F73-12423FC66461}" srcOrd="2" destOrd="0" parTransId="{075B30E9-EA9C-4E91-BA77-C02B7EC611E6}" sibTransId="{317B6CB2-F86B-4F88-8015-FE0F1398E8B3}"/>
    <dgm:cxn modelId="{187A4119-D8BC-402A-9336-A486DB314888}" srcId="{B13ABCCB-4CF1-415F-9B02-335D47BA0A1C}" destId="{678C2C1F-CFA4-4836-8ABF-DD13A88F4E10}" srcOrd="0" destOrd="0" parTransId="{DA14DE61-AB82-441A-AE39-7A0AEF2D181D}" sibTransId="{FE9EC065-AA50-4D3E-8485-49A79E672A4E}"/>
    <dgm:cxn modelId="{3F682DF6-7C3C-48EC-966B-E55C6E97EC9C}" type="presOf" srcId="{678C2C1F-CFA4-4836-8ABF-DD13A88F4E10}" destId="{81FE2526-4B3A-4CB6-8F65-078813E8A1DB}" srcOrd="1" destOrd="0" presId="urn:microsoft.com/office/officeart/2005/8/layout/pyramid1"/>
    <dgm:cxn modelId="{17293AD6-B001-43A3-8CC5-D56B6F06939C}" type="presOf" srcId="{FC358EE5-62FB-4EAD-9F73-12423FC66461}" destId="{9B0D056E-816C-4959-A6D7-71F0AE4C59B7}" srcOrd="0" destOrd="0" presId="urn:microsoft.com/office/officeart/2005/8/layout/pyramid1"/>
    <dgm:cxn modelId="{CE5725A7-CB11-4FAA-A486-6B493EC4B6D1}" srcId="{B13ABCCB-4CF1-415F-9B02-335D47BA0A1C}" destId="{D5BA75D8-C36A-4C6A-A1E4-DFFEBCD9CDD6}" srcOrd="1" destOrd="0" parTransId="{2F72F4B6-84DE-4AAF-9256-33367739A42D}" sibTransId="{1A1804CD-ED65-46BF-8F89-E741FA8A3C50}"/>
    <dgm:cxn modelId="{02A8F55A-BCDA-4A54-9CF7-335D53E72BD6}" type="presOf" srcId="{D5BA75D8-C36A-4C6A-A1E4-DFFEBCD9CDD6}" destId="{FEE933AD-E5E5-4E00-81BA-92CC0EE5AA82}" srcOrd="1" destOrd="0" presId="urn:microsoft.com/office/officeart/2005/8/layout/pyramid1"/>
    <dgm:cxn modelId="{CD98A169-3BCA-47C5-AECA-3F0BBABC0AE6}" type="presOf" srcId="{678C2C1F-CFA4-4836-8ABF-DD13A88F4E10}" destId="{6761DC9C-A283-4FCB-8A99-9A07371DD324}" srcOrd="0" destOrd="0" presId="urn:microsoft.com/office/officeart/2005/8/layout/pyramid1"/>
    <dgm:cxn modelId="{773C3AD5-CC75-412B-BF75-D392A187C9C7}" type="presParOf" srcId="{F5227D7B-921E-4EA5-9D0E-9CE36B7F70AD}" destId="{DFD2F90F-31BC-4A4F-9310-090F731C72DF}" srcOrd="0" destOrd="0" presId="urn:microsoft.com/office/officeart/2005/8/layout/pyramid1"/>
    <dgm:cxn modelId="{4A8B5B9A-FC16-4507-BD49-8ACBE5DB2A83}" type="presParOf" srcId="{DFD2F90F-31BC-4A4F-9310-090F731C72DF}" destId="{6761DC9C-A283-4FCB-8A99-9A07371DD324}" srcOrd="0" destOrd="0" presId="urn:microsoft.com/office/officeart/2005/8/layout/pyramid1"/>
    <dgm:cxn modelId="{9CA745DB-2FDE-4374-9D27-926FFBA1F23E}" type="presParOf" srcId="{DFD2F90F-31BC-4A4F-9310-090F731C72DF}" destId="{81FE2526-4B3A-4CB6-8F65-078813E8A1DB}" srcOrd="1" destOrd="0" presId="urn:microsoft.com/office/officeart/2005/8/layout/pyramid1"/>
    <dgm:cxn modelId="{434A50EC-8D2C-4AB2-BCD4-CE2AD08EC4FD}" type="presParOf" srcId="{F5227D7B-921E-4EA5-9D0E-9CE36B7F70AD}" destId="{96761A5C-3487-46CC-938C-5D1E444B81CB}" srcOrd="1" destOrd="0" presId="urn:microsoft.com/office/officeart/2005/8/layout/pyramid1"/>
    <dgm:cxn modelId="{2910F801-ADE7-42F3-A086-09F6886C2F02}" type="presParOf" srcId="{96761A5C-3487-46CC-938C-5D1E444B81CB}" destId="{37446300-03B8-4F04-A1BD-50680CE10CCC}" srcOrd="0" destOrd="0" presId="urn:microsoft.com/office/officeart/2005/8/layout/pyramid1"/>
    <dgm:cxn modelId="{7D39D845-CBC3-46D4-B02C-C076CBFD34FD}" type="presParOf" srcId="{96761A5C-3487-46CC-938C-5D1E444B81CB}" destId="{FEE933AD-E5E5-4E00-81BA-92CC0EE5AA82}" srcOrd="1" destOrd="0" presId="urn:microsoft.com/office/officeart/2005/8/layout/pyramid1"/>
    <dgm:cxn modelId="{6375D421-6E1B-4F2B-BD67-095C2AEFD101}" type="presParOf" srcId="{F5227D7B-921E-4EA5-9D0E-9CE36B7F70AD}" destId="{98582D84-3D0B-4275-9510-1C2BD41DB953}" srcOrd="2" destOrd="0" presId="urn:microsoft.com/office/officeart/2005/8/layout/pyramid1"/>
    <dgm:cxn modelId="{5F4F3F7F-C2AE-4408-BC1B-B464CF1ACC79}" type="presParOf" srcId="{98582D84-3D0B-4275-9510-1C2BD41DB953}" destId="{9B0D056E-816C-4959-A6D7-71F0AE4C59B7}" srcOrd="0" destOrd="0" presId="urn:microsoft.com/office/officeart/2005/8/layout/pyramid1"/>
    <dgm:cxn modelId="{D9FED3B5-1C87-43AA-9DA5-1F8E2984B98A}" type="presParOf" srcId="{98582D84-3D0B-4275-9510-1C2BD41DB953}" destId="{430404A7-82A6-4A09-9C24-DB33CC5CC837}"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1DC9C-A283-4FCB-8A99-9A07371DD324}">
      <dsp:nvSpPr>
        <dsp:cNvPr id="0" name=""/>
        <dsp:cNvSpPr/>
      </dsp:nvSpPr>
      <dsp:spPr>
        <a:xfrm>
          <a:off x="1438318" y="0"/>
          <a:ext cx="1438318" cy="1094648"/>
        </a:xfrm>
        <a:prstGeom prst="trapezoid">
          <a:avLst>
            <a:gd name="adj" fmla="val 65698"/>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目标</a:t>
          </a:r>
        </a:p>
      </dsp:txBody>
      <dsp:txXfrm>
        <a:off x="1438318" y="0"/>
        <a:ext cx="1438318" cy="1094648"/>
      </dsp:txXfrm>
    </dsp:sp>
    <dsp:sp modelId="{37446300-03B8-4F04-A1BD-50680CE10CCC}">
      <dsp:nvSpPr>
        <dsp:cNvPr id="0" name=""/>
        <dsp:cNvSpPr/>
      </dsp:nvSpPr>
      <dsp:spPr>
        <a:xfrm>
          <a:off x="719159" y="1094649"/>
          <a:ext cx="2876637" cy="1094648"/>
        </a:xfrm>
        <a:prstGeom prst="trapezoid">
          <a:avLst>
            <a:gd name="adj" fmla="val 65698"/>
          </a:avLst>
        </a:prstGeom>
        <a:gradFill rotWithShape="0">
          <a:gsLst>
            <a:gs pos="0">
              <a:schemeClr val="accent2">
                <a:hueOff val="0"/>
                <a:satOff val="-50000"/>
                <a:lumOff val="15490"/>
                <a:alphaOff val="0"/>
                <a:lumMod val="110000"/>
                <a:satMod val="105000"/>
                <a:tint val="67000"/>
              </a:schemeClr>
            </a:gs>
            <a:gs pos="50000">
              <a:schemeClr val="accent2">
                <a:hueOff val="0"/>
                <a:satOff val="-50000"/>
                <a:lumOff val="15490"/>
                <a:alphaOff val="0"/>
                <a:lumMod val="105000"/>
                <a:satMod val="103000"/>
                <a:tint val="73000"/>
              </a:schemeClr>
            </a:gs>
            <a:gs pos="100000">
              <a:schemeClr val="accent2">
                <a:hueOff val="0"/>
                <a:satOff val="-50000"/>
                <a:lumOff val="1549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任务</a:t>
          </a:r>
        </a:p>
      </dsp:txBody>
      <dsp:txXfrm>
        <a:off x="1222570" y="1094649"/>
        <a:ext cx="1869814" cy="1094648"/>
      </dsp:txXfrm>
    </dsp:sp>
    <dsp:sp modelId="{9B0D056E-816C-4959-A6D7-71F0AE4C59B7}">
      <dsp:nvSpPr>
        <dsp:cNvPr id="0" name=""/>
        <dsp:cNvSpPr/>
      </dsp:nvSpPr>
      <dsp:spPr>
        <a:xfrm>
          <a:off x="0" y="2189298"/>
          <a:ext cx="4314956" cy="1094648"/>
        </a:xfrm>
        <a:prstGeom prst="trapezoid">
          <a:avLst>
            <a:gd name="adj" fmla="val 65698"/>
          </a:avLst>
        </a:prstGeom>
        <a:gradFill rotWithShape="0">
          <a:gsLst>
            <a:gs pos="0">
              <a:schemeClr val="accent2">
                <a:hueOff val="0"/>
                <a:satOff val="-100000"/>
                <a:lumOff val="30980"/>
                <a:alphaOff val="0"/>
                <a:lumMod val="110000"/>
                <a:satMod val="105000"/>
                <a:tint val="67000"/>
              </a:schemeClr>
            </a:gs>
            <a:gs pos="50000">
              <a:schemeClr val="accent2">
                <a:hueOff val="0"/>
                <a:satOff val="-100000"/>
                <a:lumOff val="30980"/>
                <a:alphaOff val="0"/>
                <a:lumMod val="105000"/>
                <a:satMod val="103000"/>
                <a:tint val="73000"/>
              </a:schemeClr>
            </a:gs>
            <a:gs pos="100000">
              <a:schemeClr val="accent2">
                <a:hueOff val="0"/>
                <a:satOff val="-100000"/>
                <a:lumOff val="3098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系统行为</a:t>
          </a:r>
        </a:p>
      </dsp:txBody>
      <dsp:txXfrm>
        <a:off x="755117" y="2189298"/>
        <a:ext cx="2804721" cy="10946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093FF8A9-9FDF-4B78-9448-C295B5316456}" type="datetimeFigureOut">
              <a:rPr lang="zh-CN" altLang="en-US"/>
              <a:pPr>
                <a:defRPr/>
              </a:pPr>
              <a:t>2018/9/19</a:t>
            </a:fld>
            <a:endParaRPr 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8A12770E-DD04-415E-AC77-B6ACD551064F}" type="slidenum">
              <a:rPr lang="zh-CN" altLang="en-US"/>
              <a:pPr>
                <a:defRPr/>
              </a:pPr>
              <a:t>‹#›</a:t>
            </a:fld>
            <a:endParaRPr lang="en-US"/>
          </a:p>
        </p:txBody>
      </p:sp>
    </p:spTree>
    <p:extLst>
      <p:ext uri="{BB962C8B-B14F-4D97-AF65-F5344CB8AC3E}">
        <p14:creationId xmlns:p14="http://schemas.microsoft.com/office/powerpoint/2010/main" val="739684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xfrm>
            <a:off x="2374900" y="889000"/>
            <a:ext cx="4316413" cy="3236913"/>
          </a:xfrm>
          <a:ln/>
        </p:spPr>
      </p:sp>
      <p:sp>
        <p:nvSpPr>
          <p:cNvPr id="7171" name="Rectangle 3"/>
          <p:cNvSpPr>
            <a:spLocks noGrp="1" noChangeArrowheads="1"/>
          </p:cNvSpPr>
          <p:nvPr>
            <p:ph type="body" idx="1"/>
          </p:nvPr>
        </p:nvSpPr>
        <p:spPr>
          <a:xfrm>
            <a:off x="2503488" y="4332288"/>
            <a:ext cx="3971925" cy="42941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47" tIns="45523" rIns="91047" bIns="45523"/>
          <a:lstStyle/>
          <a:p>
            <a:pPr>
              <a:tabLst>
                <a:tab pos="228600" algn="l"/>
              </a:tabLst>
            </a:pPr>
            <a:r>
              <a:rPr lang="en-US" altLang="zh-CN" sz="1000">
                <a:latin typeface="ZapfHumnst BT" pitchFamily="34" charset="0"/>
              </a:rPr>
              <a:t>Most people have experienced project failures of one form or another, and there are probably lots of reasons why the failures happened. As most of you know, the software industry has much room for improvement when it comes to delivering success.</a:t>
            </a:r>
          </a:p>
          <a:p>
            <a:pPr>
              <a:tabLst>
                <a:tab pos="228600" algn="l"/>
              </a:tabLst>
            </a:pPr>
            <a:r>
              <a:rPr lang="en-US" altLang="zh-CN" sz="1000">
                <a:latin typeface="ZapfHumnst BT" pitchFamily="34" charset="0"/>
              </a:rPr>
              <a:t>The four cartoons show symptoms of common project problems:</a:t>
            </a:r>
          </a:p>
          <a:p>
            <a:pPr>
              <a:buFontTx/>
              <a:buChar char="•"/>
              <a:tabLst>
                <a:tab pos="228600" algn="l"/>
              </a:tabLst>
            </a:pPr>
            <a:r>
              <a:rPr lang="en-US" altLang="zh-CN" sz="1000">
                <a:latin typeface="ZapfHumnst BT" pitchFamily="34" charset="0"/>
              </a:rPr>
              <a:t>Top left cartoon: Skipped analyzing the problem or understanding their stakeholders’ needs.</a:t>
            </a:r>
          </a:p>
          <a:p>
            <a:pPr>
              <a:buFontTx/>
              <a:buChar char="•"/>
              <a:tabLst>
                <a:tab pos="228600" algn="l"/>
              </a:tabLst>
            </a:pPr>
            <a:r>
              <a:rPr lang="en-US" altLang="zh-CN" sz="1000">
                <a:latin typeface="ZapfHumnst BT" pitchFamily="34" charset="0"/>
              </a:rPr>
              <a:t>Top right cartoon: Poor elicitation of requirements, lack of stakeholder involvement.</a:t>
            </a:r>
          </a:p>
          <a:p>
            <a:pPr>
              <a:buFontTx/>
              <a:buChar char="•"/>
              <a:tabLst>
                <a:tab pos="228600" algn="l"/>
              </a:tabLst>
            </a:pPr>
            <a:r>
              <a:rPr lang="en-US" altLang="zh-CN" sz="1000">
                <a:latin typeface="ZapfHumnst BT" pitchFamily="34" charset="0"/>
              </a:rPr>
              <a:t>Bottom left: Developers think they know best, requirements not kept formally, no formal change management.</a:t>
            </a:r>
          </a:p>
          <a:p>
            <a:pPr>
              <a:buFontTx/>
              <a:buChar char="•"/>
              <a:tabLst>
                <a:tab pos="228600" algn="l"/>
              </a:tabLst>
            </a:pPr>
            <a:r>
              <a:rPr lang="en-US" altLang="zh-CN" sz="1000">
                <a:latin typeface="ZapfHumnst BT" pitchFamily="34" charset="0"/>
              </a:rPr>
              <a:t>Bottom right: Failure to manage scope.</a:t>
            </a:r>
          </a:p>
          <a:p>
            <a:pPr>
              <a:tabLst>
                <a:tab pos="228600" algn="l"/>
              </a:tabLst>
            </a:pPr>
            <a:endParaRPr lang="zh-CN" altLang="en-US" sz="1000">
              <a:latin typeface="ZapfHumnst BT" pitchFamily="34" charset="0"/>
            </a:endParaRPr>
          </a:p>
        </p:txBody>
      </p:sp>
      <p:sp>
        <p:nvSpPr>
          <p:cNvPr id="7172" name="Text Box 4"/>
          <p:cNvSpPr txBox="1">
            <a:spLocks noChangeArrowheads="1"/>
          </p:cNvSpPr>
          <p:nvPr/>
        </p:nvSpPr>
        <p:spPr bwMode="auto">
          <a:xfrm>
            <a:off x="568325" y="1285875"/>
            <a:ext cx="1733550" cy="729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486" tIns="53743" rIns="107486" bIns="53743"/>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nSpc>
                <a:spcPct val="87000"/>
              </a:lnSpc>
              <a:spcBef>
                <a:spcPct val="30000"/>
              </a:spcBef>
            </a:pPr>
            <a:endParaRPr lang="zh-CN" altLang="en-US" sz="1000">
              <a:latin typeface="ZapfHumnst BT" pitchFamily="34" charset="0"/>
              <a:ea typeface="宋体" panose="02010600030101010101" pitchFamily="2" charset="-122"/>
            </a:endParaRPr>
          </a:p>
        </p:txBody>
      </p:sp>
    </p:spTree>
    <p:extLst>
      <p:ext uri="{BB962C8B-B14F-4D97-AF65-F5344CB8AC3E}">
        <p14:creationId xmlns:p14="http://schemas.microsoft.com/office/powerpoint/2010/main" val="9022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5A0E3EA3-C261-49D2-A14C-66C1A2DDF181}" type="slidenum">
              <a:rPr lang="en-US" altLang="zh-CN"/>
              <a:pPr/>
              <a:t>58</a:t>
            </a:fld>
            <a:endParaRPr lang="en-US" altLang="zh-CN"/>
          </a:p>
        </p:txBody>
      </p:sp>
      <p:sp>
        <p:nvSpPr>
          <p:cNvPr id="97283" name="Text Box 2"/>
          <p:cNvSpPr txBox="1">
            <a:spLocks noChangeArrowheads="1"/>
          </p:cNvSpPr>
          <p:nvPr/>
        </p:nvSpPr>
        <p:spPr bwMode="auto">
          <a:xfrm>
            <a:off x="304800" y="1136650"/>
            <a:ext cx="1981200" cy="5173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Generalization can be used between actors to model those cases where several actors can play the same role in a particular use case.  For example, for the Course Registration System, there are full-time and part-time students, both of whom can register for courses, and both are seen as the same external entity by the use-case that does the registering. The shared role can be modeled as an actor, Student, inherited by the two original actors. </a:t>
            </a:r>
          </a:p>
          <a:p>
            <a:pPr>
              <a:spcBef>
                <a:spcPct val="50000"/>
              </a:spcBef>
            </a:pPr>
            <a:r>
              <a:rPr lang="en-US" altLang="zh-CN" sz="1000">
                <a:latin typeface="ZapfHumnst BT" pitchFamily="34" charset="0"/>
                <a:ea typeface="宋体" panose="02010600030101010101" pitchFamily="2" charset="-122"/>
              </a:rPr>
              <a:t>Generalization between actors is considered an advanced use-case modeling technique.  However</a:t>
            </a:r>
            <a:r>
              <a:rPr lang="en-US" altLang="zh-CN" sz="1000">
                <a:solidFill>
                  <a:srgbClr val="000000"/>
                </a:solidFill>
                <a:latin typeface="ZapfHumnst BT" pitchFamily="34" charset="0"/>
                <a:ea typeface="宋体" panose="02010600030101010101" pitchFamily="2" charset="-122"/>
              </a:rPr>
              <a:t>, it is presented here because it appears in the Payroll System solution.</a:t>
            </a:r>
          </a:p>
          <a:p>
            <a:pPr>
              <a:spcBef>
                <a:spcPct val="50000"/>
              </a:spcBef>
            </a:pPr>
            <a:r>
              <a:rPr lang="en-US" altLang="zh-CN" sz="1000">
                <a:latin typeface="ZapfHumnst BT" pitchFamily="34" charset="0"/>
                <a:ea typeface="宋体" panose="02010600030101010101" pitchFamily="2" charset="-122"/>
              </a:rPr>
              <a:t>For more information on these use-case modeling concepts, see the Requirements Management with Use Cases (RMUC) course or the Rational Unified Process (RUP). </a:t>
            </a:r>
          </a:p>
          <a:p>
            <a:pPr>
              <a:spcBef>
                <a:spcPct val="50000"/>
              </a:spcBef>
            </a:pPr>
            <a:r>
              <a:rPr lang="en-US" altLang="zh-CN" sz="1000">
                <a:solidFill>
                  <a:srgbClr val="000000"/>
                </a:solidFill>
                <a:latin typeface="ZapfHumnst BT" pitchFamily="34" charset="0"/>
                <a:ea typeface="宋体" panose="02010600030101010101" pitchFamily="2" charset="-122"/>
              </a:rPr>
              <a:t>This actor inheritance may seem somewhat contrived, but we could not think of a better example for the registration system.</a:t>
            </a:r>
            <a:endParaRPr lang="en-US" altLang="zh-CN" sz="1000">
              <a:solidFill>
                <a:srgbClr val="000000"/>
              </a:solidFill>
              <a:latin typeface="Arial" panose="020B0604020202020204" pitchFamily="34" charset="0"/>
              <a:ea typeface="宋体" panose="02010600030101010101" pitchFamily="2" charset="-122"/>
            </a:endParaRPr>
          </a:p>
        </p:txBody>
      </p:sp>
      <p:sp>
        <p:nvSpPr>
          <p:cNvPr id="97284" name="Rectangle 3"/>
          <p:cNvSpPr>
            <a:spLocks noGrp="1" noRot="1" noChangeAspect="1" noChangeArrowheads="1" noTextEdit="1"/>
          </p:cNvSpPr>
          <p:nvPr>
            <p:ph type="sldImg"/>
          </p:nvPr>
        </p:nvSpPr>
        <p:spPr>
          <a:xfrm>
            <a:off x="2551113" y="831850"/>
            <a:ext cx="4040187" cy="3030538"/>
          </a:xfrm>
          <a:ln/>
        </p:spPr>
      </p:sp>
      <p:sp>
        <p:nvSpPr>
          <p:cNvPr id="9728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Several actors can play the same role in a particular use case</a:t>
            </a:r>
          </a:p>
          <a:p>
            <a:r>
              <a:rPr lang="en-US" altLang="zh-CN" sz="1000">
                <a:latin typeface="ZapfHumnst BT" pitchFamily="34" charset="0"/>
              </a:rPr>
              <a:t>In the above example, there are full-time and part-time students, both of whom can register for courses, and are seen as the same external entity by the use-case that does the registering. The shared role is modeled as an actor, Student, inherited by the two original actors. This relationship is shown with actor-generalizations. </a:t>
            </a:r>
            <a:endParaRPr lang="sv-SE" altLang="zh-CN" sz="1000"/>
          </a:p>
        </p:txBody>
      </p:sp>
    </p:spTree>
    <p:extLst>
      <p:ext uri="{BB962C8B-B14F-4D97-AF65-F5344CB8AC3E}">
        <p14:creationId xmlns:p14="http://schemas.microsoft.com/office/powerpoint/2010/main" val="266971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45B2D81D-333D-47EB-86F2-DC0E8B108709}" type="slidenum">
              <a:rPr lang="en-US" altLang="zh-CN"/>
              <a:pPr/>
              <a:t>59</a:t>
            </a:fld>
            <a:endParaRPr lang="en-US" altLang="zh-CN"/>
          </a:p>
        </p:txBody>
      </p:sp>
      <p:sp>
        <p:nvSpPr>
          <p:cNvPr id="99331" name="Text Box 2"/>
          <p:cNvSpPr txBox="1">
            <a:spLocks noChangeArrowheads="1"/>
          </p:cNvSpPr>
          <p:nvPr/>
        </p:nvSpPr>
        <p:spPr bwMode="auto">
          <a:xfrm>
            <a:off x="304800" y="1212850"/>
            <a:ext cx="1905000" cy="27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endParaRPr lang="en-US" altLang="zh-CN" sz="1200">
              <a:latin typeface="Arial" panose="020B0604020202020204" pitchFamily="34" charset="0"/>
              <a:ea typeface="宋体" panose="02010600030101010101" pitchFamily="2" charset="-122"/>
            </a:endParaRPr>
          </a:p>
        </p:txBody>
      </p:sp>
      <p:sp>
        <p:nvSpPr>
          <p:cNvPr id="99332" name="Rectangle 3"/>
          <p:cNvSpPr>
            <a:spLocks noGrp="1" noRot="1" noChangeAspect="1" noChangeArrowheads="1" noTextEdit="1"/>
          </p:cNvSpPr>
          <p:nvPr>
            <p:ph type="sldImg"/>
          </p:nvPr>
        </p:nvSpPr>
        <p:spPr>
          <a:xfrm>
            <a:off x="2551113" y="831850"/>
            <a:ext cx="4040187" cy="3030538"/>
          </a:xfrm>
          <a:ln/>
        </p:spPr>
      </p:sp>
      <p:sp>
        <p:nvSpPr>
          <p:cNvPr id="99333" name="Rectangle 4"/>
          <p:cNvSpPr>
            <a:spLocks noGrp="1" noChangeArrowheads="1"/>
          </p:cNvSpPr>
          <p:nvPr>
            <p:ph type="body" idx="1"/>
          </p:nvPr>
        </p:nvSpPr>
        <p:spPr>
          <a:xfrm>
            <a:off x="2455863" y="4057650"/>
            <a:ext cx="3971925" cy="9858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sv-SE" altLang="zh-CN" sz="1000">
                <a:latin typeface="ZapfHumnst BT" pitchFamily="34" charset="0"/>
              </a:rPr>
              <a:t>In the above example, Charlie is a professor that also happens to be enrolled in a course as a student. Thus Charlie plays both a professor and a student role in the system.</a:t>
            </a:r>
            <a:endParaRPr lang="sv-SE" altLang="zh-CN" sz="1000"/>
          </a:p>
        </p:txBody>
      </p:sp>
    </p:spTree>
    <p:extLst>
      <p:ext uri="{BB962C8B-B14F-4D97-AF65-F5344CB8AC3E}">
        <p14:creationId xmlns:p14="http://schemas.microsoft.com/office/powerpoint/2010/main" val="2363961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2BFD8375-4099-4652-A0A1-517576C71124}" type="slidenum">
              <a:rPr lang="en-US" altLang="zh-CN"/>
              <a:pPr/>
              <a:t>60</a:t>
            </a:fld>
            <a:endParaRPr lang="en-US" altLang="zh-CN"/>
          </a:p>
        </p:txBody>
      </p:sp>
      <p:sp>
        <p:nvSpPr>
          <p:cNvPr id="101379" name="Rectangle 2"/>
          <p:cNvSpPr>
            <a:spLocks noChangeArrowheads="1"/>
          </p:cNvSpPr>
          <p:nvPr/>
        </p:nvSpPr>
        <p:spPr bwMode="auto">
          <a:xfrm>
            <a:off x="3887788" y="-1588"/>
            <a:ext cx="2970212"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1380" name="Rectangle 3"/>
          <p:cNvSpPr>
            <a:spLocks noChangeArrowheads="1"/>
          </p:cNvSpPr>
          <p:nvPr/>
        </p:nvSpPr>
        <p:spPr bwMode="auto">
          <a:xfrm>
            <a:off x="0" y="8685213"/>
            <a:ext cx="29702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1381" name="Rectangle 4"/>
          <p:cNvSpPr>
            <a:spLocks noChangeArrowheads="1"/>
          </p:cNvSpPr>
          <p:nvPr/>
        </p:nvSpPr>
        <p:spPr bwMode="auto">
          <a:xfrm>
            <a:off x="0" y="-1588"/>
            <a:ext cx="2970213"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1382" name="Rectangle 5"/>
          <p:cNvSpPr>
            <a:spLocks noGrp="1" noRot="1" noChangeAspect="1" noChangeArrowheads="1" noTextEdit="1"/>
          </p:cNvSpPr>
          <p:nvPr>
            <p:ph type="sldImg"/>
          </p:nvPr>
        </p:nvSpPr>
        <p:spPr>
          <a:xfrm>
            <a:off x="2551113" y="831850"/>
            <a:ext cx="4040187" cy="3030538"/>
          </a:xfrm>
          <a:ln/>
        </p:spPr>
      </p:sp>
      <p:sp>
        <p:nvSpPr>
          <p:cNvPr id="101383" name="Rectangle 6"/>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sv-SE" altLang="zh-CN" sz="1000">
                <a:latin typeface="ZapfHumnst BT" pitchFamily="34" charset="0"/>
              </a:rPr>
              <a:t>The choice of actors scopes the system.</a:t>
            </a:r>
          </a:p>
          <a:p>
            <a:r>
              <a:rPr lang="sv-SE" altLang="zh-CN" sz="1000">
                <a:latin typeface="ZapfHumnst BT" pitchFamily="34" charset="0"/>
              </a:rPr>
              <a:t>If the inner circle is the system boundary, the there are three actors: Customer, Bank Teller, and Bank System.</a:t>
            </a:r>
          </a:p>
          <a:p>
            <a:r>
              <a:rPr lang="sv-SE" altLang="zh-CN" sz="1000">
                <a:latin typeface="ZapfHumnst BT" pitchFamily="34" charset="0"/>
              </a:rPr>
              <a:t>If the outer circle is the system boundary, then there is only one actor, Customer. </a:t>
            </a:r>
          </a:p>
          <a:p>
            <a:r>
              <a:rPr lang="sv-SE" altLang="zh-CN" sz="1000">
                <a:latin typeface="ZapfHumnst BT" pitchFamily="34" charset="0"/>
              </a:rPr>
              <a:t>The system to be built depends on who the actors are (i..e who will use the system and how).</a:t>
            </a:r>
          </a:p>
          <a:p>
            <a:endParaRPr lang="sv-SE" altLang="zh-CN" sz="1000"/>
          </a:p>
        </p:txBody>
      </p:sp>
    </p:spTree>
    <p:extLst>
      <p:ext uri="{BB962C8B-B14F-4D97-AF65-F5344CB8AC3E}">
        <p14:creationId xmlns:p14="http://schemas.microsoft.com/office/powerpoint/2010/main" val="93248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93232430-EBC5-44EE-B534-46EF88F12A85}" type="slidenum">
              <a:rPr lang="en-US" altLang="zh-CN"/>
              <a:pPr/>
              <a:t>61</a:t>
            </a:fld>
            <a:endParaRPr lang="en-US" altLang="zh-CN"/>
          </a:p>
        </p:txBody>
      </p:sp>
      <p:sp>
        <p:nvSpPr>
          <p:cNvPr id="103427" name="Text Box 2"/>
          <p:cNvSpPr txBox="1">
            <a:spLocks noChangeArrowheads="1"/>
          </p:cNvSpPr>
          <p:nvPr/>
        </p:nvSpPr>
        <p:spPr bwMode="auto">
          <a:xfrm>
            <a:off x="0" y="1212850"/>
            <a:ext cx="2439988" cy="655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Use cases focus on WHAT the system does, not HOW it does it.</a:t>
            </a:r>
          </a:p>
          <a:p>
            <a:r>
              <a:rPr lang="en-US" altLang="zh-CN" sz="1000">
                <a:latin typeface="ZapfHumnst BT" pitchFamily="34" charset="0"/>
                <a:ea typeface="宋体" panose="02010600030101010101" pitchFamily="2" charset="-122"/>
              </a:rPr>
              <a:t>A use-case has a </a:t>
            </a:r>
          </a:p>
          <a:p>
            <a:r>
              <a:rPr lang="en-US" altLang="zh-CN" sz="1000">
                <a:latin typeface="ZapfHumnst BT" pitchFamily="34" charset="0"/>
                <a:ea typeface="宋体" panose="02010600030101010101" pitchFamily="2" charset="-122"/>
              </a:rPr>
              <a:t>set of properties - brief description, flow of events, special </a:t>
            </a:r>
          </a:p>
          <a:p>
            <a:r>
              <a:rPr lang="en-US" altLang="zh-CN" sz="1000">
                <a:latin typeface="ZapfHumnst BT" pitchFamily="34" charset="0"/>
                <a:ea typeface="宋体" panose="02010600030101010101" pitchFamily="2" charset="-122"/>
              </a:rPr>
              <a:t>requirements, activity diagrams, … (these are discussed in more detail later in this module).</a:t>
            </a:r>
          </a:p>
          <a:p>
            <a:r>
              <a:rPr lang="en-US" altLang="zh-CN" sz="1000">
                <a:latin typeface="ZapfHumnst BT" pitchFamily="34" charset="0"/>
                <a:ea typeface="宋体" panose="02010600030101010101" pitchFamily="2" charset="-122"/>
              </a:rPr>
              <a:t>Use cases are enclosed in the use-case </a:t>
            </a:r>
          </a:p>
          <a:p>
            <a:r>
              <a:rPr lang="en-US" altLang="zh-CN" sz="1000">
                <a:latin typeface="ZapfHumnst BT" pitchFamily="34" charset="0"/>
                <a:ea typeface="宋体" panose="02010600030101010101" pitchFamily="2" charset="-122"/>
              </a:rPr>
              <a:t>model artifact (i.e., is use-cases are properties of </a:t>
            </a:r>
          </a:p>
          <a:p>
            <a:r>
              <a:rPr lang="en-US" altLang="zh-CN" sz="1000">
                <a:latin typeface="ZapfHumnst BT" pitchFamily="34" charset="0"/>
                <a:ea typeface="宋体" panose="02010600030101010101" pitchFamily="2" charset="-122"/>
              </a:rPr>
              <a:t>the use-case model).</a:t>
            </a:r>
          </a:p>
          <a:p>
            <a:endParaRPr lang="en-US" altLang="zh-CN" sz="1000">
              <a:latin typeface="ZapfHumnst BT" pitchFamily="34" charset="0"/>
              <a:ea typeface="宋体" panose="02010600030101010101" pitchFamily="2" charset="-122"/>
            </a:endParaRPr>
          </a:p>
          <a:p>
            <a:r>
              <a:rPr lang="en-US" altLang="zh-CN" sz="1000">
                <a:latin typeface="ZapfHumnst BT" pitchFamily="34" charset="0"/>
                <a:ea typeface="宋体" panose="02010600030101010101" pitchFamily="2" charset="-122"/>
              </a:rPr>
              <a:t>Uses and extends relationships between use cases are considered advanced use-case modeling techniques, and thus are not discussed in this course.  However, if students ask, you can tell them the following:</a:t>
            </a:r>
          </a:p>
          <a:p>
            <a:pPr>
              <a:spcBef>
                <a:spcPct val="50000"/>
              </a:spcBef>
            </a:pPr>
            <a:r>
              <a:rPr lang="en-US" altLang="zh-CN" sz="1000">
                <a:latin typeface="ZapfHumnst BT" pitchFamily="34" charset="0"/>
                <a:ea typeface="宋体" panose="02010600030101010101" pitchFamily="2" charset="-122"/>
              </a:rPr>
              <a:t>If two or more use cases contain the same behavior, you can extract the common behavior to create a new use case. The original use cases can then use this extracted behavior, which is indicated by a uses-relationship between the new and original use cases.</a:t>
            </a:r>
          </a:p>
          <a:p>
            <a:pPr>
              <a:spcBef>
                <a:spcPct val="50000"/>
              </a:spcBef>
            </a:pPr>
            <a:r>
              <a:rPr lang="en-US" altLang="zh-CN" sz="1000">
                <a:latin typeface="ZapfHumnst BT" pitchFamily="34" charset="0"/>
                <a:ea typeface="宋体" panose="02010600030101010101" pitchFamily="2" charset="-122"/>
              </a:rPr>
              <a:t>Extends can be used to extract optional or complicated subflows into a separate use case that extends specific use cases.  The extended use case is unaware that it is extended.</a:t>
            </a:r>
          </a:p>
          <a:p>
            <a:pPr>
              <a:spcBef>
                <a:spcPct val="50000"/>
              </a:spcBef>
            </a:pPr>
            <a:r>
              <a:rPr lang="en-US" altLang="zh-CN" sz="1000">
                <a:latin typeface="ZapfHumnst BT" pitchFamily="34" charset="0"/>
                <a:ea typeface="宋体" panose="02010600030101010101" pitchFamily="2" charset="-122"/>
              </a:rPr>
              <a:t>For more information on these use-case modeling concepts, see the Requirements Management with Use Cases (RMUC) course or the Rational Unified Process (RUP).</a:t>
            </a:r>
          </a:p>
          <a:p>
            <a:pPr>
              <a:spcBef>
                <a:spcPct val="50000"/>
              </a:spcBef>
            </a:pPr>
            <a:endParaRPr lang="en-US" altLang="zh-CN" sz="1000">
              <a:latin typeface="Arial" panose="020B0604020202020204" pitchFamily="34" charset="0"/>
              <a:ea typeface="宋体" panose="02010600030101010101" pitchFamily="2" charset="-122"/>
            </a:endParaRPr>
          </a:p>
        </p:txBody>
      </p:sp>
      <p:sp>
        <p:nvSpPr>
          <p:cNvPr id="103428" name="Rectangle 3"/>
          <p:cNvSpPr>
            <a:spLocks noGrp="1" noRot="1" noChangeAspect="1" noChangeArrowheads="1" noTextEdit="1"/>
          </p:cNvSpPr>
          <p:nvPr>
            <p:ph type="sldImg"/>
          </p:nvPr>
        </p:nvSpPr>
        <p:spPr>
          <a:xfrm>
            <a:off x="2551113" y="831850"/>
            <a:ext cx="4040187" cy="3030538"/>
          </a:xfrm>
          <a:ln/>
        </p:spPr>
      </p:sp>
      <p:sp>
        <p:nvSpPr>
          <p:cNvPr id="103429"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A </a:t>
            </a:r>
            <a:r>
              <a:rPr lang="en-US" altLang="zh-CN" sz="1000" b="1">
                <a:latin typeface="ZapfHumnst BT" pitchFamily="34" charset="0"/>
              </a:rPr>
              <a:t>use case</a:t>
            </a:r>
            <a:r>
              <a:rPr lang="en-US" altLang="zh-CN" sz="1000">
                <a:latin typeface="ZapfHumnst BT" pitchFamily="34" charset="0"/>
              </a:rPr>
              <a:t> is a sequence of actions a system performs that yields an observable result of value to a particular actor.</a:t>
            </a:r>
          </a:p>
          <a:p>
            <a:r>
              <a:rPr lang="en-US" altLang="zh-CN" sz="1000">
                <a:latin typeface="ZapfHumnst BT" pitchFamily="34" charset="0"/>
              </a:rPr>
              <a:t>Use cases are the conduit between the end users and the developers.  One of their primary purposes is to serve as a communication vehicle, so that end users and developers can clearly understand the requirements. </a:t>
            </a:r>
          </a:p>
          <a:p>
            <a:r>
              <a:rPr lang="en-US" altLang="zh-CN" sz="1000">
                <a:latin typeface="ZapfHumnst BT" pitchFamily="34" charset="0"/>
              </a:rPr>
              <a:t>A use-case models a dialogue between actors and the system. </a:t>
            </a:r>
          </a:p>
          <a:p>
            <a:r>
              <a:rPr lang="en-US" altLang="zh-CN" sz="1000">
                <a:latin typeface="ZapfHumnst BT" pitchFamily="34" charset="0"/>
              </a:rPr>
              <a:t>A use-case is initiated by an actor to invoke a certain functionality in the system.</a:t>
            </a:r>
          </a:p>
          <a:p>
            <a:r>
              <a:rPr lang="en-US" altLang="zh-CN" sz="1000">
                <a:latin typeface="ZapfHumnst BT" pitchFamily="34" charset="0"/>
              </a:rPr>
              <a:t>A use-case is a complete and meaningful flow of events.</a:t>
            </a:r>
          </a:p>
          <a:p>
            <a:r>
              <a:rPr lang="en-US" altLang="zh-CN" sz="1000">
                <a:latin typeface="ZapfHumnst BT" pitchFamily="34" charset="0"/>
              </a:rPr>
              <a:t>In order to "scope" the size of a use case, consider that a use case represents a major system usage goal for one or more of the actors that interact with the use case.</a:t>
            </a:r>
          </a:p>
          <a:p>
            <a:r>
              <a:rPr lang="en-US" altLang="zh-CN" sz="1000">
                <a:latin typeface="ZapfHumnst BT" pitchFamily="34" charset="0"/>
              </a:rPr>
              <a:t>Taken together, all use cases constitute all possible ways of using the system.</a:t>
            </a:r>
          </a:p>
          <a:p>
            <a:endParaRPr lang="en-US" altLang="zh-CN" sz="1000"/>
          </a:p>
        </p:txBody>
      </p:sp>
    </p:spTree>
    <p:extLst>
      <p:ext uri="{BB962C8B-B14F-4D97-AF65-F5344CB8AC3E}">
        <p14:creationId xmlns:p14="http://schemas.microsoft.com/office/powerpoint/2010/main" val="1782430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BADF0E80-5057-491B-B687-472DBF4A98B1}" type="slidenum">
              <a:rPr lang="en-US" altLang="zh-CN"/>
              <a:pPr/>
              <a:t>62</a:t>
            </a:fld>
            <a:endParaRPr lang="en-US" altLang="zh-CN"/>
          </a:p>
        </p:txBody>
      </p:sp>
      <p:sp>
        <p:nvSpPr>
          <p:cNvPr id="105475" name="Rectangle 2"/>
          <p:cNvSpPr>
            <a:spLocks noGrp="1" noRot="1" noChangeAspect="1" noChangeArrowheads="1" noTextEdit="1"/>
          </p:cNvSpPr>
          <p:nvPr>
            <p:ph type="sldImg"/>
          </p:nvPr>
        </p:nvSpPr>
        <p:spPr>
          <a:xfrm>
            <a:off x="2551113" y="831850"/>
            <a:ext cx="4040187" cy="3030538"/>
          </a:xfrm>
          <a:ln/>
        </p:spPr>
      </p:sp>
      <p:sp>
        <p:nvSpPr>
          <p:cNvPr id="105476"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Packages are just a general grouping mechanism for grouping elements into semantically related groups. </a:t>
            </a:r>
          </a:p>
          <a:p>
            <a:r>
              <a:rPr lang="en-US" altLang="zh-CN" sz="1000">
                <a:latin typeface="ZapfHumnst BT" pitchFamily="34" charset="0"/>
              </a:rPr>
              <a:t>Packages can be used in the Use-Case Model to reflect order, configuration, or delivery units in the finished system.</a:t>
            </a:r>
          </a:p>
          <a:p>
            <a:r>
              <a:rPr lang="en-US" altLang="zh-CN" sz="1000">
                <a:latin typeface="ZapfHumnst BT" pitchFamily="34" charset="0"/>
              </a:rPr>
              <a:t>Allocation of resources and the competence of different development teams may require that the project be divided among different groups at different sites</a:t>
            </a:r>
          </a:p>
          <a:p>
            <a:r>
              <a:rPr lang="en-US" altLang="zh-CN" sz="1000">
                <a:latin typeface="ZapfHumnst BT" pitchFamily="34" charset="0"/>
              </a:rPr>
              <a:t>You can use use-case packages to:</a:t>
            </a:r>
          </a:p>
          <a:p>
            <a:r>
              <a:rPr lang="en-US" altLang="zh-CN" sz="1000">
                <a:latin typeface="ZapfHumnst BT" pitchFamily="34" charset="0"/>
              </a:rPr>
              <a:t>Structure the use-case model in a way that reflects the user types</a:t>
            </a:r>
          </a:p>
          <a:p>
            <a:r>
              <a:rPr lang="en-US" altLang="zh-CN" sz="1000">
                <a:latin typeface="ZapfHumnst BT" pitchFamily="34" charset="0"/>
              </a:rPr>
              <a:t>Preserve secrecy in areas where it is needed.</a:t>
            </a:r>
          </a:p>
          <a:p>
            <a:r>
              <a:rPr lang="en-US" altLang="zh-CN" sz="1000">
                <a:latin typeface="ZapfHumnst BT" pitchFamily="34" charset="0"/>
              </a:rPr>
              <a:t>In the UML, a package is represented as a tabbed folder.</a:t>
            </a:r>
          </a:p>
          <a:p>
            <a:endParaRPr lang="sv-SE" altLang="zh-CN" sz="1000"/>
          </a:p>
        </p:txBody>
      </p:sp>
    </p:spTree>
    <p:extLst>
      <p:ext uri="{BB962C8B-B14F-4D97-AF65-F5344CB8AC3E}">
        <p14:creationId xmlns:p14="http://schemas.microsoft.com/office/powerpoint/2010/main" val="103104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B6A5817C-1405-4602-BD77-1F6655441863}" type="slidenum">
              <a:rPr lang="en-US" altLang="zh-CN"/>
              <a:pPr/>
              <a:t>63</a:t>
            </a:fld>
            <a:endParaRPr lang="en-US" altLang="zh-CN"/>
          </a:p>
        </p:txBody>
      </p:sp>
      <p:sp>
        <p:nvSpPr>
          <p:cNvPr id="113667" name="Text Box 2"/>
          <p:cNvSpPr txBox="1">
            <a:spLocks noChangeArrowheads="1"/>
          </p:cNvSpPr>
          <p:nvPr/>
        </p:nvSpPr>
        <p:spPr bwMode="auto">
          <a:xfrm>
            <a:off x="304800" y="1212850"/>
            <a:ext cx="1981200" cy="312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ZapfHumnst BT" pitchFamily="34" charset="0"/>
                <a:ea typeface="宋体" panose="02010600030101010101" pitchFamily="2" charset="-122"/>
              </a:rPr>
              <a:t>The use-case model is used as an essential input to activities in analysis, design, and test. </a:t>
            </a:r>
          </a:p>
          <a:p>
            <a:endParaRPr lang="en-US" altLang="zh-CN" sz="1000">
              <a:latin typeface="ZapfHumnst BT" pitchFamily="34" charset="0"/>
              <a:ea typeface="宋体" panose="02010600030101010101" pitchFamily="2" charset="-122"/>
            </a:endParaRPr>
          </a:p>
          <a:p>
            <a:r>
              <a:rPr lang="en-US" altLang="zh-CN" sz="1000">
                <a:latin typeface="ZapfHumnst BT" pitchFamily="34" charset="0"/>
                <a:ea typeface="宋体" panose="02010600030101010101" pitchFamily="2" charset="-122"/>
              </a:rPr>
              <a:t>Use cases are enclosed in the use-case model artifact, which is stated by saying that use cases are properties of the use-case model</a:t>
            </a:r>
            <a:r>
              <a:rPr lang="en-GB" altLang="zh-CN" sz="1000">
                <a:latin typeface="ZapfHumnst BT" pitchFamily="34" charset="0"/>
                <a:ea typeface="宋体" panose="02010600030101010101" pitchFamily="2" charset="-122"/>
              </a:rPr>
              <a:t>.</a:t>
            </a:r>
          </a:p>
          <a:p>
            <a:endParaRPr lang="en-GB" altLang="zh-CN" sz="1000">
              <a:latin typeface="ZapfHumnst BT" pitchFamily="34" charset="0"/>
              <a:ea typeface="宋体" panose="02010600030101010101" pitchFamily="2" charset="-122"/>
            </a:endParaRPr>
          </a:p>
          <a:p>
            <a:r>
              <a:rPr lang="en-GB" altLang="zh-CN" sz="1000">
                <a:latin typeface="ZapfHumnst BT" pitchFamily="34" charset="0"/>
                <a:ea typeface="宋体" panose="02010600030101010101" pitchFamily="2" charset="-122"/>
              </a:rPr>
              <a:t>Remind the students that </a:t>
            </a:r>
            <a:r>
              <a:rPr lang="en-US" altLang="zh-CN" sz="1000">
                <a:latin typeface="ZapfHumnst BT" pitchFamily="34" charset="0"/>
                <a:ea typeface="宋体" panose="02010600030101010101" pitchFamily="2" charset="-122"/>
              </a:rPr>
              <a:t>the OOAD course requirements documentation includes use-case specifications rather than use-case reports because it is the textual descriptions that will drive our analysis and design activities (use-case specifications only include the textual use-case properties).</a:t>
            </a:r>
          </a:p>
          <a:p>
            <a:endParaRPr lang="en-GB" altLang="zh-CN" sz="1000">
              <a:latin typeface="ZapfHumnst BT" pitchFamily="34" charset="0"/>
              <a:ea typeface="宋体" panose="02010600030101010101" pitchFamily="2" charset="-122"/>
            </a:endParaRPr>
          </a:p>
          <a:p>
            <a:endParaRPr lang="en-US" altLang="zh-CN" sz="1000">
              <a:latin typeface="Arial" panose="020B0604020202020204" pitchFamily="34" charset="0"/>
              <a:ea typeface="宋体" panose="02010600030101010101" pitchFamily="2" charset="-122"/>
            </a:endParaRPr>
          </a:p>
        </p:txBody>
      </p:sp>
      <p:sp>
        <p:nvSpPr>
          <p:cNvPr id="113668" name="Rectangle 3"/>
          <p:cNvSpPr>
            <a:spLocks noGrp="1" noRot="1" noChangeAspect="1" noChangeArrowheads="1" noTextEdit="1"/>
          </p:cNvSpPr>
          <p:nvPr>
            <p:ph type="sldImg"/>
          </p:nvPr>
        </p:nvSpPr>
        <p:spPr>
          <a:xfrm>
            <a:off x="2551113" y="831850"/>
            <a:ext cx="4040187" cy="3030538"/>
          </a:xfrm>
          <a:ln/>
        </p:spPr>
      </p:sp>
      <p:sp>
        <p:nvSpPr>
          <p:cNvPr id="113669"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The </a:t>
            </a:r>
            <a:r>
              <a:rPr lang="en-US" altLang="zh-CN" sz="1000" b="1">
                <a:latin typeface="ZapfHumnst BT" pitchFamily="34" charset="0"/>
              </a:rPr>
              <a:t>Use-Case Model</a:t>
            </a:r>
            <a:r>
              <a:rPr lang="en-US" altLang="zh-CN" sz="1000">
                <a:latin typeface="ZapfHumnst BT" pitchFamily="34" charset="0"/>
              </a:rPr>
              <a:t> is a model of the system's intended functions and its environment, and serves as a contract between the customer and the developers.  The above slide lists the properties of a use case, which are described below.</a:t>
            </a:r>
          </a:p>
          <a:p>
            <a:r>
              <a:rPr lang="en-US" altLang="zh-CN" sz="1000" b="1">
                <a:latin typeface="ZapfHumnst BT" pitchFamily="34" charset="0"/>
              </a:rPr>
              <a:t>Introduction</a:t>
            </a:r>
            <a:r>
              <a:rPr lang="en-US" altLang="zh-CN" sz="1000">
                <a:latin typeface="ZapfHumnst BT" pitchFamily="34" charset="0"/>
              </a:rPr>
              <a:t>: A textual description that serves as a brief introduction to the model.</a:t>
            </a:r>
          </a:p>
          <a:p>
            <a:r>
              <a:rPr lang="en-US" altLang="zh-CN" sz="1000" b="1">
                <a:latin typeface="ZapfHumnst BT" pitchFamily="34" charset="0"/>
              </a:rPr>
              <a:t>Survey Description</a:t>
            </a:r>
            <a:r>
              <a:rPr lang="en-US" altLang="zh-CN" sz="1000">
                <a:latin typeface="ZapfHumnst BT" pitchFamily="34" charset="0"/>
              </a:rPr>
              <a:t>: A textual description that contains information not reflected by the rest of the use-case model, including: typical sequences in which the use cases are employed by users, functionality not handled by the use-case model. </a:t>
            </a:r>
          </a:p>
          <a:p>
            <a:r>
              <a:rPr lang="en-US" altLang="zh-CN" sz="1000" b="1">
                <a:latin typeface="ZapfHumnst BT" pitchFamily="34" charset="0"/>
              </a:rPr>
              <a:t>Use-Case Packages</a:t>
            </a:r>
            <a:r>
              <a:rPr lang="en-US" altLang="zh-CN" sz="1000">
                <a:latin typeface="ZapfHumnst BT" pitchFamily="34" charset="0"/>
              </a:rPr>
              <a:t>: The packages in the model, representing a hierarchy.</a:t>
            </a:r>
          </a:p>
          <a:p>
            <a:r>
              <a:rPr lang="en-US" altLang="zh-CN" sz="1000" b="1">
                <a:latin typeface="ZapfHumnst BT" pitchFamily="34" charset="0"/>
              </a:rPr>
              <a:t>Use Cases</a:t>
            </a:r>
            <a:r>
              <a:rPr lang="en-US" altLang="zh-CN" sz="1000">
                <a:latin typeface="ZapfHumnst BT" pitchFamily="34" charset="0"/>
              </a:rPr>
              <a:t>: The use cases in the model, owned by the packages.  The use cases have their own properties, which may be documented in </a:t>
            </a:r>
            <a:r>
              <a:rPr lang="en-US" altLang="zh-CN" sz="1000" b="1">
                <a:latin typeface="ZapfHumnst BT" pitchFamily="34" charset="0"/>
              </a:rPr>
              <a:t>Use-Case Reports</a:t>
            </a:r>
            <a:r>
              <a:rPr lang="en-US" altLang="zh-CN" sz="1000">
                <a:latin typeface="ZapfHumnst BT" pitchFamily="34" charset="0"/>
              </a:rPr>
              <a:t>.</a:t>
            </a:r>
          </a:p>
          <a:p>
            <a:r>
              <a:rPr lang="en-US" altLang="zh-CN" sz="1000" b="1">
                <a:latin typeface="ZapfHumnst BT" pitchFamily="34" charset="0"/>
              </a:rPr>
              <a:t>Actors</a:t>
            </a:r>
            <a:r>
              <a:rPr lang="en-US" altLang="zh-CN" sz="1000">
                <a:latin typeface="ZapfHumnst BT" pitchFamily="34" charset="0"/>
              </a:rPr>
              <a:t>: The actors in the model, owned by the packages.</a:t>
            </a:r>
          </a:p>
          <a:p>
            <a:r>
              <a:rPr lang="en-US" altLang="zh-CN" sz="1000" b="1">
                <a:latin typeface="ZapfHumnst BT" pitchFamily="34" charset="0"/>
              </a:rPr>
              <a:t>Relationships</a:t>
            </a:r>
            <a:r>
              <a:rPr lang="en-US" altLang="zh-CN" sz="1000">
                <a:latin typeface="ZapfHumnst BT" pitchFamily="34" charset="0"/>
              </a:rPr>
              <a:t>: The relationships in the model, owned by the packages.</a:t>
            </a:r>
          </a:p>
          <a:p>
            <a:r>
              <a:rPr lang="en-US" altLang="zh-CN" sz="1000" b="1">
                <a:latin typeface="ZapfHumnst BT" pitchFamily="34" charset="0"/>
              </a:rPr>
              <a:t>Diagrams</a:t>
            </a:r>
            <a:r>
              <a:rPr lang="en-US" altLang="zh-CN" sz="1000">
                <a:latin typeface="ZapfHumnst BT" pitchFamily="34" charset="0"/>
              </a:rPr>
              <a:t>: The diagrams in the model, owned by the packages.</a:t>
            </a:r>
          </a:p>
          <a:p>
            <a:r>
              <a:rPr lang="en-US" altLang="zh-CN" sz="1000" b="1">
                <a:latin typeface="ZapfHumnst BT" pitchFamily="34" charset="0"/>
              </a:rPr>
              <a:t>Use-Case View</a:t>
            </a:r>
            <a:r>
              <a:rPr lang="en-US" altLang="zh-CN" sz="1000">
                <a:latin typeface="ZapfHumnst BT" pitchFamily="34" charset="0"/>
              </a:rPr>
              <a:t>: An architectural view showing the significant use-cases and/or scenarios.</a:t>
            </a:r>
            <a:endParaRPr lang="en-US" altLang="zh-CN" sz="1000"/>
          </a:p>
        </p:txBody>
      </p:sp>
    </p:spTree>
    <p:extLst>
      <p:ext uri="{BB962C8B-B14F-4D97-AF65-F5344CB8AC3E}">
        <p14:creationId xmlns:p14="http://schemas.microsoft.com/office/powerpoint/2010/main" val="359938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FC8FDBF5-D909-4CA9-BF81-BCEF4E417BA9}" type="slidenum">
              <a:rPr lang="en-US" altLang="zh-CN"/>
              <a:pPr/>
              <a:t>64</a:t>
            </a:fld>
            <a:endParaRPr lang="en-US" altLang="zh-CN"/>
          </a:p>
        </p:txBody>
      </p:sp>
      <p:sp>
        <p:nvSpPr>
          <p:cNvPr id="115715" name="Text Box 2"/>
          <p:cNvSpPr txBox="1">
            <a:spLocks noChangeArrowheads="1"/>
          </p:cNvSpPr>
          <p:nvPr/>
        </p:nvSpPr>
        <p:spPr bwMode="auto">
          <a:xfrm>
            <a:off x="381000" y="1287463"/>
            <a:ext cx="1674813" cy="316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Emphasize that the focus of this course will be on how the Use-Case Model affects the development of the Design Model.</a:t>
            </a:r>
          </a:p>
          <a:p>
            <a:pPr>
              <a:lnSpc>
                <a:spcPct val="107000"/>
              </a:lnSpc>
            </a:pPr>
            <a:endParaRPr lang="en-US" altLang="zh-CN" sz="1000">
              <a:latin typeface="ZapfHumnst BT" pitchFamily="34" charset="0"/>
              <a:ea typeface="宋体" panose="02010600030101010101" pitchFamily="2" charset="-122"/>
            </a:endParaRPr>
          </a:p>
          <a:p>
            <a:pPr>
              <a:lnSpc>
                <a:spcPct val="107000"/>
              </a:lnSpc>
            </a:pPr>
            <a:r>
              <a:rPr lang="en-US" altLang="zh-CN" sz="1000">
                <a:latin typeface="ZapfHumnst BT" pitchFamily="34" charset="0"/>
                <a:ea typeface="宋体" panose="02010600030101010101" pitchFamily="2" charset="-122"/>
              </a:rPr>
              <a:t>Remember, use-case-driven is a key characteristic (and benefit) of the Rational Unified Process.</a:t>
            </a:r>
          </a:p>
          <a:p>
            <a:pPr>
              <a:lnSpc>
                <a:spcPct val="107000"/>
              </a:lnSpc>
            </a:pPr>
            <a:endParaRPr lang="en-US" altLang="zh-CN" sz="1000">
              <a:latin typeface="ZapfHumnst BT" pitchFamily="34" charset="0"/>
              <a:ea typeface="宋体" panose="02010600030101010101" pitchFamily="2" charset="-122"/>
            </a:endParaRPr>
          </a:p>
          <a:p>
            <a:pPr>
              <a:spcBef>
                <a:spcPct val="50000"/>
              </a:spcBef>
            </a:pPr>
            <a:r>
              <a:rPr lang="en-US" altLang="zh-CN" sz="1000">
                <a:latin typeface="ZapfHumnst BT" pitchFamily="34" charset="0"/>
                <a:ea typeface="宋体" panose="02010600030101010101" pitchFamily="2" charset="-122"/>
              </a:rPr>
              <a:t>Use-Case Driven: The Use cases serve as a unifying thread throughout system development</a:t>
            </a:r>
          </a:p>
          <a:p>
            <a:pPr>
              <a:lnSpc>
                <a:spcPct val="107000"/>
              </a:lnSpc>
            </a:pPr>
            <a:r>
              <a:rPr lang="en-US" altLang="zh-CN" sz="1000">
                <a:latin typeface="ZapfHumnst BT" pitchFamily="34" charset="0"/>
                <a:ea typeface="宋体" panose="02010600030101010101" pitchFamily="2" charset="-122"/>
              </a:rPr>
              <a:t>The same use-case model is used in requirements, analysis &amp; design, implementation and test.</a:t>
            </a:r>
            <a:endParaRPr lang="en-US" altLang="zh-CN" sz="1000">
              <a:latin typeface="Arial" panose="020B0604020202020204" pitchFamily="34" charset="0"/>
              <a:ea typeface="宋体" panose="02010600030101010101" pitchFamily="2" charset="-122"/>
            </a:endParaRPr>
          </a:p>
        </p:txBody>
      </p:sp>
      <p:sp>
        <p:nvSpPr>
          <p:cNvPr id="115716" name="Rectangle 3"/>
          <p:cNvSpPr>
            <a:spLocks noGrp="1" noRot="1" noChangeAspect="1" noChangeArrowheads="1" noTextEdit="1"/>
          </p:cNvSpPr>
          <p:nvPr>
            <p:ph type="sldImg"/>
          </p:nvPr>
        </p:nvSpPr>
        <p:spPr>
          <a:xfrm>
            <a:off x="2551113" y="831850"/>
            <a:ext cx="4040187" cy="3030538"/>
          </a:xfrm>
          <a:ln/>
        </p:spPr>
      </p:sp>
      <p:sp>
        <p:nvSpPr>
          <p:cNvPr id="115717"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Use cases defined for a system are the basis for the entire development process.  They provide the unifying thread through the system and define the behavior performed by a system.  Use cases play a role in each of the core process workflows:</a:t>
            </a:r>
          </a:p>
          <a:p>
            <a:pPr>
              <a:buFontTx/>
              <a:buChar char="•"/>
            </a:pPr>
            <a:r>
              <a:rPr lang="en-US" altLang="zh-CN" sz="1000">
                <a:latin typeface="ZapfHumnst BT" pitchFamily="34" charset="0"/>
              </a:rPr>
              <a:t>The use-case model is a result of the requirements workflow. In this early process you need the use cases to model what the system should do from the user's point of view. </a:t>
            </a:r>
          </a:p>
          <a:p>
            <a:pPr>
              <a:buFontTx/>
              <a:buChar char="•"/>
            </a:pPr>
            <a:r>
              <a:rPr lang="en-US" altLang="zh-CN" sz="1000">
                <a:latin typeface="ZapfHumnst BT" pitchFamily="34" charset="0"/>
              </a:rPr>
              <a:t>In analysis and design use-cases are realized in a design model. You create use-case realizations which describe how the use-case is performed in terms of interacting objects in the design model. This model describes, in terms of design objects, the different parts of the implemented system, and how the parts should interact to perform the use cases. </a:t>
            </a:r>
          </a:p>
          <a:p>
            <a:pPr>
              <a:buFontTx/>
              <a:buChar char="•"/>
            </a:pPr>
            <a:r>
              <a:rPr lang="en-US" altLang="zh-CN" sz="1000">
                <a:latin typeface="ZapfHumnst BT" pitchFamily="34" charset="0"/>
              </a:rPr>
              <a:t>During implementation the design model is the implementation specification. Because use cases are the basis for the design model, they are implemented in terms of design classes. </a:t>
            </a:r>
          </a:p>
          <a:p>
            <a:pPr>
              <a:buFontTx/>
              <a:buChar char="•"/>
            </a:pPr>
            <a:r>
              <a:rPr lang="en-US" altLang="zh-CN" sz="1000">
                <a:latin typeface="ZapfHumnst BT" pitchFamily="34" charset="0"/>
              </a:rPr>
              <a:t>During test the use cases constitute basis for identifying test cases and test procedures. The system is verified by performing each use case.</a:t>
            </a:r>
          </a:p>
          <a:p>
            <a:r>
              <a:rPr lang="en-US" altLang="zh-CN" sz="1000">
                <a:latin typeface="ZapfHumnst BT" pitchFamily="34" charset="0"/>
              </a:rPr>
              <a:t>Use cases have other roles as well: </a:t>
            </a:r>
          </a:p>
          <a:p>
            <a:pPr>
              <a:buFontTx/>
              <a:buChar char="•"/>
            </a:pPr>
            <a:r>
              <a:rPr lang="en-US" altLang="zh-CN" sz="1000">
                <a:latin typeface="ZapfHumnst BT" pitchFamily="34" charset="0"/>
              </a:rPr>
              <a:t>Basis for planning an iterative development.</a:t>
            </a:r>
          </a:p>
          <a:p>
            <a:pPr>
              <a:buFontTx/>
              <a:buChar char="•"/>
            </a:pPr>
            <a:r>
              <a:rPr lang="en-US" altLang="zh-CN" sz="1000">
                <a:latin typeface="ZapfHumnst BT" pitchFamily="34" charset="0"/>
              </a:rPr>
              <a:t>Foundation for what is described in user manuals.</a:t>
            </a:r>
          </a:p>
          <a:p>
            <a:pPr>
              <a:buFontTx/>
              <a:buChar char="•"/>
            </a:pPr>
            <a:r>
              <a:rPr lang="en-US" altLang="zh-CN" sz="1000">
                <a:latin typeface="ZapfHumnst BT" pitchFamily="34" charset="0"/>
              </a:rPr>
              <a:t>Definition of ordering units. For example, a customer can get a system configured with a particular mix of use cases.</a:t>
            </a:r>
            <a:endParaRPr lang="en-US" altLang="zh-CN" sz="1000"/>
          </a:p>
        </p:txBody>
      </p:sp>
    </p:spTree>
    <p:extLst>
      <p:ext uri="{BB962C8B-B14F-4D97-AF65-F5344CB8AC3E}">
        <p14:creationId xmlns:p14="http://schemas.microsoft.com/office/powerpoint/2010/main" val="95156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7C940C2C-264B-44EA-9378-9CFB774AF864}" type="slidenum">
              <a:rPr lang="en-US" altLang="zh-CN"/>
              <a:pPr/>
              <a:t>65</a:t>
            </a:fld>
            <a:endParaRPr lang="en-US" altLang="zh-CN"/>
          </a:p>
        </p:txBody>
      </p:sp>
      <p:sp>
        <p:nvSpPr>
          <p:cNvPr id="117763" name="Text Box 2"/>
          <p:cNvSpPr txBox="1">
            <a:spLocks noChangeArrowheads="1"/>
          </p:cNvSpPr>
          <p:nvPr/>
        </p:nvSpPr>
        <p:spPr bwMode="auto">
          <a:xfrm>
            <a:off x="381000" y="1287463"/>
            <a:ext cx="2133600" cy="4643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Walk through the use-case diagram, showing the students how to read and interpret it’s contents.</a:t>
            </a:r>
          </a:p>
          <a:p>
            <a:r>
              <a:rPr lang="sv-SE" altLang="zh-CN" sz="1000">
                <a:latin typeface="ZapfHumnst BT" pitchFamily="34" charset="0"/>
                <a:ea typeface="宋体" panose="02010600030101010101" pitchFamily="2" charset="-122"/>
              </a:rPr>
              <a:t>An interaction between actor and use-case also means that there exist an interface between the actor and the system.</a:t>
            </a:r>
          </a:p>
          <a:p>
            <a:r>
              <a:rPr lang="en-US" altLang="zh-CN" sz="1000">
                <a:latin typeface="ZapfHumnst BT" pitchFamily="34" charset="0"/>
                <a:ea typeface="宋体" panose="02010600030101010101" pitchFamily="2" charset="-122"/>
              </a:rPr>
              <a:t>The idea is not to go over the above use-case diagram in vivid detail, but to demonstrate how to read the use-case diagram, where to look for information you’ll need during the analysis and design activities, as well as how to detect if the use-case model is insufficient.</a:t>
            </a:r>
            <a:endParaRPr lang="sv-SE" altLang="zh-CN" sz="1000">
              <a:latin typeface="ZapfHumnst BT" pitchFamily="34" charset="0"/>
              <a:ea typeface="宋体" panose="02010600030101010101" pitchFamily="2" charset="-122"/>
            </a:endParaRPr>
          </a:p>
          <a:p>
            <a:endParaRPr lang="sv-SE" altLang="zh-CN" sz="1000">
              <a:latin typeface="ZapfHumnst BT" pitchFamily="34" charset="0"/>
              <a:ea typeface="宋体" panose="02010600030101010101" pitchFamily="2" charset="-122"/>
            </a:endParaRPr>
          </a:p>
          <a:p>
            <a:r>
              <a:rPr lang="sv-SE" altLang="zh-CN" sz="1000">
                <a:latin typeface="ZapfHumnst BT" pitchFamily="34" charset="0"/>
                <a:ea typeface="宋体" panose="02010600030101010101" pitchFamily="2" charset="-122"/>
              </a:rPr>
              <a:t>Note: Y</a:t>
            </a:r>
            <a:r>
              <a:rPr lang="en-AU" altLang="zh-CN" sz="1000">
                <a:latin typeface="ZapfHumnst BT" pitchFamily="34" charset="0"/>
                <a:ea typeface="宋体" panose="02010600030101010101" pitchFamily="2" charset="-122"/>
              </a:rPr>
              <a:t>ou don’t have to draw arrows on the communication-associations.  Remember, the default value of navigability is true. </a:t>
            </a:r>
          </a:p>
          <a:p>
            <a:endParaRPr lang="en-AU" altLang="zh-CN" sz="1000">
              <a:latin typeface="ZapfHumnst BT" pitchFamily="34" charset="0"/>
              <a:ea typeface="宋体" panose="02010600030101010101" pitchFamily="2" charset="-122"/>
            </a:endParaRPr>
          </a:p>
          <a:p>
            <a:r>
              <a:rPr lang="en-US" altLang="zh-CN" sz="1000">
                <a:latin typeface="ZapfHumnst BT" pitchFamily="34" charset="0"/>
                <a:ea typeface="宋体" panose="02010600030101010101" pitchFamily="2" charset="-122"/>
              </a:rPr>
              <a:t>The direction of the arrow defines the actor that initiated the use case and any return messages are assumed. </a:t>
            </a:r>
            <a:endParaRPr lang="en-AU" altLang="zh-CN" sz="1000">
              <a:latin typeface="ZapfHumnst BT" pitchFamily="34" charset="0"/>
              <a:ea typeface="宋体" panose="02010600030101010101" pitchFamily="2" charset="-122"/>
            </a:endParaRPr>
          </a:p>
          <a:p>
            <a:endParaRPr lang="en-AU" altLang="zh-CN" sz="1000">
              <a:latin typeface="ZapfHumnst BT" pitchFamily="34" charset="0"/>
              <a:ea typeface="宋体" panose="02010600030101010101" pitchFamily="2" charset="-122"/>
            </a:endParaRPr>
          </a:p>
          <a:p>
            <a:r>
              <a:rPr lang="en-AU" altLang="zh-CN" sz="1000">
                <a:latin typeface="ZapfHumnst BT" pitchFamily="34" charset="0"/>
                <a:ea typeface="宋体" panose="02010600030101010101" pitchFamily="2" charset="-122"/>
              </a:rPr>
              <a:t>Some students may question having Login as a separate use case.  See the Instructor’s Best Practices document for the rationale.</a:t>
            </a:r>
            <a:endParaRPr lang="en-AU" altLang="zh-CN" sz="1000">
              <a:latin typeface="Arial" panose="020B0604020202020204" pitchFamily="34" charset="0"/>
              <a:ea typeface="宋体" panose="02010600030101010101" pitchFamily="2" charset="-122"/>
            </a:endParaRPr>
          </a:p>
        </p:txBody>
      </p:sp>
      <p:sp>
        <p:nvSpPr>
          <p:cNvPr id="117764" name="Rectangle 3"/>
          <p:cNvSpPr>
            <a:spLocks noGrp="1" noRot="1" noChangeAspect="1" noChangeArrowheads="1" noTextEdit="1"/>
          </p:cNvSpPr>
          <p:nvPr>
            <p:ph type="sldImg"/>
          </p:nvPr>
        </p:nvSpPr>
        <p:spPr>
          <a:xfrm>
            <a:off x="2551113" y="831850"/>
            <a:ext cx="4040187" cy="3030538"/>
          </a:xfrm>
          <a:ln/>
        </p:spPr>
      </p:sp>
      <p:sp>
        <p:nvSpPr>
          <p:cNvPr id="11776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A use-case diagram is drawn to illustrate that use-cases and actors interact by sending stimuli to one another</a:t>
            </a:r>
            <a:r>
              <a:rPr lang="sv-SE" altLang="zh-CN" sz="1000">
                <a:latin typeface="ZapfHumnst BT" pitchFamily="34" charset="0"/>
              </a:rPr>
              <a:t>   An association (communicates-association) between an actor and an use-case implies that there is interaction between the two.  </a:t>
            </a:r>
          </a:p>
          <a:p>
            <a:r>
              <a:rPr lang="en-US" altLang="zh-CN" sz="1000">
                <a:latin typeface="ZapfHumnst BT" pitchFamily="34" charset="0"/>
              </a:rPr>
              <a:t>Each role of a communicates-association has a navigability property, indicating the direction of the communication. It is indicated by an open arrow, which is placed on the end of the association line next to the target type (the one being communicated with). For a communication that involves a response (return of values) from the receiving instance, you need a communicates-association only in the direction of the transmission. You do not need navigability in the opposite direction. The default value of the navigability property is true.  Arrows are usually suppressed for communicates-associations with navigability in both directions, because this is the default; instead, arrows are shown only for associations with one-way navigability.  In summary, the direction of the arrows is used by convention to indicate the direction of initial communication between a use case and each actor with which it interacts.</a:t>
            </a:r>
          </a:p>
          <a:p>
            <a:r>
              <a:rPr lang="sv-SE" altLang="zh-CN" sz="1000">
                <a:latin typeface="ZapfHumnst BT" pitchFamily="34" charset="0"/>
              </a:rPr>
              <a:t>The above is the main use case diagram for a Course Registration System.  The complete use-case model (including all use cases) is provided in the Course Registration Requirements Document.</a:t>
            </a:r>
            <a:endParaRPr lang="sv-SE" altLang="zh-CN" sz="1000"/>
          </a:p>
        </p:txBody>
      </p:sp>
    </p:spTree>
    <p:extLst>
      <p:ext uri="{BB962C8B-B14F-4D97-AF65-F5344CB8AC3E}">
        <p14:creationId xmlns:p14="http://schemas.microsoft.com/office/powerpoint/2010/main" val="3208979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E34265A4-C24C-4D82-894D-F5FD5F36E8EB}" type="slidenum">
              <a:rPr lang="en-US" altLang="zh-CN"/>
              <a:pPr/>
              <a:t>66</a:t>
            </a:fld>
            <a:endParaRPr lang="en-US" altLang="zh-CN"/>
          </a:p>
        </p:txBody>
      </p:sp>
      <p:sp>
        <p:nvSpPr>
          <p:cNvPr id="119811" name="Text Box 2"/>
          <p:cNvSpPr txBox="1">
            <a:spLocks noChangeArrowheads="1"/>
          </p:cNvSpPr>
          <p:nvPr/>
        </p:nvSpPr>
        <p:spPr bwMode="auto">
          <a:xfrm>
            <a:off x="304800" y="1212850"/>
            <a:ext cx="22098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ZapfHumnst BT" pitchFamily="34" charset="0"/>
                <a:ea typeface="宋体" panose="02010600030101010101" pitchFamily="2" charset="-122"/>
              </a:rPr>
              <a:t>The </a:t>
            </a:r>
            <a:r>
              <a:rPr lang="en-GB" altLang="zh-CN" sz="1000">
                <a:latin typeface="ZapfHumnst BT" pitchFamily="34" charset="0"/>
                <a:ea typeface="宋体" panose="02010600030101010101" pitchFamily="2" charset="-122"/>
              </a:rPr>
              <a:t>flows of events </a:t>
            </a:r>
            <a:r>
              <a:rPr lang="en-US" altLang="zh-CN" sz="1000">
                <a:latin typeface="ZapfHumnst BT" pitchFamily="34" charset="0"/>
                <a:ea typeface="宋体" panose="02010600030101010101" pitchFamily="2" charset="-122"/>
              </a:rPr>
              <a:t>should be understandable by the customer. The flow of events should describe: how and when the use-case starts and ends,  when the use-case interacts with the actors, and what information is exchanged between an actor and the use case.  The flows of events should not describe user interface details.</a:t>
            </a:r>
          </a:p>
          <a:p>
            <a:endParaRPr lang="en-AU" altLang="zh-CN" sz="1000">
              <a:latin typeface="ZapfHumnst BT" pitchFamily="34" charset="0"/>
              <a:ea typeface="宋体" panose="02010600030101010101" pitchFamily="2" charset="-122"/>
            </a:endParaRPr>
          </a:p>
          <a:p>
            <a:r>
              <a:rPr lang="en-AU" altLang="zh-CN" sz="1000">
                <a:latin typeface="ZapfHumnst BT" pitchFamily="34" charset="0"/>
                <a:ea typeface="宋体" panose="02010600030101010101" pitchFamily="2" charset="-122"/>
              </a:rPr>
              <a:t>A use-case specification contains all textual information for a use case.  </a:t>
            </a:r>
            <a:r>
              <a:rPr lang="en-US" altLang="zh-CN" sz="1000">
                <a:latin typeface="ZapfHumnst BT" pitchFamily="34" charset="0"/>
                <a:ea typeface="宋体" panose="02010600030101010101" pitchFamily="2" charset="-122"/>
              </a:rPr>
              <a:t>A use-case report contains the properties of a use case, including diagrams (a use-case report is a use-case specification plus diagrams). </a:t>
            </a:r>
            <a:r>
              <a:rPr lang="en-GB" altLang="zh-CN" sz="1000">
                <a:latin typeface="ZapfHumnst BT" pitchFamily="34" charset="0"/>
                <a:ea typeface="宋体" panose="02010600030101010101" pitchFamily="2" charset="-122"/>
              </a:rPr>
              <a:t>RUP ships with templates for use-case specifications and reports.  </a:t>
            </a:r>
            <a:r>
              <a:rPr lang="en-US" altLang="zh-CN" sz="1000">
                <a:latin typeface="ZapfHumnst BT" pitchFamily="34" charset="0"/>
                <a:ea typeface="宋体" panose="02010600030101010101" pitchFamily="2" charset="-122"/>
              </a:rPr>
              <a:t>Remind the students that the OOAD course requirements documentation includes use-case specifications rather than use-case reports because it is the textual descriptions that will drive our analysis and design activities.  </a:t>
            </a:r>
          </a:p>
          <a:p>
            <a:endParaRPr lang="en-US" altLang="zh-CN" sz="1000">
              <a:latin typeface="ZapfHumnst BT" pitchFamily="34" charset="0"/>
              <a:ea typeface="宋体" panose="02010600030101010101" pitchFamily="2" charset="-122"/>
            </a:endParaRPr>
          </a:p>
          <a:p>
            <a:r>
              <a:rPr lang="en-US" altLang="zh-CN" sz="1000">
                <a:latin typeface="ZapfHumnst BT" pitchFamily="34" charset="0"/>
                <a:ea typeface="宋体" panose="02010600030101010101" pitchFamily="2" charset="-122"/>
              </a:rPr>
              <a:t>In Rose, the use-case name and brief description can be entered into the use-case specification.  The other properties </a:t>
            </a:r>
            <a:r>
              <a:rPr lang="en-GB" altLang="zh-CN" sz="1000">
                <a:latin typeface="ZapfHumnst BT" pitchFamily="34" charset="0"/>
                <a:ea typeface="宋体" panose="02010600030101010101" pitchFamily="2" charset="-122"/>
              </a:rPr>
              <a:t>can be documented in a separate file that can be “attached” to the use-case.  </a:t>
            </a:r>
            <a:r>
              <a:rPr lang="en-US" altLang="zh-CN" sz="1000">
                <a:latin typeface="ZapfHumnst BT" pitchFamily="34" charset="0"/>
                <a:ea typeface="宋体" panose="02010600030101010101" pitchFamily="2" charset="-122"/>
              </a:rPr>
              <a:t>SoDA can then be used to generate use-case reports, including the information you entered into Rose and any other supporting information.</a:t>
            </a:r>
            <a:endParaRPr lang="en-GB" altLang="zh-CN" sz="1000">
              <a:latin typeface="Arial" panose="020B0604020202020204" pitchFamily="34" charset="0"/>
              <a:ea typeface="宋体" panose="02010600030101010101" pitchFamily="2" charset="-122"/>
            </a:endParaRPr>
          </a:p>
        </p:txBody>
      </p:sp>
      <p:sp>
        <p:nvSpPr>
          <p:cNvPr id="119812" name="Rectangle 3"/>
          <p:cNvSpPr>
            <a:spLocks noGrp="1" noRot="1" noChangeAspect="1" noChangeArrowheads="1" noTextEdit="1"/>
          </p:cNvSpPr>
          <p:nvPr>
            <p:ph type="sldImg"/>
          </p:nvPr>
        </p:nvSpPr>
        <p:spPr>
          <a:xfrm>
            <a:off x="2554288" y="833438"/>
            <a:ext cx="4040187" cy="3030537"/>
          </a:xfrm>
          <a:ln/>
        </p:spPr>
      </p:sp>
      <p:sp>
        <p:nvSpPr>
          <p:cNvPr id="119813"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GB" altLang="zh-CN" sz="1000">
                <a:latin typeface="ZapfHumnst BT" pitchFamily="34" charset="0"/>
              </a:rPr>
              <a:t>The use-case has a set of properties which are listed above. The use-case properties may be documented in Use-Case Reports.</a:t>
            </a:r>
          </a:p>
          <a:p>
            <a:r>
              <a:rPr lang="en-GB" altLang="zh-CN" sz="1000">
                <a:latin typeface="ZapfHumnst BT" pitchFamily="34" charset="0"/>
              </a:rPr>
              <a:t>The</a:t>
            </a:r>
            <a:r>
              <a:rPr lang="en-US" altLang="zh-CN" sz="1000">
                <a:latin typeface="ZapfHumnst BT" pitchFamily="34" charset="0"/>
              </a:rPr>
              <a:t> </a:t>
            </a:r>
            <a:r>
              <a:rPr lang="en-US" altLang="zh-CN" sz="1000" b="1">
                <a:latin typeface="ZapfHumnst BT" pitchFamily="34" charset="0"/>
              </a:rPr>
              <a:t>brief description</a:t>
            </a:r>
            <a:r>
              <a:rPr lang="en-US" altLang="zh-CN" sz="1000">
                <a:latin typeface="ZapfHumnst BT" pitchFamily="34" charset="0"/>
              </a:rPr>
              <a:t> should describe the role and purpose of the use case in a few lines</a:t>
            </a:r>
          </a:p>
          <a:p>
            <a:r>
              <a:rPr lang="en-GB" altLang="zh-CN" sz="1000">
                <a:latin typeface="ZapfHumnst BT" pitchFamily="34" charset="0"/>
              </a:rPr>
              <a:t>The </a:t>
            </a:r>
            <a:r>
              <a:rPr lang="en-GB" altLang="zh-CN" sz="1000" b="1">
                <a:latin typeface="ZapfHumnst BT" pitchFamily="34" charset="0"/>
              </a:rPr>
              <a:t>flows of events</a:t>
            </a:r>
            <a:r>
              <a:rPr lang="en-GB" altLang="zh-CN" sz="1000">
                <a:latin typeface="ZapfHumnst BT" pitchFamily="34" charset="0"/>
              </a:rPr>
              <a:t> are</a:t>
            </a:r>
            <a:r>
              <a:rPr lang="en-US" altLang="zh-CN" sz="1000">
                <a:latin typeface="ZapfHumnst BT" pitchFamily="34" charset="0"/>
              </a:rPr>
              <a:t> textual descriptions of what the system does in regard to the use case.  There may be multiple flows of events (e.g, a basic flow, alternative flows). </a:t>
            </a:r>
          </a:p>
          <a:p>
            <a:r>
              <a:rPr lang="en-GB" altLang="zh-CN" sz="1000" b="1">
                <a:latin typeface="ZapfHumnst BT" pitchFamily="34" charset="0"/>
              </a:rPr>
              <a:t>Relationships</a:t>
            </a:r>
            <a:r>
              <a:rPr lang="en-GB" altLang="zh-CN" sz="1000">
                <a:latin typeface="ZapfHumnst BT" pitchFamily="34" charset="0"/>
              </a:rPr>
              <a:t>: </a:t>
            </a:r>
            <a:r>
              <a:rPr lang="en-US" altLang="zh-CN" sz="1000">
                <a:latin typeface="ZapfHumnst BT" pitchFamily="34" charset="0"/>
              </a:rPr>
              <a:t>The relationships, such as communicates-associations,  uses-and extends-relationships, in which the use-case participates.</a:t>
            </a:r>
            <a:endParaRPr lang="en-GB" altLang="zh-CN" sz="1000">
              <a:latin typeface="ZapfHumnst BT" pitchFamily="34" charset="0"/>
            </a:endParaRPr>
          </a:p>
          <a:p>
            <a:r>
              <a:rPr lang="en-GB" altLang="zh-CN" sz="1000" b="1">
                <a:latin typeface="ZapfHumnst BT" pitchFamily="34" charset="0"/>
              </a:rPr>
              <a:t>Activity and State diagrams</a:t>
            </a:r>
            <a:r>
              <a:rPr lang="en-GB" altLang="zh-CN" sz="1000">
                <a:latin typeface="ZapfHumnst BT" pitchFamily="34" charset="0"/>
              </a:rPr>
              <a:t> can be used to </a:t>
            </a:r>
            <a:r>
              <a:rPr lang="en-US" altLang="zh-CN" sz="1000">
                <a:latin typeface="ZapfHumnst BT" pitchFamily="34" charset="0"/>
              </a:rPr>
              <a:t>illustrate the structure of the flow of events.  </a:t>
            </a:r>
            <a:r>
              <a:rPr lang="en-GB" altLang="zh-CN" sz="1000" b="1">
                <a:latin typeface="ZapfHumnst BT" pitchFamily="34" charset="0"/>
              </a:rPr>
              <a:t>Use-case diagrams</a:t>
            </a:r>
            <a:r>
              <a:rPr lang="en-GB" altLang="zh-CN" sz="1000">
                <a:latin typeface="ZapfHumnst BT" pitchFamily="34" charset="0"/>
              </a:rPr>
              <a:t> can be used to</a:t>
            </a:r>
            <a:r>
              <a:rPr lang="en-US" altLang="zh-CN" sz="1000">
                <a:latin typeface="ZapfHumnst BT" pitchFamily="34" charset="0"/>
              </a:rPr>
              <a:t> show the relationships involving the use case.</a:t>
            </a:r>
            <a:endParaRPr lang="en-GB" altLang="zh-CN" sz="1000">
              <a:latin typeface="ZapfHumnst BT" pitchFamily="34" charset="0"/>
            </a:endParaRPr>
          </a:p>
          <a:p>
            <a:r>
              <a:rPr lang="en-GB" altLang="zh-CN" sz="1000">
                <a:latin typeface="ZapfHumnst BT" pitchFamily="34" charset="0"/>
              </a:rPr>
              <a:t>The </a:t>
            </a:r>
            <a:r>
              <a:rPr lang="en-GB" altLang="zh-CN" sz="1000" b="1">
                <a:latin typeface="ZapfHumnst BT" pitchFamily="34" charset="0"/>
              </a:rPr>
              <a:t>special requirements</a:t>
            </a:r>
            <a:r>
              <a:rPr lang="en-GB" altLang="zh-CN" sz="1000">
                <a:latin typeface="ZapfHumnst BT" pitchFamily="34" charset="0"/>
              </a:rPr>
              <a:t> section is a</a:t>
            </a:r>
            <a:r>
              <a:rPr lang="en-US" altLang="zh-CN" sz="1000">
                <a:latin typeface="ZapfHumnst BT" pitchFamily="34" charset="0"/>
              </a:rPr>
              <a:t> textual description that collects all requirements, such as non-functional requirements, on the use case, that are not considered in the use-case model, but that need to be taken care of during design or implementation.</a:t>
            </a:r>
            <a:endParaRPr lang="en-GB" altLang="zh-CN" sz="1000">
              <a:latin typeface="ZapfHumnst BT" pitchFamily="34" charset="0"/>
            </a:endParaRPr>
          </a:p>
          <a:p>
            <a:r>
              <a:rPr lang="en-GB" altLang="zh-CN" sz="1000" b="1">
                <a:latin typeface="ZapfHumnst BT" pitchFamily="34" charset="0"/>
              </a:rPr>
              <a:t>Preconditions</a:t>
            </a:r>
            <a:r>
              <a:rPr lang="en-GB" altLang="zh-CN" sz="1000">
                <a:latin typeface="ZapfHumnst BT" pitchFamily="34" charset="0"/>
              </a:rPr>
              <a:t> </a:t>
            </a:r>
            <a:r>
              <a:rPr lang="en-US" altLang="zh-CN" sz="1000">
                <a:latin typeface="ZapfHumnst BT" pitchFamily="34" charset="0"/>
              </a:rPr>
              <a:t>define a constraint on the system for when the use-case may start. </a:t>
            </a:r>
            <a:r>
              <a:rPr lang="en-GB" altLang="zh-CN" sz="1000" b="1">
                <a:latin typeface="ZapfHumnst BT" pitchFamily="34" charset="0"/>
              </a:rPr>
              <a:t>Postconditions</a:t>
            </a:r>
            <a:r>
              <a:rPr lang="en-GB" altLang="zh-CN" sz="1000">
                <a:latin typeface="ZapfHumnst BT" pitchFamily="34" charset="0"/>
              </a:rPr>
              <a:t> </a:t>
            </a:r>
            <a:r>
              <a:rPr lang="en-US" altLang="zh-CN" sz="1000">
                <a:latin typeface="ZapfHumnst BT" pitchFamily="34" charset="0"/>
              </a:rPr>
              <a:t>define a constraint on the system for after the use-case has terminated.</a:t>
            </a:r>
          </a:p>
          <a:p>
            <a:r>
              <a:rPr lang="en-US" altLang="zh-CN" sz="1000" b="1">
                <a:latin typeface="ZapfHumnst BT" pitchFamily="34" charset="0"/>
              </a:rPr>
              <a:t>Other diagrams</a:t>
            </a:r>
            <a:r>
              <a:rPr lang="en-US" altLang="zh-CN" sz="1000">
                <a:latin typeface="ZapfHumnst BT" pitchFamily="34" charset="0"/>
              </a:rPr>
              <a:t> can be used to illustrate the use case, such as hand-drawn sketches or screen-dumps from an user-interface prototype.</a:t>
            </a:r>
            <a:endParaRPr lang="en-GB" altLang="zh-CN" sz="1000"/>
          </a:p>
        </p:txBody>
      </p:sp>
    </p:spTree>
    <p:extLst>
      <p:ext uri="{BB962C8B-B14F-4D97-AF65-F5344CB8AC3E}">
        <p14:creationId xmlns:p14="http://schemas.microsoft.com/office/powerpoint/2010/main" val="966944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C0DED9DC-A2D3-4382-B8E1-109CF70E303E}" type="slidenum">
              <a:rPr lang="en-US" altLang="zh-CN"/>
              <a:pPr/>
              <a:t>67</a:t>
            </a:fld>
            <a:endParaRPr lang="en-US" altLang="zh-CN"/>
          </a:p>
        </p:txBody>
      </p:sp>
      <p:sp>
        <p:nvSpPr>
          <p:cNvPr id="121859" name="Text Box 2"/>
          <p:cNvSpPr txBox="1">
            <a:spLocks noChangeArrowheads="1"/>
          </p:cNvSpPr>
          <p:nvPr/>
        </p:nvSpPr>
        <p:spPr bwMode="auto">
          <a:xfrm>
            <a:off x="304800" y="1212850"/>
            <a:ext cx="1905000" cy="282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For example, in a Maintain Employee Information use case, there may be separate subflows for adding, deleting and modifying employee information.</a:t>
            </a:r>
          </a:p>
          <a:p>
            <a:pPr>
              <a:spcBef>
                <a:spcPct val="50000"/>
              </a:spcBef>
            </a:pPr>
            <a:r>
              <a:rPr lang="en-US" altLang="zh-CN" sz="1000">
                <a:latin typeface="ZapfHumnst BT" pitchFamily="34" charset="0"/>
                <a:ea typeface="宋体" panose="02010600030101010101" pitchFamily="2" charset="-122"/>
              </a:rPr>
              <a:t>Don’t be too concerned with the exact definition of what is “basic” versus what is “alternate” (or “exception”).  Readability and understandability are the key.</a:t>
            </a:r>
          </a:p>
          <a:p>
            <a:pPr>
              <a:spcBef>
                <a:spcPct val="50000"/>
              </a:spcBef>
            </a:pPr>
            <a:r>
              <a:rPr lang="en-US" altLang="zh-CN" sz="1000">
                <a:latin typeface="ZapfHumnst BT" pitchFamily="34" charset="0"/>
                <a:ea typeface="宋体" panose="02010600030101010101" pitchFamily="2" charset="-122"/>
              </a:rPr>
              <a:t>Note: The colors are not distinguishable in the black and white books.  That’s OK, the picture still provides value as the alternate flows are visible.</a:t>
            </a:r>
            <a:endParaRPr lang="en-US" altLang="zh-CN" sz="1000">
              <a:latin typeface="Arial" panose="020B0604020202020204" pitchFamily="34" charset="0"/>
              <a:ea typeface="宋体" panose="02010600030101010101" pitchFamily="2" charset="-122"/>
            </a:endParaRPr>
          </a:p>
        </p:txBody>
      </p:sp>
      <p:sp>
        <p:nvSpPr>
          <p:cNvPr id="121860" name="Rectangle 3"/>
          <p:cNvSpPr>
            <a:spLocks noGrp="1" noRot="1" noChangeAspect="1" noChangeArrowheads="1" noTextEdit="1"/>
          </p:cNvSpPr>
          <p:nvPr>
            <p:ph type="sldImg"/>
          </p:nvPr>
        </p:nvSpPr>
        <p:spPr>
          <a:xfrm>
            <a:off x="2551113" y="831850"/>
            <a:ext cx="4040187" cy="3030538"/>
          </a:xfrm>
          <a:ln/>
        </p:spPr>
      </p:sp>
      <p:sp>
        <p:nvSpPr>
          <p:cNvPr id="121861"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The basic flow describes what happens “most of the time” when the use-case is executed.  It has been referred to as “the happy path” or “the happy day scenario”. </a:t>
            </a:r>
          </a:p>
          <a:p>
            <a:r>
              <a:rPr lang="en-US" altLang="zh-CN" sz="1000">
                <a:latin typeface="ZapfHumnst BT" pitchFamily="34" charset="0"/>
              </a:rPr>
              <a:t>A use case's flow of events can be divided into several subflows.  Extracting parts of the flow of events and describing these parts separately, can often increase the readability of the basic flow of events and improve the structure of the use-case model.   Separating out the subflows helps the use case's basic flow to stand out more clearly. If a subflow involves only a minor part of the complete flow of events, it is better to describe it in the body of the text.</a:t>
            </a:r>
          </a:p>
          <a:p>
            <a:r>
              <a:rPr lang="en-US" altLang="zh-CN" sz="1000">
                <a:latin typeface="ZapfHumnst BT" pitchFamily="34" charset="0"/>
              </a:rPr>
              <a:t>The use-case should cover all the flows, the normal as well as the alternative and exceptional ones. Structure the use-case flows of events in such a way that it is easy to follow the different flows and understand what happens when.</a:t>
            </a:r>
          </a:p>
          <a:p>
            <a:r>
              <a:rPr lang="en-US" altLang="zh-CN" sz="1000">
                <a:latin typeface="ZapfHumnst BT" pitchFamily="34" charset="0"/>
              </a:rPr>
              <a:t>It is recommended that you describe each subflow in a separate supplement to the Flow of Events section.  </a:t>
            </a:r>
          </a:p>
          <a:p>
            <a:r>
              <a:rPr lang="en-US" altLang="zh-CN" sz="1000">
                <a:latin typeface="ZapfHumnst BT" pitchFamily="34" charset="0"/>
              </a:rPr>
              <a:t>Some examples of potential subflows include flows of events that:</a:t>
            </a:r>
          </a:p>
          <a:p>
            <a:r>
              <a:rPr lang="en-US" altLang="zh-CN" sz="1000">
                <a:latin typeface="ZapfHumnst BT" pitchFamily="34" charset="0"/>
              </a:rPr>
              <a:t>Occupy a large segment of a given flow of events</a:t>
            </a:r>
          </a:p>
          <a:p>
            <a:r>
              <a:rPr lang="en-US" altLang="zh-CN" sz="1000">
                <a:latin typeface="ZapfHumnst BT" pitchFamily="34" charset="0"/>
              </a:rPr>
              <a:t>Are variants, or exceptions, of the basic flow of events</a:t>
            </a:r>
          </a:p>
          <a:p>
            <a:r>
              <a:rPr lang="en-US" altLang="zh-CN" sz="1000">
                <a:latin typeface="ZapfHumnst BT" pitchFamily="34" charset="0"/>
              </a:rPr>
              <a:t>Can be executed at several intervals in the same flow of events. </a:t>
            </a:r>
          </a:p>
          <a:p>
            <a:r>
              <a:rPr lang="en-US" altLang="zh-CN" sz="1000">
                <a:latin typeface="ZapfHumnst BT" pitchFamily="34" charset="0"/>
              </a:rPr>
              <a:t>Subflows may be performed at the same time and in optional sequences.</a:t>
            </a:r>
            <a:endParaRPr lang="en-US" altLang="zh-CN" sz="1000"/>
          </a:p>
        </p:txBody>
      </p:sp>
    </p:spTree>
    <p:extLst>
      <p:ext uri="{BB962C8B-B14F-4D97-AF65-F5344CB8AC3E}">
        <p14:creationId xmlns:p14="http://schemas.microsoft.com/office/powerpoint/2010/main" val="232976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2374900" y="889000"/>
            <a:ext cx="4316413" cy="3236913"/>
          </a:xfrm>
          <a:ln/>
        </p:spPr>
      </p:sp>
      <p:sp>
        <p:nvSpPr>
          <p:cNvPr id="9219" name="Rectangle 3"/>
          <p:cNvSpPr>
            <a:spLocks noGrp="1" noChangeArrowheads="1"/>
          </p:cNvSpPr>
          <p:nvPr>
            <p:ph type="body" idx="1"/>
          </p:nvPr>
        </p:nvSpPr>
        <p:spPr>
          <a:xfrm>
            <a:off x="2503488" y="4332288"/>
            <a:ext cx="3971925" cy="42941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47" tIns="45523" rIns="91047" bIns="45523"/>
          <a:lstStyle/>
          <a:p>
            <a:r>
              <a:rPr lang="en-US" altLang="zh-CN" sz="1000">
                <a:latin typeface="ZapfHumnst BT" pitchFamily="34" charset="0"/>
              </a:rPr>
              <a:t>Notice that numbers 2, 4, 5, 7, 8, and 9 are related to requirements management. These items are covered in this course.</a:t>
            </a:r>
          </a:p>
          <a:p>
            <a:r>
              <a:rPr lang="en-US" altLang="zh-CN" sz="1000">
                <a:latin typeface="ZapfHumnst BT" pitchFamily="34" charset="0"/>
              </a:rPr>
              <a:t>The Standish Group surveys the IT industry every two years, beginning in 1994. Their Chaos Report provides insight into the success or failure of projects. The 2001 Chaos Report analyzed the historical data of past CHAOS reports and identified the latest factors for project success.</a:t>
            </a:r>
          </a:p>
          <a:p>
            <a:r>
              <a:rPr lang="en-US" altLang="zh-CN" sz="1000">
                <a:latin typeface="ZapfHumnst BT" pitchFamily="34" charset="0"/>
              </a:rPr>
              <a:t>Comparing the results of surveys over previous years, the Standish Group concludes that there has been decided improvement in the IT field. Project success rates are up across the board 28% (overall success rate in 1994 was 16% and in 1998 it was 26%), while cost and time overruns were down. Despite this progress, The Standish Group research shows that challenged and failed projects remain the norm, and the cost of failed projects is staggering.</a:t>
            </a:r>
          </a:p>
          <a:p>
            <a:r>
              <a:rPr lang="en-US" altLang="zh-CN" sz="1000">
                <a:latin typeface="ZapfHumnst BT" pitchFamily="34" charset="0"/>
              </a:rPr>
              <a:t>Executive management support has replaced user involvement for the first time. According to the Standish Group: “Without a staunch project champion with a solid business vision, projects can drift into a technical or political abyss.”</a:t>
            </a:r>
          </a:p>
          <a:p>
            <a:r>
              <a:rPr lang="en-US" altLang="zh-CN" sz="1000">
                <a:latin typeface="ZapfHumnst BT" pitchFamily="34" charset="0"/>
              </a:rPr>
              <a:t>The CHAOS ingredients for the recipe for success are: “Reduce requirements to a bare minimum, providing constant communication systems and coupling those with a standard infrastructure. Mix these with good stakeholders, an iterative process, project management tools, adherence to key roles, and success is practically in the oven.” The 2001 Chaos Report also reinforced that project success is positively correlated with small project size, short project duration, and small team size. Small projects are easier to manage and plan: “… no more than four people, for no longer than four months at a cost of less than $500,000.”</a:t>
            </a:r>
          </a:p>
        </p:txBody>
      </p:sp>
      <p:sp>
        <p:nvSpPr>
          <p:cNvPr id="9220" name="Text Box 4"/>
          <p:cNvSpPr txBox="1">
            <a:spLocks noChangeArrowheads="1"/>
          </p:cNvSpPr>
          <p:nvPr/>
        </p:nvSpPr>
        <p:spPr bwMode="auto">
          <a:xfrm>
            <a:off x="447675" y="1298575"/>
            <a:ext cx="1749425" cy="722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486" tIns="53743" rIns="107486" bIns="53743"/>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nSpc>
                <a:spcPct val="87000"/>
              </a:lnSpc>
              <a:spcBef>
                <a:spcPct val="30000"/>
              </a:spcBef>
            </a:pPr>
            <a:r>
              <a:rPr lang="en-US" altLang="zh-CN" sz="1000">
                <a:latin typeface="ZapfHumnst BT" pitchFamily="34" charset="0"/>
                <a:ea typeface="宋体" panose="02010600030101010101" pitchFamily="2" charset="-122"/>
              </a:rPr>
              <a:t>Use these figures to emphasize that requirements and user involvement play a critical role in ensuring project success.</a:t>
            </a:r>
          </a:p>
          <a:p>
            <a:pPr>
              <a:lnSpc>
                <a:spcPct val="87000"/>
              </a:lnSpc>
              <a:spcBef>
                <a:spcPct val="30000"/>
              </a:spcBef>
            </a:pPr>
            <a:r>
              <a:rPr lang="en-US" altLang="zh-CN" sz="1000">
                <a:latin typeface="ZapfHumnst BT" pitchFamily="34" charset="0"/>
                <a:ea typeface="宋体" panose="02010600030101010101" pitchFamily="2" charset="-122"/>
              </a:rPr>
              <a:t>Back this up with your own war stories or ask the class for their experiences in a project that succeeded or failed because of requirements issues.</a:t>
            </a:r>
          </a:p>
          <a:p>
            <a:pPr>
              <a:lnSpc>
                <a:spcPct val="87000"/>
              </a:lnSpc>
              <a:spcBef>
                <a:spcPct val="30000"/>
              </a:spcBef>
            </a:pPr>
            <a:r>
              <a:rPr lang="en-US" altLang="zh-CN" sz="1000">
                <a:latin typeface="ZapfHumnst BT" pitchFamily="34" charset="0"/>
                <a:ea typeface="宋体" panose="02010600030101010101" pitchFamily="2" charset="-122"/>
              </a:rPr>
              <a:t>Emphasize the “Clear Business Objectives.” (This is a good tie in to the business modeling course.) Your business objectives (or business goals) are what focuses the activities that you embark on. Every software project should be supporting some business objective. Otherwise, why are we doing it? Are we wasting our money?</a:t>
            </a:r>
          </a:p>
          <a:p>
            <a:pPr>
              <a:lnSpc>
                <a:spcPct val="87000"/>
              </a:lnSpc>
              <a:spcBef>
                <a:spcPct val="30000"/>
              </a:spcBef>
            </a:pPr>
            <a:r>
              <a:rPr lang="en-US" altLang="zh-CN" sz="1000">
                <a:latin typeface="ZapfHumnst BT" pitchFamily="34" charset="0"/>
                <a:ea typeface="宋体" panose="02010600030101010101" pitchFamily="2" charset="-122"/>
              </a:rPr>
              <a:t>Business </a:t>
            </a:r>
            <a:r>
              <a:rPr lang="en-US" altLang="zh-CN" sz="1000" i="1">
                <a:latin typeface="ZapfHumnst BT" pitchFamily="34" charset="0"/>
                <a:ea typeface="宋体" panose="02010600030101010101" pitchFamily="2" charset="-122"/>
              </a:rPr>
              <a:t>objectives</a:t>
            </a:r>
            <a:r>
              <a:rPr lang="en-US" altLang="zh-CN" sz="1000">
                <a:latin typeface="ZapfHumnst BT" pitchFamily="34" charset="0"/>
                <a:ea typeface="宋体" panose="02010600030101010101" pitchFamily="2" charset="-122"/>
              </a:rPr>
              <a:t> and Business </a:t>
            </a:r>
            <a:r>
              <a:rPr lang="en-US" altLang="zh-CN" sz="1000" i="1">
                <a:latin typeface="ZapfHumnst BT" pitchFamily="34" charset="0"/>
                <a:ea typeface="宋体" panose="02010600030101010101" pitchFamily="2" charset="-122"/>
              </a:rPr>
              <a:t>goals</a:t>
            </a:r>
            <a:r>
              <a:rPr lang="en-US" altLang="zh-CN" sz="1000">
                <a:latin typeface="ZapfHumnst BT" pitchFamily="34" charset="0"/>
                <a:ea typeface="宋体" panose="02010600030101010101" pitchFamily="2" charset="-122"/>
              </a:rPr>
              <a:t> are the same thing. (Objective and goal are synonyms.) In subsequent modules, we refer to business goals to be consistent with an upcoming version of RUP.</a:t>
            </a:r>
          </a:p>
          <a:p>
            <a:pPr eaLnBrk="1" hangingPunct="1">
              <a:lnSpc>
                <a:spcPct val="87000"/>
              </a:lnSpc>
              <a:spcBef>
                <a:spcPct val="30000"/>
              </a:spcBef>
            </a:pPr>
            <a:r>
              <a:rPr lang="en-US" altLang="zh-CN" sz="1000">
                <a:latin typeface="ZapfHumnst BT" pitchFamily="34" charset="0"/>
                <a:ea typeface="宋体" panose="02010600030101010101" pitchFamily="2" charset="-122"/>
              </a:rPr>
              <a:t>The full Chaos Report for 1995 is on the Standish Group Web site: www.standishgroup.com. Directions for ordering later reports are also given.</a:t>
            </a:r>
          </a:p>
          <a:p>
            <a:pPr eaLnBrk="1" hangingPunct="1">
              <a:lnSpc>
                <a:spcPct val="87000"/>
              </a:lnSpc>
              <a:spcBef>
                <a:spcPct val="30000"/>
              </a:spcBef>
            </a:pPr>
            <a:endParaRPr lang="en-US" altLang="zh-CN" sz="1000">
              <a:latin typeface="ZapfHumnst BT" pitchFamily="34" charset="0"/>
              <a:ea typeface="宋体" panose="02010600030101010101" pitchFamily="2" charset="-122"/>
            </a:endParaRPr>
          </a:p>
          <a:p>
            <a:pPr>
              <a:lnSpc>
                <a:spcPct val="87000"/>
              </a:lnSpc>
              <a:spcBef>
                <a:spcPct val="30000"/>
              </a:spcBef>
            </a:pPr>
            <a:endParaRPr lang="en-US" altLang="zh-CN" sz="1000">
              <a:latin typeface="ZapfHumnst BT" pitchFamily="34" charset="0"/>
              <a:ea typeface="宋体" panose="02010600030101010101" pitchFamily="2" charset="-122"/>
            </a:endParaRPr>
          </a:p>
          <a:p>
            <a:pPr>
              <a:lnSpc>
                <a:spcPct val="87000"/>
              </a:lnSpc>
              <a:spcBef>
                <a:spcPct val="30000"/>
              </a:spcBef>
            </a:pPr>
            <a:endParaRPr lang="en-US" altLang="zh-CN" sz="1000">
              <a:latin typeface="ZapfHumnst BT" pitchFamily="34" charset="0"/>
              <a:ea typeface="宋体" panose="02010600030101010101" pitchFamily="2" charset="-122"/>
            </a:endParaRPr>
          </a:p>
          <a:p>
            <a:pPr>
              <a:lnSpc>
                <a:spcPct val="87000"/>
              </a:lnSpc>
              <a:spcBef>
                <a:spcPct val="30000"/>
              </a:spcBef>
            </a:pPr>
            <a:endParaRPr lang="zh-CN" altLang="en-US" sz="1000">
              <a:latin typeface="ZapfHumnst BT" pitchFamily="34" charset="0"/>
              <a:ea typeface="宋体" panose="02010600030101010101" pitchFamily="2" charset="-122"/>
            </a:endParaRPr>
          </a:p>
        </p:txBody>
      </p:sp>
    </p:spTree>
    <p:extLst>
      <p:ext uri="{BB962C8B-B14F-4D97-AF65-F5344CB8AC3E}">
        <p14:creationId xmlns:p14="http://schemas.microsoft.com/office/powerpoint/2010/main" val="3464512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BC345E0F-F67A-4C38-8CC9-52EA742C07F3}" type="slidenum">
              <a:rPr lang="en-US" altLang="zh-CN"/>
              <a:pPr/>
              <a:t>68</a:t>
            </a:fld>
            <a:endParaRPr lang="en-US" altLang="zh-CN"/>
          </a:p>
        </p:txBody>
      </p:sp>
      <p:sp>
        <p:nvSpPr>
          <p:cNvPr id="123907" name="Rectangle 2"/>
          <p:cNvSpPr>
            <a:spLocks noChangeArrowheads="1"/>
          </p:cNvSpPr>
          <p:nvPr/>
        </p:nvSpPr>
        <p:spPr bwMode="auto">
          <a:xfrm>
            <a:off x="3886200" y="-1588"/>
            <a:ext cx="29733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23908" name="Rectangle 3"/>
          <p:cNvSpPr>
            <a:spLocks noChangeArrowheads="1"/>
          </p:cNvSpPr>
          <p:nvPr/>
        </p:nvSpPr>
        <p:spPr bwMode="auto">
          <a:xfrm>
            <a:off x="-1588" y="-1588"/>
            <a:ext cx="29733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23909" name="Rectangle 4"/>
          <p:cNvSpPr>
            <a:spLocks noGrp="1" noRot="1" noChangeAspect="1" noChangeArrowheads="1" noTextEdit="1"/>
          </p:cNvSpPr>
          <p:nvPr>
            <p:ph type="sldImg"/>
          </p:nvPr>
        </p:nvSpPr>
        <p:spPr>
          <a:xfrm>
            <a:off x="2551113" y="831850"/>
            <a:ext cx="4040187" cy="3030538"/>
          </a:xfrm>
          <a:ln/>
        </p:spPr>
      </p:sp>
      <p:sp>
        <p:nvSpPr>
          <p:cNvPr id="123910" name="Rectangle 5"/>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A scenario is an instance of a use case.  It is one flow through a use case.</a:t>
            </a:r>
          </a:p>
          <a:p>
            <a:r>
              <a:rPr lang="en-US" altLang="zh-CN" sz="1000">
                <a:latin typeface="ZapfHumnst BT" pitchFamily="34" charset="0"/>
              </a:rPr>
              <a:t>Each use-case will have a web of flows of events with a scenario being an instance of a particular flow of events.  The scenario may involve the basic flow and any number of alternative flows in any number of combinations.</a:t>
            </a:r>
          </a:p>
          <a:p>
            <a:r>
              <a:rPr lang="en-US" altLang="zh-CN" sz="1000">
                <a:latin typeface="ZapfHumnst BT" pitchFamily="34" charset="0"/>
              </a:rPr>
              <a:t>In the above example, the bold lines highlight some possible scenarios for the basic and alternative flows previously described.</a:t>
            </a:r>
          </a:p>
          <a:p>
            <a:r>
              <a:rPr lang="en-US" altLang="zh-CN" sz="1000">
                <a:latin typeface="ZapfHumnst BT" pitchFamily="34" charset="0"/>
              </a:rPr>
              <a:t>How many scenarios are needed?</a:t>
            </a:r>
          </a:p>
          <a:p>
            <a:r>
              <a:rPr lang="en-US" altLang="zh-CN" sz="1000">
                <a:latin typeface="ZapfHumnst BT" pitchFamily="34" charset="0"/>
              </a:rPr>
              <a:t>Simple answer: As many as one needs to understand the system being developed.  You should elaborate the scenarios of the interesting and high-risk use cases.  Scenarios can be used to understand, as well as to validate the use-case flows of events.  Some people write scenarios first and extract use cases, while others find use cases first and validate those use cases by writing scenarios.</a:t>
            </a:r>
          </a:p>
          <a:p>
            <a:r>
              <a:rPr lang="en-US" altLang="zh-CN" sz="1000">
                <a:latin typeface="ZapfHumnst BT" pitchFamily="34" charset="0"/>
              </a:rPr>
              <a:t>Scenarios make excellent test cases.</a:t>
            </a:r>
            <a:endParaRPr lang="en-US" altLang="zh-CN" sz="1000"/>
          </a:p>
        </p:txBody>
      </p:sp>
    </p:spTree>
    <p:extLst>
      <p:ext uri="{BB962C8B-B14F-4D97-AF65-F5344CB8AC3E}">
        <p14:creationId xmlns:p14="http://schemas.microsoft.com/office/powerpoint/2010/main" val="121474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34961FCE-CD66-4066-A44C-E273D0725410}" type="slidenum">
              <a:rPr lang="en-US" altLang="zh-CN"/>
              <a:pPr/>
              <a:t>69</a:t>
            </a:fld>
            <a:endParaRPr lang="en-US" altLang="zh-CN"/>
          </a:p>
        </p:txBody>
      </p:sp>
      <p:sp>
        <p:nvSpPr>
          <p:cNvPr id="125955" name="Text Box 2"/>
          <p:cNvSpPr txBox="1">
            <a:spLocks noChangeArrowheads="1"/>
          </p:cNvSpPr>
          <p:nvPr/>
        </p:nvSpPr>
        <p:spPr bwMode="auto">
          <a:xfrm>
            <a:off x="304800" y="1363663"/>
            <a:ext cx="19970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000">
                <a:latin typeface="ZapfHumnst BT" pitchFamily="34" charset="0"/>
                <a:ea typeface="宋体" panose="02010600030101010101" pitchFamily="2" charset="-122"/>
              </a:rPr>
              <a:t>Activity diagrams model the flow of control from activity to activity, whereas a statechart diagram models the flow of control from state to state.</a:t>
            </a:r>
          </a:p>
          <a:p>
            <a:endParaRPr lang="sv-SE" altLang="zh-CN" sz="1000">
              <a:latin typeface="ZapfHumnst BT" pitchFamily="34" charset="0"/>
              <a:ea typeface="宋体" panose="02010600030101010101" pitchFamily="2" charset="-122"/>
            </a:endParaRPr>
          </a:p>
          <a:p>
            <a:r>
              <a:rPr lang="sv-SE" altLang="zh-CN" sz="1000">
                <a:latin typeface="ZapfHumnst BT" pitchFamily="34" charset="0"/>
                <a:ea typeface="宋体" panose="02010600030101010101" pitchFamily="2" charset="-122"/>
              </a:rPr>
              <a:t>In this example, the concurrent join is followed immediately by a concurrent fork because a synchronization point (a concurrent join or a concurrent fork) can only have one incoming and several outgoing transitions, or several incoming and one outgoing transitions.</a:t>
            </a:r>
          </a:p>
          <a:p>
            <a:pPr>
              <a:spcBef>
                <a:spcPct val="50000"/>
              </a:spcBef>
            </a:pPr>
            <a:endParaRPr lang="en-US" altLang="zh-CN" sz="1000">
              <a:latin typeface="Arial" panose="020B0604020202020204" pitchFamily="34" charset="0"/>
              <a:ea typeface="宋体" panose="02010600030101010101" pitchFamily="2" charset="-122"/>
            </a:endParaRPr>
          </a:p>
        </p:txBody>
      </p:sp>
      <p:sp>
        <p:nvSpPr>
          <p:cNvPr id="125956" name="Rectangle 3"/>
          <p:cNvSpPr>
            <a:spLocks noGrp="1" noRot="1" noChangeAspect="1" noChangeArrowheads="1" noTextEdit="1"/>
          </p:cNvSpPr>
          <p:nvPr>
            <p:ph type="sldImg"/>
          </p:nvPr>
        </p:nvSpPr>
        <p:spPr>
          <a:xfrm>
            <a:off x="2551113" y="831850"/>
            <a:ext cx="4040187" cy="3030538"/>
          </a:xfrm>
          <a:ln/>
        </p:spPr>
      </p:sp>
      <p:sp>
        <p:nvSpPr>
          <p:cNvPr id="125957"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sv-SE" altLang="zh-CN" sz="1000">
                <a:latin typeface="ZapfHumnst BT" pitchFamily="34" charset="0"/>
              </a:rPr>
              <a:t>The flow of events of a use-case can be described graphically with the help of an activity diagram. Such a diagram is used for capturing workflow in an organiztion and shows:</a:t>
            </a:r>
          </a:p>
          <a:p>
            <a:r>
              <a:rPr lang="sv-SE" altLang="zh-CN" sz="1000">
                <a:latin typeface="ZapfHumnst BT" pitchFamily="34" charset="0"/>
              </a:rPr>
              <a:t>Action states, which represent the execution of an activity or step within the flow of events.</a:t>
            </a:r>
          </a:p>
          <a:p>
            <a:r>
              <a:rPr lang="sv-SE" altLang="zh-CN" sz="1000">
                <a:latin typeface="ZapfHumnst BT" pitchFamily="34" charset="0"/>
              </a:rPr>
              <a:t>Transitions between those action states. </a:t>
            </a:r>
          </a:p>
          <a:p>
            <a:r>
              <a:rPr lang="sv-SE" altLang="zh-CN" sz="1000">
                <a:latin typeface="ZapfHumnst BT" pitchFamily="34" charset="0"/>
              </a:rPr>
              <a:t>Decisions for which a set of guard conditions are defined. These guard conditions control which transition follows once the activity an action state represents has been completed. </a:t>
            </a:r>
          </a:p>
          <a:p>
            <a:r>
              <a:rPr lang="sv-SE" altLang="zh-CN" sz="1000">
                <a:latin typeface="ZapfHumnst BT" pitchFamily="34" charset="0"/>
              </a:rPr>
              <a:t>A fork is where a single flow of control is split into two or more concurrent flows of control.  A join is where two or more concurrent flows of control are synchronized.</a:t>
            </a:r>
          </a:p>
          <a:p>
            <a:r>
              <a:rPr lang="sv-SE" altLang="zh-CN" sz="1000">
                <a:latin typeface="ZapfHumnst BT" pitchFamily="34" charset="0"/>
              </a:rPr>
              <a:t>The above activity diagram shows the steps of the Register for Courses use case.  The student first selects a course.  Once the course has been selected, the student</a:t>
            </a:r>
            <a:r>
              <a:rPr lang="sv-SE" altLang="zh-CN" sz="1000"/>
              <a:t>’</a:t>
            </a:r>
            <a:r>
              <a:rPr lang="sv-SE" altLang="zh-CN" sz="1000">
                <a:latin typeface="ZapfHumnst BT" pitchFamily="34" charset="0"/>
              </a:rPr>
              <a:t>s schedule must be checked for conflicts and it must be verified that the student has taken all of the pre-requisites of the selected course.  If these validation steps complete successfully, the student is added to the course and his/her schedule can be updated.  If the checks fail, the conflicts must be resolved before the student can be registered for the course. </a:t>
            </a:r>
          </a:p>
          <a:p>
            <a:r>
              <a:rPr lang="sv-SE" altLang="zh-CN" sz="1000" b="1">
                <a:latin typeface="ZapfHumnst BT" pitchFamily="34" charset="0"/>
              </a:rPr>
              <a:t>Note</a:t>
            </a:r>
            <a:r>
              <a:rPr lang="sv-SE" altLang="zh-CN" sz="1000">
                <a:latin typeface="ZapfHumnst BT" pitchFamily="34" charset="0"/>
              </a:rPr>
              <a:t>: </a:t>
            </a:r>
            <a:r>
              <a:rPr lang="en-US" altLang="zh-CN" sz="1000">
                <a:latin typeface="ZapfHumnst BT" pitchFamily="34" charset="0"/>
              </a:rPr>
              <a:t>An activity diagram is a special case of a state diagram, so a state diagram could also be used.  State diagrams are discussed in the Class Design module.</a:t>
            </a:r>
          </a:p>
          <a:p>
            <a:endParaRPr lang="sv-SE" altLang="zh-CN" sz="1000"/>
          </a:p>
        </p:txBody>
      </p:sp>
    </p:spTree>
    <p:extLst>
      <p:ext uri="{BB962C8B-B14F-4D97-AF65-F5344CB8AC3E}">
        <p14:creationId xmlns:p14="http://schemas.microsoft.com/office/powerpoint/2010/main" val="149293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EED897FE-80D2-4606-AC10-74E5EE92AB01}" type="slidenum">
              <a:rPr lang="en-US" altLang="zh-CN"/>
              <a:pPr/>
              <a:t>70</a:t>
            </a:fld>
            <a:endParaRPr lang="en-US" altLang="zh-CN"/>
          </a:p>
        </p:txBody>
      </p:sp>
      <p:sp>
        <p:nvSpPr>
          <p:cNvPr id="130051" name="Text Box 2"/>
          <p:cNvSpPr txBox="1">
            <a:spLocks noChangeArrowheads="1"/>
          </p:cNvSpPr>
          <p:nvPr/>
        </p:nvSpPr>
        <p:spPr bwMode="auto">
          <a:xfrm>
            <a:off x="381000" y="1212850"/>
            <a:ext cx="1905000" cy="160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defRPr sz="2400">
                <a:solidFill>
                  <a:schemeClr val="tx1"/>
                </a:solidFill>
                <a:latin typeface="Times" panose="02020603050405020304" pitchFamily="18" charset="0"/>
                <a:ea typeface="微软雅黑" panose="020B0503020204020204" pitchFamily="34" charset="-122"/>
              </a:defRPr>
            </a:lvl1pPr>
            <a:lvl2pPr marL="742950" indent="-285750" defTabSz="901700">
              <a:defRPr sz="2400">
                <a:solidFill>
                  <a:schemeClr val="tx1"/>
                </a:solidFill>
                <a:latin typeface="Times" panose="02020603050405020304" pitchFamily="18" charset="0"/>
                <a:ea typeface="微软雅黑" panose="020B0503020204020204" pitchFamily="34" charset="-122"/>
              </a:defRPr>
            </a:lvl2pPr>
            <a:lvl3pPr marL="1143000" indent="-228600" defTabSz="901700">
              <a:defRPr sz="2400">
                <a:solidFill>
                  <a:schemeClr val="tx1"/>
                </a:solidFill>
                <a:latin typeface="Times" panose="02020603050405020304" pitchFamily="18" charset="0"/>
                <a:ea typeface="微软雅黑" panose="020B0503020204020204" pitchFamily="34" charset="-122"/>
              </a:defRPr>
            </a:lvl3pPr>
            <a:lvl4pPr marL="1600200" indent="-228600" defTabSz="901700">
              <a:defRPr sz="2400">
                <a:solidFill>
                  <a:schemeClr val="tx1"/>
                </a:solidFill>
                <a:latin typeface="Times" panose="02020603050405020304" pitchFamily="18" charset="0"/>
                <a:ea typeface="微软雅黑" panose="020B0503020204020204" pitchFamily="34" charset="-122"/>
              </a:defRPr>
            </a:lvl4pPr>
            <a:lvl5pPr marL="2057400" indent="-228600" defTabSz="901700">
              <a:defRPr sz="2400">
                <a:solidFill>
                  <a:schemeClr val="tx1"/>
                </a:solidFill>
                <a:latin typeface="Times" panose="02020603050405020304" pitchFamily="18" charset="0"/>
                <a:ea typeface="微软雅黑" panose="020B0503020204020204" pitchFamily="34" charset="-122"/>
              </a:defRPr>
            </a:lvl5pPr>
            <a:lvl6pPr marL="25146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017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AU" altLang="zh-CN" sz="1000">
                <a:solidFill>
                  <a:srgbClr val="000000"/>
                </a:solidFill>
                <a:latin typeface="ZapfHumnst BT" pitchFamily="34" charset="0"/>
                <a:ea typeface="宋体" panose="02010600030101010101" pitchFamily="2" charset="-122"/>
              </a:rPr>
              <a:t>Those non-functional requirements that can be tied to a particular use case should be documented in the use case “special requirements” property.</a:t>
            </a:r>
            <a:r>
              <a:rPr lang="en-GB" altLang="zh-CN" sz="1000">
                <a:latin typeface="ZapfHumnst BT" pitchFamily="34" charset="0"/>
                <a:ea typeface="宋体" panose="02010600030101010101" pitchFamily="2" charset="-122"/>
              </a:rPr>
              <a:t> </a:t>
            </a:r>
          </a:p>
          <a:p>
            <a:endParaRPr lang="en-GB" altLang="zh-CN" sz="1000">
              <a:latin typeface="ZapfHumnst BT" pitchFamily="34" charset="0"/>
              <a:ea typeface="宋体" panose="02010600030101010101" pitchFamily="2" charset="-122"/>
            </a:endParaRPr>
          </a:p>
          <a:p>
            <a:r>
              <a:rPr lang="en-GB" altLang="zh-CN" sz="1000">
                <a:latin typeface="ZapfHumnst BT" pitchFamily="34" charset="0"/>
                <a:ea typeface="宋体" panose="02010600030101010101" pitchFamily="2" charset="-122"/>
              </a:rPr>
              <a:t>The Rational Unified Process ships with templates for the supplementary specification.</a:t>
            </a:r>
          </a:p>
          <a:p>
            <a:endParaRPr lang="en-GB" altLang="zh-CN" sz="1000">
              <a:latin typeface="Arial" panose="020B0604020202020204" pitchFamily="34" charset="0"/>
              <a:ea typeface="宋体" panose="02010600030101010101" pitchFamily="2" charset="-122"/>
            </a:endParaRPr>
          </a:p>
        </p:txBody>
      </p:sp>
      <p:sp>
        <p:nvSpPr>
          <p:cNvPr id="130052" name="Rectangle 3"/>
          <p:cNvSpPr>
            <a:spLocks noGrp="1" noRot="1" noChangeAspect="1" noChangeArrowheads="1" noTextEdit="1"/>
          </p:cNvSpPr>
          <p:nvPr>
            <p:ph type="sldImg"/>
          </p:nvPr>
        </p:nvSpPr>
        <p:spPr>
          <a:xfrm>
            <a:off x="2551113" y="831850"/>
            <a:ext cx="4040187" cy="3030538"/>
          </a:xfrm>
          <a:ln/>
        </p:spPr>
      </p:sp>
      <p:sp>
        <p:nvSpPr>
          <p:cNvPr id="130053"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sv-SE" altLang="zh-CN" sz="1000">
                <a:latin typeface="ZapfHumnst BT" pitchFamily="34" charset="0"/>
              </a:rPr>
              <a:t>The non functional requirements and the functional requirements not captured by the use cases are included in supplementary specifications. </a:t>
            </a:r>
            <a:r>
              <a:rPr lang="en-US" altLang="zh-CN" sz="1000">
                <a:latin typeface="ZapfHumnst BT" pitchFamily="34" charset="0"/>
              </a:rPr>
              <a:t>The Supplementary Specifications include constraints on the implementation</a:t>
            </a:r>
            <a:endParaRPr lang="sv-SE" altLang="zh-CN" sz="1000">
              <a:latin typeface="ZapfHumnst BT" pitchFamily="34" charset="0"/>
            </a:endParaRPr>
          </a:p>
          <a:p>
            <a:r>
              <a:rPr lang="en-US" altLang="zh-CN" sz="1000">
                <a:latin typeface="ZapfHumnst BT" pitchFamily="34" charset="0"/>
              </a:rPr>
              <a:t>The above is just a sample outline for a supplementary specification.   For a more detailed outline, see the IEEE recommended practice for software requirements specifications [IEEE Std 830-1993]. All of these elements do not have to exist in the supplementary specifications.  A project needs to establish the template to be used on that particular project.</a:t>
            </a:r>
          </a:p>
          <a:p>
            <a:r>
              <a:rPr lang="en-US" altLang="zh-CN" sz="1000" b="1">
                <a:latin typeface="ZapfHumnst BT" pitchFamily="34" charset="0"/>
              </a:rPr>
              <a:t>Functionality</a:t>
            </a:r>
            <a:r>
              <a:rPr lang="en-US" altLang="zh-CN" sz="1000">
                <a:latin typeface="ZapfHumnst BT" pitchFamily="34" charset="0"/>
              </a:rPr>
              <a:t>: List of the functional requirements that are general to many use cases.</a:t>
            </a:r>
          </a:p>
          <a:p>
            <a:r>
              <a:rPr lang="en-US" altLang="zh-CN" sz="1000" b="1">
                <a:latin typeface="ZapfHumnst BT" pitchFamily="34" charset="0"/>
              </a:rPr>
              <a:t>Usability</a:t>
            </a:r>
            <a:r>
              <a:rPr lang="en-US" altLang="zh-CN" sz="1000">
                <a:latin typeface="ZapfHumnst BT" pitchFamily="34" charset="0"/>
              </a:rPr>
              <a:t>: Those requirements that relate to, or affect, the usability of the system. Examples include ease-of-use requirements or training requirements that specify how readily the system can be used by its actors.</a:t>
            </a:r>
          </a:p>
          <a:p>
            <a:r>
              <a:rPr lang="en-US" altLang="zh-CN" sz="1000" b="1">
                <a:latin typeface="ZapfHumnst BT" pitchFamily="34" charset="0"/>
              </a:rPr>
              <a:t>Reliability</a:t>
            </a:r>
            <a:r>
              <a:rPr lang="en-US" altLang="zh-CN" sz="1000">
                <a:latin typeface="ZapfHumnst BT" pitchFamily="34" charset="0"/>
              </a:rPr>
              <a:t>: Any requirements concerning the reliability of the system.  Quantitative measures such as mean time between failure or defects per thousand lines of code should be stated.</a:t>
            </a:r>
          </a:p>
          <a:p>
            <a:r>
              <a:rPr lang="en-US" altLang="zh-CN" sz="1000" b="1">
                <a:latin typeface="ZapfHumnst BT" pitchFamily="34" charset="0"/>
              </a:rPr>
              <a:t>Performance</a:t>
            </a:r>
            <a:r>
              <a:rPr lang="en-US" altLang="zh-CN" sz="1000">
                <a:latin typeface="ZapfHumnst BT" pitchFamily="34" charset="0"/>
              </a:rPr>
              <a:t>: The performance characteristics of the system.  Include specific response times.  Reference related use cases by name. </a:t>
            </a:r>
          </a:p>
          <a:p>
            <a:r>
              <a:rPr lang="en-US" altLang="zh-CN" sz="1000" b="1">
                <a:latin typeface="ZapfHumnst BT" pitchFamily="34" charset="0"/>
              </a:rPr>
              <a:t>Supportability</a:t>
            </a:r>
            <a:r>
              <a:rPr lang="en-US" altLang="zh-CN" sz="1000">
                <a:latin typeface="ZapfHumnst BT" pitchFamily="34" charset="0"/>
              </a:rPr>
              <a:t>: Any requirements that will enhance the supportability or maintainability of the system being built.</a:t>
            </a:r>
          </a:p>
          <a:p>
            <a:r>
              <a:rPr lang="en-US" altLang="zh-CN" sz="1000" b="1">
                <a:latin typeface="ZapfHumnst BT" pitchFamily="34" charset="0"/>
              </a:rPr>
              <a:t>Design Constraints</a:t>
            </a:r>
            <a:r>
              <a:rPr lang="en-US" altLang="zh-CN" sz="1000">
                <a:latin typeface="ZapfHumnst BT" pitchFamily="34" charset="0"/>
              </a:rPr>
              <a:t>: Any design constraints on the system being built.</a:t>
            </a:r>
            <a:endParaRPr lang="en-US" altLang="zh-CN" sz="1000"/>
          </a:p>
        </p:txBody>
      </p:sp>
    </p:spTree>
    <p:extLst>
      <p:ext uri="{BB962C8B-B14F-4D97-AF65-F5344CB8AC3E}">
        <p14:creationId xmlns:p14="http://schemas.microsoft.com/office/powerpoint/2010/main" val="226483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841E9BDA-FC75-4EDC-84D2-1695C4713443}"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71</a:t>
            </a:fld>
            <a:endParaRPr lang="en-US" altLang="zh-CN" sz="2400">
              <a:solidFill>
                <a:srgbClr val="000000"/>
              </a:solidFill>
              <a:latin typeface="Arial" panose="020B0604020202020204" pitchFamily="34" charset="0"/>
              <a:ea typeface="宋体" panose="02010600030101010101" pitchFamily="2" charset="-122"/>
            </a:endParaRPr>
          </a:p>
        </p:txBody>
      </p:sp>
      <p:sp>
        <p:nvSpPr>
          <p:cNvPr id="136195" name="Text Box 2"/>
          <p:cNvSpPr txBox="1">
            <a:spLocks noChangeArrowheads="1"/>
          </p:cNvSpPr>
          <p:nvPr/>
        </p:nvSpPr>
        <p:spPr bwMode="auto">
          <a:xfrm>
            <a:off x="304800" y="1212850"/>
            <a:ext cx="20574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Review the Rational Unified Process Framework and the relationship of the Analysis and Design workflow to the other workflows in the Rational Unified Process Framework.  </a:t>
            </a:r>
          </a:p>
          <a:p>
            <a:pPr>
              <a:spcBef>
                <a:spcPct val="50000"/>
              </a:spcBef>
            </a:pPr>
            <a:r>
              <a:rPr lang="en-US" altLang="zh-CN" sz="1000">
                <a:solidFill>
                  <a:srgbClr val="000000"/>
                </a:solidFill>
                <a:latin typeface="ZapfHumnst BT" pitchFamily="34" charset="0"/>
                <a:ea typeface="宋体" panose="02010600030101010101" pitchFamily="2" charset="-122"/>
              </a:rPr>
              <a:t>The Rational Unified Process Framework was introduced in the Introduction to RUP Module.</a:t>
            </a:r>
          </a:p>
          <a:p>
            <a:pPr>
              <a:spcBef>
                <a:spcPct val="50000"/>
              </a:spcBef>
            </a:pPr>
            <a:r>
              <a:rPr lang="en-US" altLang="zh-CN" sz="1000">
                <a:solidFill>
                  <a:srgbClr val="000000"/>
                </a:solidFill>
                <a:latin typeface="ZapfHumnst BT" pitchFamily="34" charset="0"/>
                <a:ea typeface="宋体" panose="02010600030101010101" pitchFamily="2" charset="-122"/>
              </a:rPr>
              <a:t>Highlight what part of the overall process we will be concentrating on (analysis and design activities in an early elaboration iteration).</a:t>
            </a:r>
            <a:endParaRPr lang="en-US" altLang="zh-CN" sz="1000">
              <a:solidFill>
                <a:srgbClr val="000000"/>
              </a:solidFill>
              <a:latin typeface="Arial" panose="020B0604020202020204" pitchFamily="34" charset="0"/>
              <a:ea typeface="宋体" panose="02010600030101010101" pitchFamily="2" charset="-122"/>
            </a:endParaRPr>
          </a:p>
        </p:txBody>
      </p:sp>
      <p:sp>
        <p:nvSpPr>
          <p:cNvPr id="136196" name="Rectangle 3"/>
          <p:cNvSpPr>
            <a:spLocks noGrp="1" noRot="1" noChangeAspect="1" noChangeArrowheads="1" noTextEdit="1"/>
          </p:cNvSpPr>
          <p:nvPr>
            <p:ph type="sldImg"/>
          </p:nvPr>
        </p:nvSpPr>
        <p:spPr>
          <a:xfrm>
            <a:off x="2551113" y="831850"/>
            <a:ext cx="4040187" cy="3030538"/>
          </a:xfrm>
          <a:ln/>
        </p:spPr>
      </p:sp>
      <p:sp>
        <p:nvSpPr>
          <p:cNvPr id="136197"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purpose of Analysis and Design is to: </a:t>
            </a:r>
          </a:p>
          <a:p>
            <a:pPr eaLnBrk="1" hangingPunct="1">
              <a:buFontTx/>
              <a:buChar char="•"/>
            </a:pPr>
            <a:r>
              <a:rPr lang="en-US" altLang="zh-CN" sz="1000">
                <a:latin typeface="ZapfHumnst BT" pitchFamily="34" charset="0"/>
              </a:rPr>
              <a:t>Transform the requirements into a design of the system to-be.</a:t>
            </a:r>
          </a:p>
          <a:p>
            <a:pPr eaLnBrk="1" hangingPunct="1">
              <a:buFontTx/>
              <a:buChar char="•"/>
            </a:pPr>
            <a:r>
              <a:rPr lang="en-US" altLang="zh-CN" sz="1000">
                <a:latin typeface="ZapfHumnst BT" pitchFamily="34" charset="0"/>
              </a:rPr>
              <a:t>Evolve a robust architecture for the system.</a:t>
            </a:r>
          </a:p>
          <a:p>
            <a:pPr eaLnBrk="1" hangingPunct="1">
              <a:buFontTx/>
              <a:buChar char="•"/>
            </a:pPr>
            <a:r>
              <a:rPr lang="en-US" altLang="zh-CN" sz="1000">
                <a:latin typeface="ZapfHumnst BT" pitchFamily="34" charset="0"/>
              </a:rPr>
              <a:t>Adapt the design to match the implementation environment, designing it for performance.</a:t>
            </a:r>
          </a:p>
          <a:p>
            <a:pPr eaLnBrk="1" hangingPunct="1"/>
            <a:r>
              <a:rPr lang="en-US" altLang="zh-CN" sz="1000">
                <a:latin typeface="ZapfHumnst BT" pitchFamily="34" charset="0"/>
              </a:rPr>
              <a:t>The Analysis and Design workflow is related to other process workflows. </a:t>
            </a:r>
          </a:p>
          <a:p>
            <a:pPr eaLnBrk="1" hangingPunct="1">
              <a:buFontTx/>
              <a:buChar char="•"/>
            </a:pPr>
            <a:r>
              <a:rPr lang="en-US" altLang="zh-CN" sz="1000">
                <a:latin typeface="ZapfHumnst BT" pitchFamily="34" charset="0"/>
              </a:rPr>
              <a:t>The Business Modeling workflow provides an organizational context for the system.</a:t>
            </a:r>
          </a:p>
          <a:p>
            <a:pPr eaLnBrk="1" hangingPunct="1">
              <a:buFontTx/>
              <a:buChar char="•"/>
            </a:pPr>
            <a:r>
              <a:rPr lang="en-US" altLang="zh-CN" sz="1000">
                <a:latin typeface="ZapfHumnst BT" pitchFamily="34" charset="0"/>
              </a:rPr>
              <a:t>The Requirements workflow provides the primary input for Analysis and Design. </a:t>
            </a:r>
          </a:p>
          <a:p>
            <a:pPr eaLnBrk="1" hangingPunct="1">
              <a:buFontTx/>
              <a:buChar char="•"/>
            </a:pPr>
            <a:r>
              <a:rPr lang="en-US" altLang="zh-CN" sz="1000">
                <a:latin typeface="ZapfHumnst BT" pitchFamily="34" charset="0"/>
              </a:rPr>
              <a:t>The Test workflow tests system designed during Analysis and Design. </a:t>
            </a:r>
          </a:p>
          <a:p>
            <a:pPr eaLnBrk="1" hangingPunct="1">
              <a:buFontTx/>
              <a:buChar char="•"/>
            </a:pPr>
            <a:r>
              <a:rPr lang="en-US" altLang="zh-CN" sz="1000">
                <a:latin typeface="ZapfHumnst BT" pitchFamily="34" charset="0"/>
              </a:rPr>
              <a:t>The Environment workflow develops and maintains the supporting artifacts that are used during Analysis and Design. </a:t>
            </a:r>
          </a:p>
          <a:p>
            <a:pPr eaLnBrk="1" hangingPunct="1">
              <a:buFontTx/>
              <a:buChar char="•"/>
            </a:pPr>
            <a:r>
              <a:rPr lang="en-US" altLang="zh-CN" sz="1000">
                <a:latin typeface="ZapfHumnst BT" pitchFamily="34" charset="0"/>
              </a:rPr>
              <a:t>The Management workflow plans the project and each iteration (described in an Iteration Plan). </a:t>
            </a:r>
            <a:endParaRPr lang="en-US" altLang="zh-CN" sz="1000"/>
          </a:p>
        </p:txBody>
      </p:sp>
    </p:spTree>
    <p:extLst>
      <p:ext uri="{BB962C8B-B14F-4D97-AF65-F5344CB8AC3E}">
        <p14:creationId xmlns:p14="http://schemas.microsoft.com/office/powerpoint/2010/main" val="3631471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01AD0C50-EFD7-4B28-B09C-F41BB8BD8784}"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72</a:t>
            </a:fld>
            <a:endParaRPr lang="en-US" altLang="zh-CN" sz="2400">
              <a:solidFill>
                <a:srgbClr val="000000"/>
              </a:solidFill>
              <a:latin typeface="Arial" panose="020B0604020202020204" pitchFamily="34" charset="0"/>
              <a:ea typeface="宋体" panose="02010600030101010101" pitchFamily="2" charset="-122"/>
            </a:endParaRPr>
          </a:p>
        </p:txBody>
      </p:sp>
      <p:sp>
        <p:nvSpPr>
          <p:cNvPr id="138243" name="Text Box 2"/>
          <p:cNvSpPr txBox="1">
            <a:spLocks noChangeArrowheads="1"/>
          </p:cNvSpPr>
          <p:nvPr/>
        </p:nvSpPr>
        <p:spPr bwMode="auto">
          <a:xfrm>
            <a:off x="0" y="1212850"/>
            <a:ext cx="2362200"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If a separate analysis model is desired, then an Analysis Model would be listed as a separate artifact (in addition to the Design Model).</a:t>
            </a:r>
            <a:endParaRPr lang="en-US" altLang="zh-CN" sz="1000">
              <a:solidFill>
                <a:srgbClr val="000000"/>
              </a:solidFill>
              <a:latin typeface="Arial" panose="020B0604020202020204" pitchFamily="34" charset="0"/>
              <a:ea typeface="宋体" panose="02010600030101010101" pitchFamily="2" charset="-122"/>
            </a:endParaRPr>
          </a:p>
        </p:txBody>
      </p:sp>
      <p:sp>
        <p:nvSpPr>
          <p:cNvPr id="138244" name="Rectangle 3"/>
          <p:cNvSpPr>
            <a:spLocks noGrp="1" noRot="1" noChangeAspect="1" noChangeArrowheads="1" noTextEdit="1"/>
          </p:cNvSpPr>
          <p:nvPr>
            <p:ph type="sldImg"/>
          </p:nvPr>
        </p:nvSpPr>
        <p:spPr>
          <a:xfrm>
            <a:off x="2551113" y="831850"/>
            <a:ext cx="4040187" cy="3030538"/>
          </a:xfrm>
          <a:ln/>
        </p:spPr>
      </p:sp>
      <p:sp>
        <p:nvSpPr>
          <p:cNvPr id="13824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input artifacts are the Use-Case Model, Glossary, and Supplementary Specification from the Requirements workflow.  The result of analysis and design is a Design Model that serves as an abstraction of the source code; that is, the design model acts as a "blueprint" of how the source code is structured and written. The Design Model consists of design classes structured into design packages; it also contains descriptions of how objects of these design classes collaborate to perform use cases (use-case realizations).</a:t>
            </a:r>
          </a:p>
          <a:p>
            <a:pPr eaLnBrk="1" hangingPunct="1"/>
            <a:r>
              <a:rPr lang="en-US" altLang="zh-CN" sz="1000">
                <a:latin typeface="ZapfHumnst BT" pitchFamily="34" charset="0"/>
              </a:rPr>
              <a:t>The design activities are centered around the notion of architecture. The production and validation of this architecture is the main focus of early design iterations. Architecture is represented by a number of architectural views. These views capture the major structural design decisions. In essence architectural views are abstractions or simplifications of the entire design, in which important characteristics are made more visible by leaving details aside. The architecture is an important vehicle not only for developing a good design model, but also for increasing the quality of any model built during system development.  The architecture is documented in the Architecture Document.</a:t>
            </a:r>
          </a:p>
          <a:p>
            <a:pPr eaLnBrk="1" hangingPunct="1"/>
            <a:r>
              <a:rPr lang="en-US" altLang="zh-CN" sz="1000">
                <a:latin typeface="ZapfHumnst BT" pitchFamily="34" charset="0"/>
              </a:rPr>
              <a:t>The development of the Architecture Document is out of the scope of this course, but we will discuss it’s contents and how to interpret them.</a:t>
            </a:r>
          </a:p>
          <a:p>
            <a:pPr eaLnBrk="1" hangingPunct="1"/>
            <a:r>
              <a:rPr lang="en-US" altLang="zh-CN" sz="1000">
                <a:latin typeface="ZapfHumnst BT" pitchFamily="34" charset="0"/>
              </a:rPr>
              <a:t>Data model development is out of the scope of this course.</a:t>
            </a:r>
          </a:p>
          <a:p>
            <a:pPr eaLnBrk="1" hangingPunct="1"/>
            <a:endParaRPr lang="en-US" altLang="zh-CN" sz="1000"/>
          </a:p>
        </p:txBody>
      </p:sp>
    </p:spTree>
    <p:extLst>
      <p:ext uri="{BB962C8B-B14F-4D97-AF65-F5344CB8AC3E}">
        <p14:creationId xmlns:p14="http://schemas.microsoft.com/office/powerpoint/2010/main" val="1085501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D41C1AE4-6F83-4813-8A06-D91A87C363DB}" type="slidenum">
              <a:rPr lang="en-US" altLang="zh-CN" sz="2400">
                <a:latin typeface="Arial" panose="020B0604020202020204" pitchFamily="34" charset="0"/>
                <a:ea typeface="宋体" panose="02010600030101010101" pitchFamily="2" charset="-122"/>
              </a:rPr>
              <a:pPr eaLnBrk="1" hangingPunct="1">
                <a:spcBef>
                  <a:spcPct val="0"/>
                </a:spcBef>
              </a:pPr>
              <a:t>73</a:t>
            </a:fld>
            <a:endParaRPr lang="en-US" altLang="zh-CN" sz="2400">
              <a:latin typeface="Arial" panose="020B0604020202020204" pitchFamily="34" charset="0"/>
              <a:ea typeface="宋体" panose="02010600030101010101" pitchFamily="2" charset="-122"/>
            </a:endParaRPr>
          </a:p>
        </p:txBody>
      </p:sp>
      <p:sp>
        <p:nvSpPr>
          <p:cNvPr id="142339" name="Rectangle 2"/>
          <p:cNvSpPr>
            <a:spLocks noGrp="1" noRot="1" noChangeAspect="1" noChangeArrowheads="1" noTextEdit="1"/>
          </p:cNvSpPr>
          <p:nvPr>
            <p:ph type="sldImg"/>
          </p:nvPr>
        </p:nvSpPr>
        <p:spPr>
          <a:xfrm>
            <a:off x="2551113" y="831850"/>
            <a:ext cx="4040187" cy="3030538"/>
          </a:xfrm>
          <a:ln/>
        </p:spPr>
      </p:sp>
      <p:sp>
        <p:nvSpPr>
          <p:cNvPr id="142340"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Analysis and design is not top-down or bottom-up. </a:t>
            </a:r>
          </a:p>
          <a:p>
            <a:pPr eaLnBrk="1" hangingPunct="1"/>
            <a:r>
              <a:rPr lang="en-US" altLang="zh-CN" sz="1000">
                <a:latin typeface="ZapfHumnst BT" pitchFamily="34" charset="0"/>
              </a:rPr>
              <a:t>The use case comes in from the left and defines a middle level. </a:t>
            </a:r>
          </a:p>
          <a:p>
            <a:pPr eaLnBrk="1" hangingPunct="1"/>
            <a:r>
              <a:rPr lang="en-US" altLang="zh-CN" sz="1000">
                <a:latin typeface="ZapfHumnst BT" pitchFamily="34" charset="0"/>
              </a:rPr>
              <a:t>The analysis classes are not defined in a top-down pattern or a bottom-up pattern they are in the middle. From this middle level one may move up or down. </a:t>
            </a:r>
          </a:p>
          <a:p>
            <a:pPr eaLnBrk="1" hangingPunct="1"/>
            <a:r>
              <a:rPr lang="en-US" altLang="zh-CN" sz="1000">
                <a:latin typeface="ZapfHumnst BT" pitchFamily="34" charset="0"/>
              </a:rPr>
              <a:t>Defining subsystems is moving up and defining design classes is moving down.</a:t>
            </a:r>
          </a:p>
          <a:p>
            <a:pPr eaLnBrk="1" hangingPunct="1"/>
            <a:r>
              <a:rPr lang="en-US" altLang="zh-CN" sz="1000">
                <a:latin typeface="ZapfHumnst BT" pitchFamily="34" charset="0"/>
              </a:rPr>
              <a:t>Analysis is both top-to-middle, middle-up, middle-down and bottom-to-middle. There is no way of saying that one path is more important than the other - you have to travel on all paths to get the system right. </a:t>
            </a:r>
          </a:p>
          <a:p>
            <a:pPr eaLnBrk="1" hangingPunct="1"/>
            <a:r>
              <a:rPr lang="en-US" altLang="zh-CN" sz="1000">
                <a:latin typeface="ZapfHumnst BT" pitchFamily="34" charset="0"/>
              </a:rPr>
              <a:t>All of these four paths are equally important. That is why the bottom-up and top-down question can´t be solved.</a:t>
            </a:r>
            <a:endParaRPr lang="en-US" altLang="zh-CN" sz="1000"/>
          </a:p>
        </p:txBody>
      </p:sp>
    </p:spTree>
    <p:extLst>
      <p:ext uri="{BB962C8B-B14F-4D97-AF65-F5344CB8AC3E}">
        <p14:creationId xmlns:p14="http://schemas.microsoft.com/office/powerpoint/2010/main" val="156602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CEC67321-2E96-40AF-96FC-30DC156C1BC0}" type="slidenum">
              <a:rPr lang="en-US" altLang="zh-CN" sz="2400">
                <a:latin typeface="Arial" panose="020B0604020202020204" pitchFamily="34" charset="0"/>
                <a:ea typeface="宋体" panose="02010600030101010101" pitchFamily="2" charset="-122"/>
              </a:rPr>
              <a:pPr eaLnBrk="1" hangingPunct="1">
                <a:spcBef>
                  <a:spcPct val="0"/>
                </a:spcBef>
              </a:pPr>
              <a:t>74</a:t>
            </a:fld>
            <a:endParaRPr lang="en-US" altLang="zh-CN" sz="2400">
              <a:latin typeface="Arial" panose="020B0604020202020204" pitchFamily="34" charset="0"/>
              <a:ea typeface="宋体" panose="02010600030101010101" pitchFamily="2" charset="-122"/>
            </a:endParaRPr>
          </a:p>
        </p:txBody>
      </p:sp>
      <p:sp>
        <p:nvSpPr>
          <p:cNvPr id="144387" name="Text Box 2"/>
          <p:cNvSpPr txBox="1">
            <a:spLocks noChangeArrowheads="1"/>
          </p:cNvSpPr>
          <p:nvPr/>
        </p:nvSpPr>
        <p:spPr bwMode="auto">
          <a:xfrm>
            <a:off x="304800" y="1136650"/>
            <a:ext cx="2057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latin typeface="ZapfHumnst BT" pitchFamily="34" charset="0"/>
                <a:ea typeface="宋体" panose="02010600030101010101" pitchFamily="2" charset="-122"/>
              </a:rPr>
              <a:t>If you consider use cases and scenarios to be black box descriptions of the system, then the use-case realizations are the associated white box descriptions.</a:t>
            </a:r>
          </a:p>
          <a:p>
            <a:pPr>
              <a:spcBef>
                <a:spcPct val="50000"/>
              </a:spcBef>
            </a:pPr>
            <a:r>
              <a:rPr lang="en-US" altLang="zh-CN" sz="1000">
                <a:latin typeface="ZapfHumnst BT" pitchFamily="34" charset="0"/>
                <a:ea typeface="宋体" panose="02010600030101010101" pitchFamily="2" charset="-122"/>
              </a:rPr>
              <a:t>Use-case realizations are introduced here because use-case realizations may be mentioned when providing the overview of the analysis and design workflow (the developing of use-case realizations is the main goal of Use-Case Analysis and the refinement of these use case realizations is the main goal of Use-Case Design). The use case realizations are identified in Architectural Analysis, initially developed in Use-Case Analysis and then refined in Use-Case Design.</a:t>
            </a:r>
          </a:p>
          <a:p>
            <a:pPr>
              <a:spcBef>
                <a:spcPct val="50000"/>
              </a:spcBef>
            </a:pPr>
            <a:r>
              <a:rPr lang="en-US" altLang="zh-CN" sz="1000">
                <a:latin typeface="ZapfHumnst BT" pitchFamily="34" charset="0"/>
                <a:ea typeface="宋体" panose="02010600030101010101" pitchFamily="2" charset="-122"/>
              </a:rPr>
              <a:t>The Rational Unified Process includes templates for the the use-case realization, as well as the use-case realization icon. </a:t>
            </a:r>
          </a:p>
          <a:p>
            <a:pPr>
              <a:spcBef>
                <a:spcPct val="50000"/>
              </a:spcBef>
            </a:pPr>
            <a:r>
              <a:rPr lang="en-US" altLang="zh-CN" sz="1000">
                <a:latin typeface="ZapfHumnst BT" pitchFamily="34" charset="0"/>
                <a:ea typeface="宋体" panose="02010600030101010101" pitchFamily="2" charset="-122"/>
              </a:rPr>
              <a:t>In Rose, you cannot draw realizations between use cases, so a stereotyped association must be used instead.  In Rose, use-case realizations are modeled as stereotyped use cases. This is discussed in more detail in the Use-Case Analysis module.</a:t>
            </a:r>
            <a:endParaRPr lang="en-US" altLang="zh-CN" sz="1000">
              <a:latin typeface="Arial" panose="020B0604020202020204" pitchFamily="34" charset="0"/>
              <a:ea typeface="宋体" panose="02010600030101010101" pitchFamily="2" charset="-122"/>
            </a:endParaRPr>
          </a:p>
        </p:txBody>
      </p:sp>
      <p:sp>
        <p:nvSpPr>
          <p:cNvPr id="144388" name="Rectangle 3"/>
          <p:cNvSpPr>
            <a:spLocks noGrp="1" noRot="1" noChangeAspect="1" noChangeArrowheads="1" noTextEdit="1"/>
          </p:cNvSpPr>
          <p:nvPr>
            <p:ph type="sldImg"/>
          </p:nvPr>
        </p:nvSpPr>
        <p:spPr>
          <a:xfrm>
            <a:off x="2551113" y="831850"/>
            <a:ext cx="4040187" cy="3030538"/>
          </a:xfrm>
          <a:ln/>
        </p:spPr>
      </p:sp>
      <p:sp>
        <p:nvSpPr>
          <p:cNvPr id="144389"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use-case realization describes how a particular use case is realized within the design model, in terms of collaborating objects.  A use-case realization ties together the use cases from the use-case model with the classes and relationships of the design model.  A use-case realization specifies what classes must be built to implement each use case.  </a:t>
            </a:r>
          </a:p>
          <a:p>
            <a:pPr eaLnBrk="1" hangingPunct="1"/>
            <a:r>
              <a:rPr lang="en-US" altLang="zh-CN" sz="1000">
                <a:latin typeface="ZapfHumnst BT" pitchFamily="34" charset="0"/>
              </a:rPr>
              <a:t>In the UML, use-case realizations are stereotyped collaborations.   The symbol for a collaboration is an ellipsis containing the name of the collaboration.  The symbol for a use-case realization is a “dotted line” version of the collaboration symbol.</a:t>
            </a:r>
          </a:p>
          <a:p>
            <a:pPr eaLnBrk="1" hangingPunct="1"/>
            <a:r>
              <a:rPr lang="en-US" altLang="zh-CN" sz="1000">
                <a:latin typeface="ZapfHumnst BT" pitchFamily="34" charset="0"/>
              </a:rPr>
              <a:t>A use-case realization in the design model can be traced to a use case in the use-case model. A realization relationship is drawn from the use-case realization to the use case it realizes.</a:t>
            </a:r>
          </a:p>
          <a:p>
            <a:pPr eaLnBrk="1" hangingPunct="1"/>
            <a:r>
              <a:rPr lang="en-US" altLang="zh-CN" sz="1000">
                <a:latin typeface="ZapfHumnst BT" pitchFamily="34" charset="0"/>
              </a:rPr>
              <a:t>Within the UML, a use-case realization can be represented using a set of diagrams which model the context of the collaboration (the classes/objects that implement the use case and their relationships -- class diagrams), and the interactions of the collaborations (how these classes/objects interact to perform the use cases -- collaboration and sequence diagrams).  </a:t>
            </a:r>
          </a:p>
          <a:p>
            <a:pPr eaLnBrk="1" hangingPunct="1"/>
            <a:r>
              <a:rPr lang="en-US" altLang="zh-CN" sz="1000">
                <a:latin typeface="ZapfHumnst BT" pitchFamily="34" charset="0"/>
              </a:rPr>
              <a:t>The number and types of the diagrams that are used depend on what is needed to provide a complete picture of the collaboration and the guidelines developed for the project under development.</a:t>
            </a:r>
            <a:endParaRPr lang="en-US" altLang="zh-CN" sz="1000"/>
          </a:p>
        </p:txBody>
      </p:sp>
    </p:spTree>
    <p:extLst>
      <p:ext uri="{BB962C8B-B14F-4D97-AF65-F5344CB8AC3E}">
        <p14:creationId xmlns:p14="http://schemas.microsoft.com/office/powerpoint/2010/main" val="4211661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CAA94371-6424-431D-A83C-5DCD33512045}" type="slidenum">
              <a:rPr lang="en-US" altLang="zh-CN" sz="2400">
                <a:latin typeface="Arial" panose="020B0604020202020204" pitchFamily="34" charset="0"/>
                <a:ea typeface="宋体" panose="02010600030101010101" pitchFamily="2" charset="-122"/>
              </a:rPr>
              <a:pPr eaLnBrk="1" hangingPunct="1">
                <a:spcBef>
                  <a:spcPct val="0"/>
                </a:spcBef>
              </a:pPr>
              <a:t>75</a:t>
            </a:fld>
            <a:endParaRPr lang="en-US" altLang="zh-CN" sz="2400">
              <a:latin typeface="Arial" panose="020B0604020202020204" pitchFamily="34" charset="0"/>
              <a:ea typeface="宋体" panose="02010600030101010101" pitchFamily="2" charset="-122"/>
            </a:endParaRPr>
          </a:p>
        </p:txBody>
      </p:sp>
      <p:sp>
        <p:nvSpPr>
          <p:cNvPr id="148483" name="Text Box 2"/>
          <p:cNvSpPr txBox="1">
            <a:spLocks noChangeArrowheads="1"/>
          </p:cNvSpPr>
          <p:nvPr/>
        </p:nvSpPr>
        <p:spPr bwMode="auto">
          <a:xfrm>
            <a:off x="304800" y="1287463"/>
            <a:ext cx="1905000"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latin typeface="ZapfHumnst BT" pitchFamily="34" charset="0"/>
                <a:ea typeface="宋体" panose="02010600030101010101" pitchFamily="2" charset="-122"/>
              </a:rPr>
              <a:t>Again, the focus of this course is on the activities and artifacts of the Designer.</a:t>
            </a:r>
            <a:endParaRPr lang="en-US" altLang="zh-CN" sz="1000">
              <a:latin typeface="Arial" panose="020B0604020202020204" pitchFamily="34" charset="0"/>
              <a:ea typeface="宋体" panose="02010600030101010101" pitchFamily="2" charset="-122"/>
            </a:endParaRPr>
          </a:p>
        </p:txBody>
      </p:sp>
      <p:sp>
        <p:nvSpPr>
          <p:cNvPr id="148484" name="Rectangle 3"/>
          <p:cNvSpPr>
            <a:spLocks noGrp="1" noRot="1" noChangeAspect="1" noChangeArrowheads="1" noTextEdit="1"/>
          </p:cNvSpPr>
          <p:nvPr>
            <p:ph type="sldImg"/>
          </p:nvPr>
        </p:nvSpPr>
        <p:spPr>
          <a:xfrm>
            <a:off x="2551113" y="831850"/>
            <a:ext cx="4040187" cy="3030538"/>
          </a:xfrm>
          <a:ln/>
        </p:spPr>
      </p:sp>
      <p:sp>
        <p:nvSpPr>
          <p:cNvPr id="14848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Architect leads and coordinates technical activities and artifacts throughout the project. The Architect establishes the overall structure for each architectural view: the decomposition of the view, the grouping of elements, and the interfaces between these major groupings. Thus, in contrast with the other workers, the Architect's view is one of breadth, as opposed to depth.</a:t>
            </a:r>
          </a:p>
          <a:p>
            <a:pPr eaLnBrk="1" hangingPunct="1"/>
            <a:r>
              <a:rPr lang="en-US" altLang="zh-CN" sz="1000">
                <a:latin typeface="ZapfHumnst BT" pitchFamily="34" charset="0"/>
              </a:rPr>
              <a:t>A Designer defines the responsibilities, operations, attributes, and relationships of one or several classes and determines how they should be adjusted to the implementation environment.   A Designer may have responsibility for one or more Design Packages or Design Subsystems, including any classes owned by the packages or subsystems.  A Designer may be responsible for a Use-Case Realization, in order to ensure the overall consistency of how a particular use case is realized using the design elements.</a:t>
            </a:r>
          </a:p>
          <a:p>
            <a:pPr eaLnBrk="1" hangingPunct="1"/>
            <a:r>
              <a:rPr lang="en-US" altLang="zh-CN" sz="1000">
                <a:latin typeface="ZapfHumnst BT" pitchFamily="34" charset="0"/>
              </a:rPr>
              <a:t>The Database Designer defines the tables, indexes, views, constraints, triggers, stored procedures, table spaces or storage parameters, and other database-specific constructs needed to store, retrieve, and delete persistent objects. This information is maintained in the Data Model.</a:t>
            </a:r>
          </a:p>
          <a:p>
            <a:pPr eaLnBrk="1" hangingPunct="1"/>
            <a:r>
              <a:rPr lang="en-US" altLang="zh-CN" sz="1000">
                <a:latin typeface="ZapfHumnst BT" pitchFamily="34" charset="0"/>
              </a:rPr>
              <a:t>The architecture reviewer plans and conducts the formal reviews of the software architecture in general. </a:t>
            </a:r>
          </a:p>
          <a:p>
            <a:pPr eaLnBrk="1" hangingPunct="1"/>
            <a:r>
              <a:rPr lang="en-US" altLang="zh-CN" sz="1000">
                <a:latin typeface="ZapfHumnst BT" pitchFamily="34" charset="0"/>
              </a:rPr>
              <a:t>The design reviewer plans and conducts the formal reviews of the design model.</a:t>
            </a:r>
          </a:p>
          <a:p>
            <a:pPr eaLnBrk="1" hangingPunct="1"/>
            <a:r>
              <a:rPr lang="en-US" altLang="zh-CN" sz="1000">
                <a:latin typeface="ZapfHumnst BT" pitchFamily="34" charset="0"/>
              </a:rPr>
              <a:t> </a:t>
            </a:r>
          </a:p>
          <a:p>
            <a:pPr eaLnBrk="1" hangingPunct="1"/>
            <a:endParaRPr lang="en-US" altLang="zh-CN" sz="1000">
              <a:latin typeface="ZapfHumnst BT" pitchFamily="34" charset="0"/>
            </a:endParaRPr>
          </a:p>
          <a:p>
            <a:pPr eaLnBrk="1" hangingPunct="1"/>
            <a:endParaRPr lang="en-US" altLang="zh-CN" sz="1000"/>
          </a:p>
        </p:txBody>
      </p:sp>
    </p:spTree>
    <p:extLst>
      <p:ext uri="{BB962C8B-B14F-4D97-AF65-F5344CB8AC3E}">
        <p14:creationId xmlns:p14="http://schemas.microsoft.com/office/powerpoint/2010/main" val="3248067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3B8D1278-2F03-4D27-92BE-470E272916C5}"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76</a:t>
            </a:fld>
            <a:endParaRPr lang="en-US" altLang="zh-CN" sz="2400">
              <a:solidFill>
                <a:srgbClr val="000000"/>
              </a:solidFill>
              <a:latin typeface="Arial" panose="020B0604020202020204" pitchFamily="34" charset="0"/>
              <a:ea typeface="宋体" panose="02010600030101010101" pitchFamily="2" charset="-122"/>
            </a:endParaRPr>
          </a:p>
        </p:txBody>
      </p:sp>
      <p:sp>
        <p:nvSpPr>
          <p:cNvPr id="160771" name="Text Box 2"/>
          <p:cNvSpPr txBox="1">
            <a:spLocks noChangeArrowheads="1"/>
          </p:cNvSpPr>
          <p:nvPr/>
        </p:nvSpPr>
        <p:spPr bwMode="auto">
          <a:xfrm>
            <a:off x="153988" y="1287463"/>
            <a:ext cx="190182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This is where we preview what we will be doing in Use-Case Analysis</a:t>
            </a:r>
            <a:endParaRPr lang="en-US" altLang="zh-CN" sz="1000">
              <a:solidFill>
                <a:srgbClr val="000000"/>
              </a:solidFill>
              <a:latin typeface="Arial" panose="020B0604020202020204" pitchFamily="34" charset="0"/>
              <a:ea typeface="宋体" panose="02010600030101010101" pitchFamily="2" charset="-122"/>
            </a:endParaRPr>
          </a:p>
        </p:txBody>
      </p:sp>
      <p:sp>
        <p:nvSpPr>
          <p:cNvPr id="160772" name="Rectangle 3"/>
          <p:cNvSpPr>
            <a:spLocks noGrp="1" noRot="1" noChangeAspect="1" noChangeArrowheads="1" noTextEdit="1"/>
          </p:cNvSpPr>
          <p:nvPr>
            <p:ph type="sldImg"/>
          </p:nvPr>
        </p:nvSpPr>
        <p:spPr>
          <a:xfrm>
            <a:off x="2551113" y="831850"/>
            <a:ext cx="4040187" cy="3030538"/>
          </a:xfrm>
          <a:ln/>
        </p:spPr>
      </p:sp>
      <p:sp>
        <p:nvSpPr>
          <p:cNvPr id="160773"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are the major steps of the Use-Case Analysis activity.</a:t>
            </a:r>
          </a:p>
          <a:p>
            <a:pPr eaLnBrk="1" hangingPunct="1"/>
            <a:r>
              <a:rPr lang="en-US" altLang="zh-CN" sz="1000">
                <a:latin typeface="ZapfHumnst BT" pitchFamily="34" charset="0"/>
              </a:rPr>
              <a:t>We first must review the use-case descriptions, as developed in the Requirements workflow.  Chances are, they will need some enhancements to include enough detail from which an analysis model can begin to be developed.</a:t>
            </a:r>
          </a:p>
          <a:p>
            <a:pPr eaLnBrk="1" hangingPunct="1"/>
            <a:r>
              <a:rPr lang="en-US" altLang="zh-CN" sz="1000">
                <a:latin typeface="ZapfHumnst BT" pitchFamily="34" charset="0"/>
              </a:rPr>
              <a:t>Then, the use-case flows of events will be studied, analysis classes will be identified, and use-case responsibilities allocated to those analysis classes.  Based on those allocations, and the analysis class collaborations, we can begin to model the relationships between those analysis classes.</a:t>
            </a:r>
          </a:p>
          <a:p>
            <a:pPr eaLnBrk="1" hangingPunct="1"/>
            <a:r>
              <a:rPr lang="en-US" altLang="zh-CN" sz="1000">
                <a:latin typeface="ZapfHumnst BT" pitchFamily="34" charset="0"/>
              </a:rPr>
              <a:t>Once the use case has been analyzed, we need to take a good look at the identified classes, making sure they are thoroughly documented, including the identification of which analysis mechanisms they will implement.  And, last, but not least, we need to make sure that our developed analysis model is consistent.</a:t>
            </a:r>
            <a:endParaRPr lang="en-US" altLang="zh-CN" sz="1000"/>
          </a:p>
        </p:txBody>
      </p:sp>
    </p:spTree>
    <p:extLst>
      <p:ext uri="{BB962C8B-B14F-4D97-AF65-F5344CB8AC3E}">
        <p14:creationId xmlns:p14="http://schemas.microsoft.com/office/powerpoint/2010/main" val="295373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EA3D3421-6C08-4496-AB13-7418AEF6F58F}"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77</a:t>
            </a:fld>
            <a:endParaRPr lang="en-US" altLang="zh-CN" sz="2400">
              <a:solidFill>
                <a:srgbClr val="000000"/>
              </a:solidFill>
              <a:latin typeface="Arial" panose="020B0604020202020204" pitchFamily="34" charset="0"/>
              <a:ea typeface="宋体" panose="02010600030101010101" pitchFamily="2" charset="-122"/>
            </a:endParaRPr>
          </a:p>
        </p:txBody>
      </p:sp>
      <p:sp>
        <p:nvSpPr>
          <p:cNvPr id="162819" name="Text Box 2"/>
          <p:cNvSpPr txBox="1">
            <a:spLocks noChangeArrowheads="1"/>
          </p:cNvSpPr>
          <p:nvPr/>
        </p:nvSpPr>
        <p:spPr bwMode="auto">
          <a:xfrm>
            <a:off x="304800" y="1136650"/>
            <a:ext cx="1905000"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One technique for capturing this additional detail if Word is used to document the use cases is to add the detail in the form of comments in the Word document.  That way the detail can be “turned on or off”, depending on the audience.</a:t>
            </a:r>
            <a:endParaRPr lang="en-US" altLang="zh-CN" sz="1000">
              <a:solidFill>
                <a:srgbClr val="000000"/>
              </a:solidFill>
              <a:latin typeface="Arial" panose="020B0604020202020204" pitchFamily="34" charset="0"/>
              <a:ea typeface="宋体" panose="02010600030101010101" pitchFamily="2" charset="-122"/>
            </a:endParaRPr>
          </a:p>
        </p:txBody>
      </p:sp>
      <p:sp>
        <p:nvSpPr>
          <p:cNvPr id="162820" name="Rectangle 3"/>
          <p:cNvSpPr>
            <a:spLocks noGrp="1" noRot="1" noChangeAspect="1" noChangeArrowheads="1" noTextEdit="1"/>
          </p:cNvSpPr>
          <p:nvPr>
            <p:ph type="sldImg"/>
          </p:nvPr>
        </p:nvSpPr>
        <p:spPr>
          <a:xfrm>
            <a:off x="2551113" y="831850"/>
            <a:ext cx="4040187" cy="3030538"/>
          </a:xfrm>
          <a:ln/>
        </p:spPr>
      </p:sp>
      <p:sp>
        <p:nvSpPr>
          <p:cNvPr id="162821"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description of each use case is not always sufficient for finding analysis classes and their objects. The customer generally finds information about what happens inside the system uninteresting, so the use-case descriptions may leave such information out. In these cases, the use-case description reads like a ‘black-box’ description, in which internal details on what the system does in response to an actor’s actions is either missing or very summarily described. To find the objects which perform the use case, you need to have the ‘white box’ description of what the system does from an internal perspective.</a:t>
            </a:r>
          </a:p>
          <a:p>
            <a:pPr eaLnBrk="1" hangingPunct="1"/>
            <a:r>
              <a:rPr lang="en-US" altLang="zh-CN" sz="1000">
                <a:latin typeface="ZapfHumnst BT" pitchFamily="34" charset="0"/>
              </a:rPr>
              <a:t>For example, in the case of the Course Registration System, the student may prefer to say ”the system displays a list of course offerings”. While this may be sufficient for the student, it gives us no real idea of what really happens inside the system. In order to form an internal picture of how the system really works, at a sufficient level of detail to identify objects, we may need additional information. </a:t>
            </a:r>
          </a:p>
          <a:p>
            <a:pPr eaLnBrk="1" hangingPunct="1"/>
            <a:r>
              <a:rPr lang="en-US" altLang="zh-CN" sz="1000">
                <a:latin typeface="ZapfHumnst BT" pitchFamily="34" charset="0"/>
              </a:rPr>
              <a:t>Taking the Register for Courses use case as an example, the expanded description would read as: "The system retrieves a list of current course offerings from the course catalog legacy database.”  This level of detail gives us a clear idea of what information is required and who is responsible for providing the information.</a:t>
            </a:r>
            <a:endParaRPr lang="en-US" altLang="zh-CN" sz="1000"/>
          </a:p>
        </p:txBody>
      </p:sp>
    </p:spTree>
    <p:extLst>
      <p:ext uri="{BB962C8B-B14F-4D97-AF65-F5344CB8AC3E}">
        <p14:creationId xmlns:p14="http://schemas.microsoft.com/office/powerpoint/2010/main" val="113170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p:spPr>
        <p:txBody>
          <a:bodyPr/>
          <a:lstStyle/>
          <a:p>
            <a:endParaRPr lang="en-US" altLang="zh-CN" dirty="0"/>
          </a:p>
          <a:p>
            <a:r>
              <a:rPr lang="zh-CN" altLang="en-US" dirty="0"/>
              <a:t>故事</a:t>
            </a:r>
            <a:r>
              <a:rPr lang="en-US" altLang="zh-CN" dirty="0"/>
              <a:t>1</a:t>
            </a:r>
            <a:r>
              <a:rPr lang="zh-CN" altLang="en-US" dirty="0"/>
              <a:t>：</a:t>
            </a:r>
            <a:endParaRPr lang="en-US" altLang="zh-CN" dirty="0"/>
          </a:p>
          <a:p>
            <a:r>
              <a:rPr lang="zh-CN" altLang="en-US" dirty="0"/>
              <a:t>“大”数据案例一则城年6 个月前某个不大不小的国企，因为一些原因，去年5月份引入人脸签到识别系统，要求员工每天四次签到，早上签到，中午签退，下午上班签到，晚上签退。员工最初有意见，被人力一句话：“能干就干，不能干回家，有意见厕所提”，硬生生噎了回去。运转大概三个月后，老总召开了一次中层会议，会上要求各个部门严肃劳动纪律，小领导们互相看看彼此，一脸疑惑，大家都在严格遵守劳动纪律，每天两次签到两次签退，月末还有通报，谁也没少啊。老总看出了大家的疑惑，让综合部先汇报了一下最近桶装水的需求情况，实行人脸签到识别系统之后，最初的两个月，桶装水用量翻了一倍，第三个月桶装水用量开始回落。有些中层开始意识到问题，但是大部分人还是一脸问号。老总敲敲桌子：大部分员工的通勤情况，说远不远，说近不近，以前没有实行签到制度，如今开始签到，还是每天四次签到，有些人来了公司，就不方便走。以前不上班，现在突然上班，人在办公室待着就无事做，但是水总是要喝的，前两个月水量翻了一番，说明之前有差不多一半的员工游荡在外不上班！！！（大意如此，不要纠结讲话细节）之前不明白的人恍然大悟。老总继续：现在，用水量开始回落，说明了什么？说明有些员工耐不住寂寞，刷完脸之后就走，到时间的时候再回来，去干什么不知道，什么事有这么大吸引力，值得往返奔波不知道，基本可以确定的是，这些人没有为单位贡献价值！（大意如此，不要纠结讲话细节）很多人开始低头思考，作为中层人员，自己部门内什么人上班什么人不上班，什么人看不到踪影，签到表却没问题，他们自己心知肚明。老总同时安排安保部门调取相关监控画面，人力部门进行排查，验证他的判断。最终的调查结果是，老总判断的是对的！人员签到信息归人力部门收集整理，单看数据表，人员偶尔有疏漏，但是总体没有问题，员工都很遵守劳动纪律；消耗品信息归综合部整理，用水量翻倍，可能是因为天气逐渐变暖，员工消耗大导致的，一桶水几块钱，增加两百桶水也不过在合计金额上小数点后加个1而已（报表单位一般是万元）；监控归安保部门管理，只要没有人打架斗殴，没有无关人员闯入，员工的进进出出是没有人留意的；但是，把几个貌似不相关的数据放在一起，加以辨别分析，得出一个猜测（假设），然后交叉验证之后，结果就大不一样了，这其实就是大数据的典型应用案例。</a:t>
            </a:r>
          </a:p>
          <a:p>
            <a:endParaRPr lang="en-US" altLang="zh-CN" dirty="0"/>
          </a:p>
          <a:p>
            <a:endParaRPr lang="en-US" altLang="zh-CN" dirty="0"/>
          </a:p>
          <a:p>
            <a:r>
              <a:rPr lang="zh-CN" altLang="en-US" dirty="0"/>
              <a:t>故事</a:t>
            </a:r>
            <a:r>
              <a:rPr lang="en-US" altLang="zh-CN" dirty="0"/>
              <a:t>2</a:t>
            </a:r>
            <a:r>
              <a:rPr lang="zh-CN" altLang="en-US" dirty="0"/>
              <a:t>：</a:t>
            </a:r>
            <a:endParaRPr lang="en-US" altLang="zh-CN" dirty="0"/>
          </a:p>
          <a:p>
            <a:endParaRPr lang="en-US" altLang="zh-CN" dirty="0"/>
          </a:p>
          <a:p>
            <a:r>
              <a:rPr lang="zh-CN" altLang="en-US" dirty="0"/>
              <a:t>第二个案例发生在淘宝：有数据显示，每一天上网高峰期主要集中在中午</a:t>
            </a:r>
            <a:r>
              <a:rPr lang="en-US" altLang="zh-CN" dirty="0"/>
              <a:t>12</a:t>
            </a:r>
            <a:r>
              <a:rPr lang="zh-CN" altLang="en-US" dirty="0"/>
              <a:t>点之后和晚上的</a:t>
            </a:r>
            <a:r>
              <a:rPr lang="en-US" altLang="zh-CN" dirty="0"/>
              <a:t>12</a:t>
            </a:r>
            <a:r>
              <a:rPr lang="zh-CN" altLang="en-US" dirty="0"/>
              <a:t>点之前。研究人员发现，出现这种“怪现象”的原因是因为现代人普遍睡觉前都会有上网的习惯，于是有些淘宝商家就利用消费者这种“强迫症”在晚上</a:t>
            </a:r>
            <a:r>
              <a:rPr lang="en-US" altLang="zh-CN" dirty="0"/>
              <a:t>12</a:t>
            </a:r>
            <a:r>
              <a:rPr lang="zh-CN" altLang="en-US" dirty="0"/>
              <a:t>点进行促销秒杀活动，带动销量的倍增。第三个案例发生在我们的日常生活中：按照惯例，我们普通市民想要乘坐公共巴士，就必须到指定的巴士站被动的等待，有时候遇到路上塞车，等上个把小时的事情时有发生，而现在通过数据信息化手段可以直接进行客源组织，为处于相同区域、相同出行时间、具有相同出行需求的人群量身定做公共交通服务，并享受”一人一座“的定制服务，着实为出行提供了不少便利。这三个小故事就是对历史数据进行挖掘的结果，反映的是数据层面的规律，它通过对大量的数据系统中提取、整合有价值的数据，从而实现从数据到知识、从信息到知识、从知识到利润的转化。</a:t>
            </a:r>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DA7591-208F-4D5C-90A5-A477C4BF8369}" type="slidenum">
              <a:rPr lang="zh-CN" altLang="en-US" smtClean="0"/>
              <a:pPr/>
              <a:t>6</a:t>
            </a:fld>
            <a:endParaRPr lang="en-US" altLang="zh-CN"/>
          </a:p>
        </p:txBody>
      </p:sp>
    </p:spTree>
    <p:extLst>
      <p:ext uri="{BB962C8B-B14F-4D97-AF65-F5344CB8AC3E}">
        <p14:creationId xmlns:p14="http://schemas.microsoft.com/office/powerpoint/2010/main" val="3584900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3008D9FB-389B-481D-A063-E201FE7EB145}"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78</a:t>
            </a:fld>
            <a:endParaRPr lang="en-US" altLang="zh-CN" sz="2400">
              <a:solidFill>
                <a:srgbClr val="000000"/>
              </a:solidFill>
              <a:latin typeface="Arial" panose="020B0604020202020204" pitchFamily="34" charset="0"/>
              <a:ea typeface="宋体" panose="02010600030101010101" pitchFamily="2" charset="-122"/>
            </a:endParaRPr>
          </a:p>
        </p:txBody>
      </p:sp>
      <p:sp>
        <p:nvSpPr>
          <p:cNvPr id="164867" name="Rectangle 2"/>
          <p:cNvSpPr>
            <a:spLocks noGrp="1" noRot="1" noChangeAspect="1" noChangeArrowheads="1" noTextEdit="1"/>
          </p:cNvSpPr>
          <p:nvPr>
            <p:ph type="sldImg"/>
          </p:nvPr>
        </p:nvSpPr>
        <p:spPr>
          <a:xfrm>
            <a:off x="2551113" y="831850"/>
            <a:ext cx="4040187" cy="3030538"/>
          </a:xfrm>
          <a:ln/>
        </p:spPr>
      </p:sp>
      <p:sp>
        <p:nvSpPr>
          <p:cNvPr id="164868"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As discussed in the Introduction to Object Orientation module, a class is a description of a group of objects with common properties (attributes), common behavior (operations), common relationships, and common semantics.</a:t>
            </a:r>
          </a:p>
          <a:p>
            <a:pPr eaLnBrk="1" hangingPunct="1"/>
            <a:r>
              <a:rPr lang="en-US" altLang="zh-CN" sz="1000">
                <a:latin typeface="ZapfHumnst BT" pitchFamily="34" charset="0"/>
              </a:rPr>
              <a:t>A class is an abstraction in that it:</a:t>
            </a:r>
          </a:p>
          <a:p>
            <a:pPr lvl="1" eaLnBrk="1" hangingPunct="1"/>
            <a:r>
              <a:rPr lang="en-US" altLang="zh-CN" sz="1000">
                <a:latin typeface="ZapfHumnst BT" pitchFamily="34" charset="0"/>
              </a:rPr>
              <a:t>Emphasizes relevant characteristics</a:t>
            </a:r>
          </a:p>
          <a:p>
            <a:pPr lvl="1" eaLnBrk="1" hangingPunct="1"/>
            <a:r>
              <a:rPr lang="en-US" altLang="zh-CN" sz="1000">
                <a:latin typeface="ZapfHumnst BT" pitchFamily="34" charset="0"/>
              </a:rPr>
              <a:t>Suppresses other characteristics</a:t>
            </a:r>
          </a:p>
          <a:p>
            <a:pPr eaLnBrk="1" hangingPunct="1"/>
            <a:r>
              <a:rPr lang="en-US" altLang="zh-CN" sz="1000">
                <a:latin typeface="ZapfHumnst BT" pitchFamily="34" charset="0"/>
              </a:rPr>
              <a:t>A class is comprised of three sections:</a:t>
            </a:r>
          </a:p>
          <a:p>
            <a:pPr lvl="1" eaLnBrk="1" hangingPunct="1"/>
            <a:r>
              <a:rPr lang="en-US" altLang="zh-CN" sz="1000">
                <a:latin typeface="ZapfHumnst BT" pitchFamily="34" charset="0"/>
              </a:rPr>
              <a:t>The first section contains the class name</a:t>
            </a:r>
          </a:p>
          <a:p>
            <a:pPr lvl="1" eaLnBrk="1" hangingPunct="1"/>
            <a:r>
              <a:rPr lang="en-US" altLang="zh-CN" sz="1000">
                <a:latin typeface="ZapfHumnst BT" pitchFamily="34" charset="0"/>
              </a:rPr>
              <a:t>The second section shows the structure (attributes)</a:t>
            </a:r>
          </a:p>
          <a:p>
            <a:pPr lvl="1" eaLnBrk="1" hangingPunct="1"/>
            <a:r>
              <a:rPr lang="en-US" altLang="zh-CN" sz="1000">
                <a:latin typeface="ZapfHumnst BT" pitchFamily="34" charset="0"/>
              </a:rPr>
              <a:t>The third section shows the behavior (operations)</a:t>
            </a:r>
            <a:endParaRPr lang="en-US" altLang="zh-CN" sz="1000"/>
          </a:p>
        </p:txBody>
      </p:sp>
    </p:spTree>
    <p:extLst>
      <p:ext uri="{BB962C8B-B14F-4D97-AF65-F5344CB8AC3E}">
        <p14:creationId xmlns:p14="http://schemas.microsoft.com/office/powerpoint/2010/main" val="364003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D773C204-1566-486B-A5B7-6043F8AB17B8}"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79</a:t>
            </a:fld>
            <a:endParaRPr lang="en-US" altLang="zh-CN" sz="2400">
              <a:solidFill>
                <a:srgbClr val="000000"/>
              </a:solidFill>
              <a:latin typeface="Arial" panose="020B0604020202020204" pitchFamily="34" charset="0"/>
              <a:ea typeface="宋体" panose="02010600030101010101" pitchFamily="2" charset="-122"/>
            </a:endParaRPr>
          </a:p>
        </p:txBody>
      </p:sp>
      <p:sp>
        <p:nvSpPr>
          <p:cNvPr id="166915" name="Text Box 2"/>
          <p:cNvSpPr txBox="1">
            <a:spLocks noChangeArrowheads="1"/>
          </p:cNvSpPr>
          <p:nvPr/>
        </p:nvSpPr>
        <p:spPr bwMode="auto">
          <a:xfrm>
            <a:off x="158750" y="841375"/>
            <a:ext cx="2087563" cy="602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44546A"/>
                </a:solidFill>
                <a:latin typeface="ZapfHumnst BT" pitchFamily="34" charset="0"/>
                <a:ea typeface="宋体" panose="02010600030101010101" pitchFamily="2" charset="-122"/>
              </a:rPr>
              <a:t>Entity classes are derived from the domain of the system.  Boundary and control classes are ideal classes that are needed to describe the use cases inside the system.</a:t>
            </a:r>
          </a:p>
          <a:p>
            <a:pPr>
              <a:spcBef>
                <a:spcPct val="50000"/>
              </a:spcBef>
            </a:pPr>
            <a:r>
              <a:rPr lang="en-US" altLang="zh-CN" sz="1000">
                <a:solidFill>
                  <a:srgbClr val="44546A"/>
                </a:solidFill>
                <a:latin typeface="ZapfHumnst BT" pitchFamily="34" charset="0"/>
                <a:ea typeface="宋体" panose="02010600030101010101" pitchFamily="2" charset="-122"/>
              </a:rPr>
              <a:t>Introducing the concepts of boundary and control classes in analysis and utilizing their canned responsibilities has provided a little of a  “cook book” approach that some designers have been asking for.  However, these class stereotypes can be misused.  Proper usage of these concepts will be discussed on later slides.</a:t>
            </a:r>
          </a:p>
          <a:p>
            <a:pPr>
              <a:spcBef>
                <a:spcPct val="50000"/>
              </a:spcBef>
            </a:pPr>
            <a:r>
              <a:rPr lang="en-US" altLang="zh-CN" sz="1000">
                <a:solidFill>
                  <a:srgbClr val="44546A"/>
                </a:solidFill>
                <a:latin typeface="ZapfHumnst BT" pitchFamily="34" charset="0"/>
                <a:ea typeface="宋体" panose="02010600030101010101" pitchFamily="2" charset="-122"/>
              </a:rPr>
              <a:t>The purpose of the distinction between the different types of analysis classes was to think about the roles objects play, and making sure the behavior is allocated according to the forces which cause objects to change.  Once these forces have been considered and there is a good class decomposition, the distinction is no longer really useful.</a:t>
            </a:r>
          </a:p>
          <a:p>
            <a:pPr>
              <a:spcBef>
                <a:spcPct val="50000"/>
              </a:spcBef>
            </a:pPr>
            <a:r>
              <a:rPr lang="en-US" altLang="zh-CN" sz="1000">
                <a:solidFill>
                  <a:srgbClr val="000000"/>
                </a:solidFill>
                <a:latin typeface="ZapfHumnst BT" pitchFamily="34" charset="0"/>
                <a:ea typeface="宋体" panose="02010600030101010101" pitchFamily="2" charset="-122"/>
              </a:rPr>
              <a:t>All analysis classes do not have to have a stereotype.  Just use the analysis class stereotypes when they help you.  Don't feel that every analysis class you identify must have a stereotype (but make sure you qualify its existence).</a:t>
            </a:r>
            <a:endParaRPr lang="en-US" altLang="zh-CN" sz="1000">
              <a:solidFill>
                <a:srgbClr val="000000"/>
              </a:solidFill>
              <a:latin typeface="Arial" panose="020B0604020202020204" pitchFamily="34" charset="0"/>
              <a:ea typeface="宋体" panose="02010600030101010101" pitchFamily="2" charset="-122"/>
            </a:endParaRPr>
          </a:p>
        </p:txBody>
      </p:sp>
      <p:sp>
        <p:nvSpPr>
          <p:cNvPr id="166916" name="Rectangle 3"/>
          <p:cNvSpPr>
            <a:spLocks noGrp="1" noRot="1" noChangeAspect="1" noChangeArrowheads="1" noTextEdit="1"/>
          </p:cNvSpPr>
          <p:nvPr>
            <p:ph type="sldImg"/>
          </p:nvPr>
        </p:nvSpPr>
        <p:spPr>
          <a:xfrm>
            <a:off x="2547938" y="831850"/>
            <a:ext cx="4044950" cy="3033713"/>
          </a:xfrm>
          <a:ln/>
        </p:spPr>
      </p:sp>
      <p:sp>
        <p:nvSpPr>
          <p:cNvPr id="166917" name="Rectangle 4"/>
          <p:cNvSpPr>
            <a:spLocks noGrp="1" noChangeArrowheads="1"/>
          </p:cNvSpPr>
          <p:nvPr>
            <p:ph type="body" idx="1"/>
          </p:nvPr>
        </p:nvSpPr>
        <p:spPr>
          <a:xfrm>
            <a:off x="2593975" y="3992563"/>
            <a:ext cx="3971925" cy="3938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Analysis classes represent an early conceptual model for ‘things in the system which have responsibilities and behavior’.  Analysis classes are used to capture a ‘first-draft’, rough-cut of the object model of the system.</a:t>
            </a:r>
          </a:p>
          <a:p>
            <a:pPr eaLnBrk="1" hangingPunct="1"/>
            <a:r>
              <a:rPr lang="en-US" altLang="zh-CN" sz="1000">
                <a:latin typeface="ZapfHumnst BT" pitchFamily="34" charset="0"/>
              </a:rPr>
              <a:t>Analysis classes handle primarily functional requirements, and model objects from the problem domain. Analysis classes can be used to represent "the objects we want the system to support," without taking a decision on how much of them to support with hardware and how much with software. </a:t>
            </a:r>
          </a:p>
          <a:p>
            <a:pPr eaLnBrk="1" hangingPunct="1"/>
            <a:r>
              <a:rPr lang="en-US" altLang="zh-CN" sz="1000">
                <a:latin typeface="ZapfHumnst BT" pitchFamily="34" charset="0"/>
              </a:rPr>
              <a:t>There are three aspects of the system that are likely to change: the boundary between the system and its actors, the information the system uses, and the control logic of the system.  In an effort to isolate the parts of the system that will change, different types of analysis classes are identified, each with a “canned” set of responsibilities: boundary, entity and control classes.  Stereotypes may be defined for each type.  These distinctions are used during analysis, but disappear in design.  </a:t>
            </a:r>
          </a:p>
          <a:p>
            <a:pPr eaLnBrk="1" hangingPunct="1"/>
            <a:r>
              <a:rPr lang="en-US" altLang="zh-CN" sz="1000">
                <a:latin typeface="ZapfHumnst BT" pitchFamily="34" charset="0"/>
              </a:rPr>
              <a:t>The different types of analysis classes can be represented using different icons or with the name of the stereotype in guillemets (&lt;&lt; &gt;&gt;): &lt;&lt;boundary&gt;&gt;, &lt;&lt; control&gt;&gt;, &lt;&lt;entity&gt;&gt;.</a:t>
            </a:r>
          </a:p>
          <a:p>
            <a:pPr eaLnBrk="1" hangingPunct="1"/>
            <a:r>
              <a:rPr lang="en-US" altLang="zh-CN" sz="1000">
                <a:latin typeface="ZapfHumnst BT" pitchFamily="34" charset="0"/>
              </a:rPr>
              <a:t>Each of these types of analysis classes are discussed on the following slides.</a:t>
            </a:r>
          </a:p>
          <a:p>
            <a:pPr eaLnBrk="1" hangingPunct="1"/>
            <a:endParaRPr lang="en-US" altLang="zh-CN" sz="1000">
              <a:latin typeface="ZapfHumnst BT" pitchFamily="34" charset="0"/>
            </a:endParaRPr>
          </a:p>
          <a:p>
            <a:pPr eaLnBrk="1" hangingPunct="1"/>
            <a:endParaRPr lang="en-US" altLang="zh-CN" sz="1000">
              <a:latin typeface="ZapfHumnst BT" pitchFamily="34" charset="0"/>
            </a:endParaRPr>
          </a:p>
          <a:p>
            <a:pPr eaLnBrk="1" hangingPunct="1"/>
            <a:endParaRPr lang="en-GB" altLang="zh-CN" sz="1000"/>
          </a:p>
        </p:txBody>
      </p:sp>
    </p:spTree>
    <p:extLst>
      <p:ext uri="{BB962C8B-B14F-4D97-AF65-F5344CB8AC3E}">
        <p14:creationId xmlns:p14="http://schemas.microsoft.com/office/powerpoint/2010/main" val="3499906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E4747E8A-809F-4B36-A6B1-7F5AAC1446BA}"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80</a:t>
            </a:fld>
            <a:endParaRPr lang="en-US" altLang="zh-CN" sz="2400">
              <a:solidFill>
                <a:srgbClr val="000000"/>
              </a:solidFill>
              <a:latin typeface="Arial" panose="020B0604020202020204" pitchFamily="34" charset="0"/>
              <a:ea typeface="宋体" panose="02010600030101010101" pitchFamily="2" charset="-122"/>
            </a:endParaRPr>
          </a:p>
        </p:txBody>
      </p:sp>
      <p:sp>
        <p:nvSpPr>
          <p:cNvPr id="168963" name="Text Box 2"/>
          <p:cNvSpPr txBox="1">
            <a:spLocks noChangeArrowheads="1"/>
          </p:cNvSpPr>
          <p:nvPr/>
        </p:nvSpPr>
        <p:spPr bwMode="auto">
          <a:xfrm>
            <a:off x="381000" y="1136650"/>
            <a:ext cx="18288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endParaRPr lang="en-US" altLang="zh-CN">
              <a:solidFill>
                <a:srgbClr val="000000"/>
              </a:solidFill>
              <a:latin typeface="Arial" panose="020B0604020202020204" pitchFamily="34" charset="0"/>
              <a:ea typeface="宋体" panose="02010600030101010101" pitchFamily="2" charset="-122"/>
            </a:endParaRPr>
          </a:p>
          <a:p>
            <a:pPr>
              <a:spcBef>
                <a:spcPct val="0"/>
              </a:spcBef>
            </a:pPr>
            <a:endParaRPr lang="en-US" altLang="zh-CN">
              <a:solidFill>
                <a:srgbClr val="000000"/>
              </a:solidFill>
              <a:latin typeface="Arial" panose="020B0604020202020204" pitchFamily="34" charset="0"/>
              <a:ea typeface="宋体" panose="02010600030101010101" pitchFamily="2" charset="-122"/>
            </a:endParaRPr>
          </a:p>
          <a:p>
            <a:pPr>
              <a:spcBef>
                <a:spcPct val="0"/>
              </a:spcBef>
            </a:pPr>
            <a:endParaRPr lang="en-US" altLang="zh-CN">
              <a:solidFill>
                <a:srgbClr val="000000"/>
              </a:solidFill>
              <a:latin typeface="Arial" panose="020B0604020202020204" pitchFamily="34" charset="0"/>
              <a:ea typeface="宋体" panose="02010600030101010101" pitchFamily="2" charset="-122"/>
            </a:endParaRPr>
          </a:p>
        </p:txBody>
      </p:sp>
      <p:sp>
        <p:nvSpPr>
          <p:cNvPr id="168964" name="Rectangle 3"/>
          <p:cNvSpPr>
            <a:spLocks noGrp="1" noRot="1" noChangeAspect="1" noChangeArrowheads="1" noTextEdit="1"/>
          </p:cNvSpPr>
          <p:nvPr>
            <p:ph type="sldImg"/>
          </p:nvPr>
        </p:nvSpPr>
        <p:spPr>
          <a:xfrm>
            <a:off x="2551113" y="831850"/>
            <a:ext cx="4040187" cy="3030538"/>
          </a:xfrm>
          <a:ln/>
        </p:spPr>
      </p:sp>
      <p:sp>
        <p:nvSpPr>
          <p:cNvPr id="16896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boundary class intermediates the interface to something outside the system. Boundary class insulate the system from changes in the surroundings (changes in interfaces to other systems, changes in user requirements, etc.), keeping these changes from affecting the rest of the system.</a:t>
            </a:r>
          </a:p>
          <a:p>
            <a:pPr eaLnBrk="1" hangingPunct="1"/>
            <a:r>
              <a:rPr lang="en-US" altLang="zh-CN" sz="1000">
                <a:latin typeface="ZapfHumnst BT" pitchFamily="34" charset="0"/>
              </a:rPr>
              <a:t>A system may have several types of boundary classes: </a:t>
            </a:r>
          </a:p>
          <a:p>
            <a:pPr eaLnBrk="1" hangingPunct="1"/>
            <a:r>
              <a:rPr lang="en-US" altLang="zh-CN" sz="1000" b="1">
                <a:latin typeface="ZapfHumnst BT" pitchFamily="34" charset="0"/>
              </a:rPr>
              <a:t>User interface classes</a:t>
            </a:r>
            <a:r>
              <a:rPr lang="en-US" altLang="zh-CN" sz="1000">
                <a:latin typeface="ZapfHumnst BT" pitchFamily="34" charset="0"/>
              </a:rPr>
              <a:t> - Classes which intermediate communication with human users of the system.</a:t>
            </a:r>
          </a:p>
          <a:p>
            <a:pPr eaLnBrk="1" hangingPunct="1"/>
            <a:r>
              <a:rPr lang="en-US" altLang="zh-CN" sz="1000" b="1">
                <a:latin typeface="ZapfHumnst BT" pitchFamily="34" charset="0"/>
              </a:rPr>
              <a:t>System interface classes</a:t>
            </a:r>
            <a:r>
              <a:rPr lang="en-US" altLang="zh-CN" sz="1000">
                <a:latin typeface="ZapfHumnst BT" pitchFamily="34" charset="0"/>
              </a:rPr>
              <a:t> - Classes which intermediate communication with other systems. A boundary class which communicates with an external system is responsible for managing the dialogue with the external system; it provides the interface to that system for the system being built.</a:t>
            </a:r>
          </a:p>
          <a:p>
            <a:pPr eaLnBrk="1" hangingPunct="1"/>
            <a:r>
              <a:rPr lang="en-US" altLang="zh-CN" sz="1000" b="1">
                <a:latin typeface="ZapfHumnst BT" pitchFamily="34" charset="0"/>
              </a:rPr>
              <a:t>Device interface classes</a:t>
            </a:r>
            <a:r>
              <a:rPr lang="en-US" altLang="zh-CN" sz="1000">
                <a:latin typeface="ZapfHumnst BT" pitchFamily="34" charset="0"/>
              </a:rPr>
              <a:t> - Classes which provide the interface to devices which detect external events.  These boundary classes capture the responsibilities of the device or sensor.</a:t>
            </a:r>
          </a:p>
          <a:p>
            <a:pPr eaLnBrk="1" hangingPunct="1"/>
            <a:r>
              <a:rPr lang="en-US" altLang="zh-CN" sz="1000">
                <a:latin typeface="ZapfHumnst BT" pitchFamily="34" charset="0"/>
              </a:rPr>
              <a:t>One recommendation for the initial identification of boundary classes is one boundary class per actor/use-case pair.</a:t>
            </a:r>
          </a:p>
          <a:p>
            <a:pPr eaLnBrk="1" hangingPunct="1"/>
            <a:endParaRPr lang="en-US" altLang="zh-CN" sz="1000">
              <a:latin typeface="ZapfHumnst BT" pitchFamily="34" charset="0"/>
            </a:endParaRPr>
          </a:p>
          <a:p>
            <a:pPr eaLnBrk="1" hangingPunct="1"/>
            <a:r>
              <a:rPr lang="en-US" altLang="zh-CN" sz="1000">
                <a:latin typeface="ZapfHumnst BT" pitchFamily="34" charset="0"/>
              </a:rPr>
              <a:t>	</a:t>
            </a:r>
          </a:p>
          <a:p>
            <a:pPr eaLnBrk="1" hangingPunct="1"/>
            <a:endParaRPr lang="en-US" altLang="zh-CN" sz="1000">
              <a:latin typeface="ZapfHumnst BT" pitchFamily="34" charset="0"/>
            </a:endParaRPr>
          </a:p>
          <a:p>
            <a:pPr eaLnBrk="1" hangingPunct="1"/>
            <a:endParaRPr lang="en-US" altLang="zh-CN" sz="1000"/>
          </a:p>
        </p:txBody>
      </p:sp>
    </p:spTree>
    <p:extLst>
      <p:ext uri="{BB962C8B-B14F-4D97-AF65-F5344CB8AC3E}">
        <p14:creationId xmlns:p14="http://schemas.microsoft.com/office/powerpoint/2010/main" val="1510643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573F7E73-EF24-48ED-82B9-BC2E62EFDA5F}"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81</a:t>
            </a:fld>
            <a:endParaRPr lang="en-US" altLang="zh-CN" sz="2400">
              <a:solidFill>
                <a:srgbClr val="000000"/>
              </a:solidFill>
              <a:latin typeface="Arial" panose="020B0604020202020204" pitchFamily="34" charset="0"/>
              <a:ea typeface="宋体" panose="02010600030101010101" pitchFamily="2" charset="-122"/>
            </a:endParaRPr>
          </a:p>
        </p:txBody>
      </p:sp>
      <p:sp>
        <p:nvSpPr>
          <p:cNvPr id="173059" name="Text Box 2"/>
          <p:cNvSpPr txBox="1">
            <a:spLocks noChangeArrowheads="1"/>
          </p:cNvSpPr>
          <p:nvPr/>
        </p:nvSpPr>
        <p:spPr bwMode="auto">
          <a:xfrm>
            <a:off x="304800" y="1212850"/>
            <a:ext cx="1905000" cy="707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r>
              <a:rPr lang="en-US" altLang="zh-CN" sz="1000">
                <a:solidFill>
                  <a:srgbClr val="000000"/>
                </a:solidFill>
                <a:latin typeface="ZapfHumnst BT" pitchFamily="34" charset="0"/>
                <a:ea typeface="宋体" panose="02010600030101010101" pitchFamily="2" charset="-122"/>
              </a:rPr>
              <a:t>Typical examples of entity classes in a banking system are Account and Customer. In a network-handling system, examples are Node and Link. </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Some entity classes may be modeled attributes.  The use of attributes vs. separate classes will be discussed later in the module.  Keep in mind the key OO concept encapsulation.  Entity classes are not just data and structure.  They also contain responsibilities.</a:t>
            </a:r>
          </a:p>
          <a:p>
            <a:pPr>
              <a:spcBef>
                <a:spcPct val="50000"/>
              </a:spcBef>
            </a:pPr>
            <a:r>
              <a:rPr lang="en-US" altLang="zh-CN" sz="1000">
                <a:solidFill>
                  <a:srgbClr val="000000"/>
                </a:solidFill>
                <a:latin typeface="ZapfHumnst BT" pitchFamily="34" charset="0"/>
                <a:ea typeface="宋体" panose="02010600030101010101" pitchFamily="2" charset="-122"/>
              </a:rPr>
              <a:t>Tto reduce confusion for those cases where you need to model information about an actor within the system, you may want to define a naming convention for naming the system classes that hold actor information.  Some possibilities include (if we had an Employee class that we need to retain information for):</a:t>
            </a:r>
          </a:p>
          <a:p>
            <a:pPr>
              <a:spcBef>
                <a:spcPct val="0"/>
              </a:spcBef>
              <a:buFontTx/>
              <a:buChar char="•"/>
            </a:pPr>
            <a:r>
              <a:rPr lang="en-US" altLang="zh-CN" sz="1000">
                <a:solidFill>
                  <a:srgbClr val="000000"/>
                </a:solidFill>
                <a:latin typeface="ZapfHumnst BT" pitchFamily="34" charset="0"/>
                <a:ea typeface="宋体" panose="02010600030101010101" pitchFamily="2" charset="-122"/>
              </a:rPr>
              <a:t>Employee and Employee (I.e. same name)</a:t>
            </a:r>
          </a:p>
          <a:p>
            <a:pPr>
              <a:spcBef>
                <a:spcPct val="0"/>
              </a:spcBef>
              <a:buFontTx/>
              <a:buChar char="•"/>
            </a:pPr>
            <a:r>
              <a:rPr lang="en-US" altLang="zh-CN" sz="1000">
                <a:solidFill>
                  <a:srgbClr val="000000"/>
                </a:solidFill>
                <a:latin typeface="ZapfHumnst BT" pitchFamily="34" charset="0"/>
                <a:ea typeface="宋体" panose="02010600030101010101" pitchFamily="2" charset="-122"/>
              </a:rPr>
              <a:t>Employee and EmployeeInfo</a:t>
            </a:r>
          </a:p>
          <a:p>
            <a:pPr>
              <a:spcBef>
                <a:spcPct val="0"/>
              </a:spcBef>
              <a:buFontTx/>
              <a:buChar char="•"/>
            </a:pPr>
            <a:r>
              <a:rPr lang="en-US" altLang="zh-CN" sz="1000">
                <a:solidFill>
                  <a:srgbClr val="000000"/>
                </a:solidFill>
                <a:latin typeface="ZapfHumnst BT" pitchFamily="34" charset="0"/>
                <a:ea typeface="宋体" panose="02010600030101010101" pitchFamily="2" charset="-122"/>
              </a:rPr>
              <a:t>EmployeeActor and Employee</a:t>
            </a:r>
          </a:p>
          <a:p>
            <a:pPr>
              <a:spcBef>
                <a:spcPct val="0"/>
              </a:spcBef>
              <a:buFontTx/>
              <a:buChar char="•"/>
            </a:pPr>
            <a:r>
              <a:rPr lang="en-US" altLang="zh-CN" sz="1000">
                <a:solidFill>
                  <a:srgbClr val="000000"/>
                </a:solidFill>
                <a:latin typeface="ZapfHumnst BT" pitchFamily="34" charset="0"/>
                <a:ea typeface="宋体" panose="02010600030101010101" pitchFamily="2" charset="-122"/>
              </a:rPr>
              <a:t>EmployeeActor and EmployeeInfo</a:t>
            </a:r>
          </a:p>
          <a:p>
            <a:pPr>
              <a:spcBef>
                <a:spcPct val="50000"/>
              </a:spcBef>
            </a:pPr>
            <a:r>
              <a:rPr lang="en-US" altLang="zh-CN" sz="1000">
                <a:solidFill>
                  <a:srgbClr val="000000"/>
                </a:solidFill>
                <a:latin typeface="ZapfHumnst BT" pitchFamily="34" charset="0"/>
                <a:ea typeface="宋体" panose="02010600030101010101" pitchFamily="2" charset="-122"/>
              </a:rPr>
              <a:t>If you find “EmployeeActor” not very user-friendly, you can also try “EmployeeUser”.</a:t>
            </a:r>
          </a:p>
          <a:p>
            <a:pPr>
              <a:spcBef>
                <a:spcPct val="50000"/>
              </a:spcBef>
            </a:pPr>
            <a:r>
              <a:rPr lang="en-US" altLang="zh-CN" sz="1000">
                <a:solidFill>
                  <a:srgbClr val="000000"/>
                </a:solidFill>
                <a:latin typeface="ZapfHumnst BT" pitchFamily="34" charset="0"/>
                <a:ea typeface="宋体" panose="02010600030101010101" pitchFamily="2" charset="-122"/>
              </a:rPr>
              <a:t>Another option, instead of appending “info” to the class name, try “session” or “profile”.</a:t>
            </a:r>
          </a:p>
          <a:p>
            <a:pPr>
              <a:spcBef>
                <a:spcPct val="50000"/>
              </a:spcBef>
            </a:pPr>
            <a:r>
              <a:rPr lang="en-US" altLang="zh-CN" sz="1000">
                <a:solidFill>
                  <a:srgbClr val="000000"/>
                </a:solidFill>
                <a:latin typeface="ZapfHumnst BT" pitchFamily="34" charset="0"/>
                <a:ea typeface="宋体" panose="02010600030101010101" pitchFamily="2" charset="-122"/>
              </a:rPr>
              <a:t>Using the same name for both does not cause Rose any problems as Rose supports separate namespaces.  Thus, we have used the “same name” approach in the OOAD course example and exercise.</a:t>
            </a:r>
            <a:endParaRPr lang="en-US" altLang="zh-CN" sz="1000">
              <a:solidFill>
                <a:srgbClr val="000000"/>
              </a:solidFill>
              <a:latin typeface="Arial" panose="020B0604020202020204" pitchFamily="34" charset="0"/>
              <a:ea typeface="宋体" panose="02010600030101010101" pitchFamily="2" charset="-122"/>
            </a:endParaRPr>
          </a:p>
        </p:txBody>
      </p:sp>
      <p:sp>
        <p:nvSpPr>
          <p:cNvPr id="173060" name="Rectangle 3"/>
          <p:cNvSpPr>
            <a:spLocks noGrp="1" noRot="1" noChangeAspect="1" noChangeArrowheads="1" noTextEdit="1"/>
          </p:cNvSpPr>
          <p:nvPr>
            <p:ph type="sldImg"/>
          </p:nvPr>
        </p:nvSpPr>
        <p:spPr>
          <a:xfrm>
            <a:off x="2551113" y="831850"/>
            <a:ext cx="4040187" cy="3030538"/>
          </a:xfrm>
          <a:ln/>
        </p:spPr>
      </p:sp>
      <p:sp>
        <p:nvSpPr>
          <p:cNvPr id="173061"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Entity objects represent the key concepts of the system being developed. Entity classes provide another point of view from which to understand the system because they show the logical data structure, which can help you understand what the system is supposed to offer its users.</a:t>
            </a:r>
          </a:p>
          <a:p>
            <a:pPr eaLnBrk="1" hangingPunct="1"/>
            <a:r>
              <a:rPr lang="en-US" altLang="zh-CN" sz="1000">
                <a:latin typeface="ZapfHumnst BT" pitchFamily="34" charset="0"/>
              </a:rPr>
              <a:t>Frequent sources of inspiration for entity classes are the:</a:t>
            </a:r>
          </a:p>
          <a:p>
            <a:pPr eaLnBrk="1" hangingPunct="1">
              <a:buFontTx/>
              <a:buChar char="•"/>
            </a:pPr>
            <a:r>
              <a:rPr lang="en-US" altLang="zh-CN" sz="1000">
                <a:latin typeface="ZapfHumnst BT" pitchFamily="34" charset="0"/>
              </a:rPr>
              <a:t>Glossary (developed during requirements) </a:t>
            </a:r>
          </a:p>
          <a:p>
            <a:pPr eaLnBrk="1" hangingPunct="1">
              <a:buFontTx/>
              <a:buChar char="•"/>
            </a:pPr>
            <a:r>
              <a:rPr lang="en-US" altLang="zh-CN" sz="1000">
                <a:latin typeface="ZapfHumnst BT" pitchFamily="34" charset="0"/>
              </a:rPr>
              <a:t>Business-domain model (developed during business modeling, if business modeling has been performed)</a:t>
            </a:r>
          </a:p>
          <a:p>
            <a:pPr eaLnBrk="1" hangingPunct="1">
              <a:buFontTx/>
              <a:buChar char="•"/>
            </a:pPr>
            <a:r>
              <a:rPr lang="en-US" altLang="zh-CN" sz="1000">
                <a:latin typeface="ZapfHumnst BT" pitchFamily="34" charset="0"/>
              </a:rPr>
              <a:t>Use-case flow of events (developed during requirements) </a:t>
            </a:r>
          </a:p>
          <a:p>
            <a:pPr eaLnBrk="1" hangingPunct="1">
              <a:buFontTx/>
              <a:buChar char="•"/>
            </a:pPr>
            <a:r>
              <a:rPr lang="en-US" altLang="zh-CN" sz="1000">
                <a:latin typeface="ZapfHumnst BT" pitchFamily="34" charset="0"/>
              </a:rPr>
              <a:t>Key abstractions (identified in Architectural Analysis)</a:t>
            </a:r>
          </a:p>
          <a:p>
            <a:pPr eaLnBrk="1" hangingPunct="1"/>
            <a:r>
              <a:rPr lang="en-US" altLang="zh-CN" sz="1000">
                <a:latin typeface="ZapfHumnst BT" pitchFamily="34" charset="0"/>
              </a:rPr>
              <a:t>As mentioned earlier, sometimes there is a need to model information about an actor within the system.  This is not the same as modeling the actor (actors are external. by definition).   These classes are sometimes called “surrogates”.</a:t>
            </a:r>
          </a:p>
          <a:p>
            <a:pPr eaLnBrk="1" hangingPunct="1"/>
            <a:endParaRPr lang="en-US" altLang="zh-CN" sz="1000"/>
          </a:p>
        </p:txBody>
      </p:sp>
    </p:spTree>
    <p:extLst>
      <p:ext uri="{BB962C8B-B14F-4D97-AF65-F5344CB8AC3E}">
        <p14:creationId xmlns:p14="http://schemas.microsoft.com/office/powerpoint/2010/main" val="97518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E5A77271-F135-4F35-92B1-1F4F81883F7D}"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82</a:t>
            </a:fld>
            <a:endParaRPr lang="en-US" altLang="zh-CN" sz="2400">
              <a:solidFill>
                <a:srgbClr val="000000"/>
              </a:solidFill>
              <a:latin typeface="Arial" panose="020B0604020202020204" pitchFamily="34" charset="0"/>
              <a:ea typeface="宋体" panose="02010600030101010101" pitchFamily="2" charset="-122"/>
            </a:endParaRPr>
          </a:p>
        </p:txBody>
      </p:sp>
      <p:sp>
        <p:nvSpPr>
          <p:cNvPr id="177155" name="Text Box 2"/>
          <p:cNvSpPr txBox="1">
            <a:spLocks noChangeArrowheads="1"/>
          </p:cNvSpPr>
          <p:nvPr/>
        </p:nvSpPr>
        <p:spPr bwMode="auto">
          <a:xfrm>
            <a:off x="304800" y="1212850"/>
            <a:ext cx="1981200" cy="441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One recommendation for the initial identification of control classes is one control class per use-case.  This may be refined as a more detailed analysis is performed.</a:t>
            </a:r>
          </a:p>
          <a:p>
            <a:pPr>
              <a:spcBef>
                <a:spcPct val="50000"/>
              </a:spcBef>
            </a:pPr>
            <a:r>
              <a:rPr lang="en-US" altLang="zh-CN" sz="1000">
                <a:solidFill>
                  <a:srgbClr val="000000"/>
                </a:solidFill>
                <a:latin typeface="ZapfHumnst BT" pitchFamily="34" charset="0"/>
                <a:ea typeface="宋体" panose="02010600030101010101" pitchFamily="2" charset="-122"/>
              </a:rPr>
              <a:t>Control classes are to be used to isolate use-case-specific responsibilities/behavior, not to be “do-all, be-all” classes. Control classes contain behavior that doesn’t belong in entity and boundary classes. </a:t>
            </a:r>
          </a:p>
          <a:p>
            <a:pPr>
              <a:spcBef>
                <a:spcPct val="50000"/>
              </a:spcBef>
            </a:pPr>
            <a:r>
              <a:rPr lang="en-US" altLang="zh-CN" sz="1000">
                <a:solidFill>
                  <a:srgbClr val="000000"/>
                </a:solidFill>
                <a:latin typeface="ZapfHumnst BT" pitchFamily="34" charset="0"/>
                <a:ea typeface="宋体" panose="02010600030101010101" pitchFamily="2" charset="-122"/>
              </a:rPr>
              <a:t>Stress that the control classes know how to “orchestrate and delegate”.  They don’t do everything, but they know the order in which things should be done.  In many cases, these control classes are “designed away” in Class Design (e.g., may become methods in UI classes).  In analysis, however, they allow the analyst to allocate that use-case-specific behavior and move on.</a:t>
            </a:r>
          </a:p>
          <a:p>
            <a:pPr>
              <a:spcBef>
                <a:spcPct val="50000"/>
              </a:spcBef>
            </a:pPr>
            <a:endParaRPr lang="en-US" altLang="zh-CN" sz="1000">
              <a:solidFill>
                <a:srgbClr val="000000"/>
              </a:solidFill>
              <a:latin typeface="Arial" panose="020B0604020202020204" pitchFamily="34" charset="0"/>
              <a:ea typeface="宋体" panose="02010600030101010101" pitchFamily="2" charset="-122"/>
            </a:endParaRPr>
          </a:p>
        </p:txBody>
      </p:sp>
      <p:sp>
        <p:nvSpPr>
          <p:cNvPr id="177156" name="Rectangle 3"/>
          <p:cNvSpPr>
            <a:spLocks noGrp="1" noRot="1" noChangeAspect="1" noChangeArrowheads="1" noTextEdit="1"/>
          </p:cNvSpPr>
          <p:nvPr>
            <p:ph type="sldImg"/>
          </p:nvPr>
        </p:nvSpPr>
        <p:spPr>
          <a:xfrm>
            <a:off x="2551113" y="831850"/>
            <a:ext cx="4040187" cy="3030538"/>
          </a:xfrm>
          <a:ln/>
        </p:spPr>
      </p:sp>
      <p:sp>
        <p:nvSpPr>
          <p:cNvPr id="177157"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Control classes provide coordinating behavior in the system. The system can perform some use cases without control classes (just using entity and boundary classes) - particularly use cases that involve only the simple manipulation of stored information.  More complex use cases generally require one or more control classes to coordinate the behavior of other objects in the system. Examples of control classes include transaction managers, resource coordinators and error handlers. </a:t>
            </a:r>
          </a:p>
          <a:p>
            <a:pPr eaLnBrk="1" hangingPunct="1"/>
            <a:r>
              <a:rPr lang="en-US" altLang="zh-CN" sz="1000">
                <a:latin typeface="ZapfHumnst BT" pitchFamily="34" charset="0"/>
              </a:rPr>
              <a:t>Control classes effectively decouple boundary and entity objects from one another, making the system more tolerant of changes in the system boundary. They also decouple the use-case specific behavior from the entity objects, making them more reusable across use cases and systems.</a:t>
            </a:r>
          </a:p>
          <a:p>
            <a:pPr eaLnBrk="1" hangingPunct="1"/>
            <a:r>
              <a:rPr lang="en-US" altLang="zh-CN" sz="1000">
                <a:latin typeface="ZapfHumnst BT" pitchFamily="34" charset="0"/>
              </a:rPr>
              <a:t>Control classes provide behavior that: </a:t>
            </a:r>
          </a:p>
          <a:p>
            <a:pPr eaLnBrk="1" hangingPunct="1">
              <a:buFontTx/>
              <a:buChar char="•"/>
            </a:pPr>
            <a:r>
              <a:rPr lang="en-US" altLang="zh-CN" sz="1000">
                <a:latin typeface="ZapfHumnst BT" pitchFamily="34" charset="0"/>
              </a:rPr>
              <a:t>Is surroundings-independent (does not change when the surroundings change)</a:t>
            </a:r>
          </a:p>
          <a:p>
            <a:pPr eaLnBrk="1" hangingPunct="1">
              <a:buFontTx/>
              <a:buChar char="•"/>
            </a:pPr>
            <a:r>
              <a:rPr lang="en-US" altLang="zh-CN" sz="1000">
                <a:latin typeface="ZapfHumnst BT" pitchFamily="34" charset="0"/>
              </a:rPr>
              <a:t>Defines control logic (order between events) and transactions within a use case. Changes little if the internal structure or behavior of the entity classes changes</a:t>
            </a:r>
          </a:p>
          <a:p>
            <a:pPr eaLnBrk="1" hangingPunct="1">
              <a:buFontTx/>
              <a:buChar char="•"/>
            </a:pPr>
            <a:r>
              <a:rPr lang="en-US" altLang="zh-CN" sz="1000">
                <a:latin typeface="ZapfHumnst BT" pitchFamily="34" charset="0"/>
              </a:rPr>
              <a:t>Uses or sets the contents of several entity classes, and therefore needs to coordinate the behavior of these entity classes</a:t>
            </a:r>
          </a:p>
          <a:p>
            <a:pPr eaLnBrk="1" hangingPunct="1">
              <a:buFontTx/>
              <a:buChar char="•"/>
            </a:pPr>
            <a:r>
              <a:rPr lang="en-US" altLang="zh-CN" sz="1000">
                <a:latin typeface="ZapfHumnst BT" pitchFamily="34" charset="0"/>
              </a:rPr>
              <a:t>Is not performed in the same way every time it is activated (flow of events features several states)</a:t>
            </a:r>
          </a:p>
          <a:p>
            <a:pPr eaLnBrk="1" hangingPunct="1"/>
            <a:r>
              <a:rPr lang="en-US" altLang="zh-CN" sz="1000">
                <a:latin typeface="ZapfHumnst BT" pitchFamily="34" charset="0"/>
              </a:rPr>
              <a:t>One recommendation for the initial identification of control classes is one control class per use case.</a:t>
            </a:r>
            <a:endParaRPr lang="en-GB" altLang="zh-CN" sz="1000"/>
          </a:p>
        </p:txBody>
      </p:sp>
    </p:spTree>
    <p:extLst>
      <p:ext uri="{BB962C8B-B14F-4D97-AF65-F5344CB8AC3E}">
        <p14:creationId xmlns:p14="http://schemas.microsoft.com/office/powerpoint/2010/main" val="1039181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BB6B5A50-00E1-423B-BA62-96AFC0D74671}"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83</a:t>
            </a:fld>
            <a:endParaRPr lang="en-US" altLang="zh-CN" sz="2400">
              <a:solidFill>
                <a:srgbClr val="000000"/>
              </a:solidFill>
              <a:latin typeface="Arial" panose="020B0604020202020204" pitchFamily="34" charset="0"/>
              <a:ea typeface="宋体" panose="02010600030101010101" pitchFamily="2" charset="-122"/>
            </a:endParaRPr>
          </a:p>
        </p:txBody>
      </p:sp>
      <p:sp>
        <p:nvSpPr>
          <p:cNvPr id="179203" name="Text Box 2"/>
          <p:cNvSpPr txBox="1">
            <a:spLocks noChangeArrowheads="1"/>
          </p:cNvSpPr>
          <p:nvPr/>
        </p:nvSpPr>
        <p:spPr bwMode="auto">
          <a:xfrm>
            <a:off x="304800" y="1212850"/>
            <a:ext cx="1751013"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Note: This slide is a summary of all of the other example slides for this step.</a:t>
            </a:r>
          </a:p>
          <a:p>
            <a:pPr>
              <a:spcBef>
                <a:spcPct val="50000"/>
              </a:spcBef>
            </a:pPr>
            <a:r>
              <a:rPr lang="en-US" altLang="zh-CN" sz="1000">
                <a:solidFill>
                  <a:srgbClr val="000000"/>
                </a:solidFill>
                <a:latin typeface="ZapfHumnst BT" pitchFamily="34" charset="0"/>
                <a:ea typeface="宋体" panose="02010600030101010101" pitchFamily="2" charset="-122"/>
              </a:rPr>
              <a:t>The Part-Time Student and Full-Time Student classes have been omitted from the diagram for clarity.</a:t>
            </a:r>
            <a:endParaRPr lang="en-US" altLang="zh-CN" sz="1000">
              <a:solidFill>
                <a:srgbClr val="000000"/>
              </a:solidFill>
              <a:latin typeface="Arial" panose="020B0604020202020204" pitchFamily="34" charset="0"/>
              <a:ea typeface="宋体" panose="02010600030101010101" pitchFamily="2" charset="-122"/>
            </a:endParaRPr>
          </a:p>
        </p:txBody>
      </p:sp>
      <p:sp>
        <p:nvSpPr>
          <p:cNvPr id="179204" name="Rectangle 3"/>
          <p:cNvSpPr>
            <a:spLocks noGrp="1" noRot="1" noChangeAspect="1" noChangeArrowheads="1" noTextEdit="1"/>
          </p:cNvSpPr>
          <p:nvPr>
            <p:ph type="sldImg"/>
          </p:nvPr>
        </p:nvSpPr>
        <p:spPr>
          <a:xfrm>
            <a:off x="2551113" y="831850"/>
            <a:ext cx="4040187" cy="3030538"/>
          </a:xfrm>
          <a:ln/>
        </p:spPr>
      </p:sp>
      <p:sp>
        <p:nvSpPr>
          <p:cNvPr id="17920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For each use-case realization there is one or more class diagrams depicting its participating classes, along with their relationships.  These diagrams help to ensure that there is consistency in the use-case implementation across subsystem boundaries.  Such class diagrams have been called “View of Participating Classes” diagrams (VOPC, for short).</a:t>
            </a:r>
          </a:p>
          <a:p>
            <a:pPr eaLnBrk="1" hangingPunct="1"/>
            <a:r>
              <a:rPr lang="en-GB" altLang="zh-CN" sz="1000">
                <a:latin typeface="ZapfHumnst BT" pitchFamily="34" charset="0"/>
              </a:rPr>
              <a:t>The diagram on this slide shows the classes participating in the </a:t>
            </a:r>
            <a:r>
              <a:rPr lang="en-GB" altLang="zh-CN" sz="1000"/>
              <a:t>“</a:t>
            </a:r>
            <a:r>
              <a:rPr lang="en-GB" altLang="zh-CN" sz="1000">
                <a:latin typeface="ZapfHumnst BT" pitchFamily="34" charset="0"/>
              </a:rPr>
              <a:t>Register for Courses</a:t>
            </a:r>
            <a:r>
              <a:rPr lang="en-GB" altLang="zh-CN" sz="1000"/>
              <a:t>”</a:t>
            </a:r>
            <a:r>
              <a:rPr lang="en-GB" altLang="zh-CN" sz="1000">
                <a:latin typeface="ZapfHumnst BT" pitchFamily="34" charset="0"/>
              </a:rPr>
              <a:t> use case.   The Part-time Student and Full-time Student classes have been omitted for brevity (they both inherit from Student).  Class relationships will be discussed later in this module.</a:t>
            </a:r>
            <a:endParaRPr lang="en-GB" altLang="zh-CN" sz="1000"/>
          </a:p>
        </p:txBody>
      </p:sp>
    </p:spTree>
    <p:extLst>
      <p:ext uri="{BB962C8B-B14F-4D97-AF65-F5344CB8AC3E}">
        <p14:creationId xmlns:p14="http://schemas.microsoft.com/office/powerpoint/2010/main" val="1403867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E9194976-B64B-47F9-A736-E9ACAEC4EE9B}"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84</a:t>
            </a:fld>
            <a:endParaRPr lang="en-US" altLang="zh-CN" sz="2400">
              <a:solidFill>
                <a:srgbClr val="000000"/>
              </a:solidFill>
              <a:latin typeface="Arial" panose="020B0604020202020204" pitchFamily="34" charset="0"/>
              <a:ea typeface="宋体" panose="02010600030101010101" pitchFamily="2" charset="-122"/>
            </a:endParaRPr>
          </a:p>
        </p:txBody>
      </p:sp>
      <p:sp>
        <p:nvSpPr>
          <p:cNvPr id="181251" name="Text Box 2"/>
          <p:cNvSpPr txBox="1">
            <a:spLocks noChangeArrowheads="1"/>
          </p:cNvSpPr>
          <p:nvPr/>
        </p:nvSpPr>
        <p:spPr bwMode="auto">
          <a:xfrm>
            <a:off x="304800" y="1212850"/>
            <a:ext cx="2057400"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r>
              <a:rPr lang="en-US" altLang="zh-CN" sz="1000">
                <a:solidFill>
                  <a:srgbClr val="000000"/>
                </a:solidFill>
                <a:latin typeface="ZapfHumnst BT" pitchFamily="34" charset="0"/>
                <a:ea typeface="宋体" panose="02010600030101010101" pitchFamily="2" charset="-122"/>
              </a:rPr>
              <a:t>This is where the initial use-case realizations are developed.  </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When identifying analysis classes and allocating use-case responsibilities, keep in mind the recommendations: One control class per use case, one boundary class per actor/use-case pair.</a:t>
            </a:r>
          </a:p>
          <a:p>
            <a:pPr>
              <a:spcBef>
                <a:spcPts val="500"/>
              </a:spcBef>
              <a:spcAft>
                <a:spcPts val="500"/>
              </a:spcAft>
            </a:pPr>
            <a:r>
              <a:rPr lang="en-US" altLang="zh-CN" sz="1000">
                <a:solidFill>
                  <a:srgbClr val="000000"/>
                </a:solidFill>
                <a:latin typeface="ZapfHumnst BT" pitchFamily="34" charset="0"/>
                <a:ea typeface="宋体" panose="02010600030101010101" pitchFamily="2" charset="-122"/>
              </a:rPr>
              <a:t>You can create an interaction diagram for each variant of a use case's flow of events.</a:t>
            </a:r>
          </a:p>
          <a:p>
            <a:pPr>
              <a:spcBef>
                <a:spcPts val="500"/>
              </a:spcBef>
              <a:spcAft>
                <a:spcPts val="500"/>
              </a:spcAft>
            </a:pPr>
            <a:r>
              <a:rPr lang="en-US" altLang="zh-CN" sz="1000">
                <a:solidFill>
                  <a:srgbClr val="000000"/>
                </a:solidFill>
                <a:latin typeface="ZapfHumnst BT" pitchFamily="34" charset="0"/>
                <a:ea typeface="宋体" panose="02010600030101010101" pitchFamily="2" charset="-122"/>
              </a:rPr>
              <a:t>The Rational Unified Process recommends the use of Collaboration Diagrams in Analysis. This is discussed in more detail on a later slide.</a:t>
            </a:r>
          </a:p>
          <a:p>
            <a:pPr>
              <a:spcBef>
                <a:spcPts val="500"/>
              </a:spcBef>
              <a:spcAft>
                <a:spcPts val="500"/>
              </a:spcAft>
            </a:pPr>
            <a:r>
              <a:rPr lang="en-US" altLang="zh-CN" sz="1000">
                <a:solidFill>
                  <a:srgbClr val="000000"/>
                </a:solidFill>
                <a:latin typeface="ZapfHumnst BT" pitchFamily="34" charset="0"/>
                <a:ea typeface="宋体" panose="02010600030101010101" pitchFamily="2" charset="-122"/>
              </a:rPr>
              <a:t>Business Modeling is addressed in the Rational Unified Process in the “Business Modeling” workflow.</a:t>
            </a:r>
          </a:p>
          <a:p>
            <a:pPr>
              <a:spcBef>
                <a:spcPts val="500"/>
              </a:spcBef>
              <a:spcAft>
                <a:spcPts val="500"/>
              </a:spcAft>
            </a:pPr>
            <a:r>
              <a:rPr lang="en-US" altLang="zh-CN" sz="1000">
                <a:solidFill>
                  <a:srgbClr val="000000"/>
                </a:solidFill>
                <a:latin typeface="ZapfHumnst BT" pitchFamily="34" charset="0"/>
                <a:ea typeface="宋体" panose="02010600030101010101" pitchFamily="2" charset="-122"/>
              </a:rPr>
              <a:t>You are done with Use-Case Analysis when you have allocated all the use-case responsibilities to something (e.g., analysis classes).</a:t>
            </a:r>
            <a:endParaRPr lang="en-US" altLang="zh-CN" sz="1000">
              <a:solidFill>
                <a:srgbClr val="000000"/>
              </a:solidFill>
              <a:latin typeface="Arial" panose="020B0604020202020204" pitchFamily="34" charset="0"/>
              <a:ea typeface="宋体" panose="02010600030101010101" pitchFamily="2" charset="-122"/>
            </a:endParaRPr>
          </a:p>
        </p:txBody>
      </p:sp>
      <p:sp>
        <p:nvSpPr>
          <p:cNvPr id="181252" name="Rectangle 3"/>
          <p:cNvSpPr>
            <a:spLocks noGrp="1" noRot="1" noChangeAspect="1" noChangeArrowheads="1" noTextEdit="1"/>
          </p:cNvSpPr>
          <p:nvPr>
            <p:ph type="sldImg"/>
          </p:nvPr>
        </p:nvSpPr>
        <p:spPr>
          <a:xfrm>
            <a:off x="2551113" y="831850"/>
            <a:ext cx="4040187" cy="3030538"/>
          </a:xfrm>
          <a:ln/>
        </p:spPr>
      </p:sp>
      <p:sp>
        <p:nvSpPr>
          <p:cNvPr id="181253"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You can identify analysis classes responsible for the required behavior by stepping through the flow of events of the use case.  In the previous step we outlined some classes, now it’s time to see exactly where they are applied in the use-case flow of events.</a:t>
            </a:r>
          </a:p>
          <a:p>
            <a:pPr eaLnBrk="1" hangingPunct="1"/>
            <a:r>
              <a:rPr lang="en-US" altLang="zh-CN" sz="1000">
                <a:latin typeface="ZapfHumnst BT" pitchFamily="34" charset="0"/>
              </a:rPr>
              <a:t>In addition to the identified analysis classes, the interaction diagram should show interactions of the system with its actors (the interactions should begin with an actor, since an actor always invokes the use case). If you have several actor instances in the same diagram, try keeping them in the periphery of the diagram.</a:t>
            </a:r>
          </a:p>
          <a:p>
            <a:pPr eaLnBrk="1" hangingPunct="1"/>
            <a:r>
              <a:rPr lang="en-US" altLang="zh-CN" sz="1000">
                <a:latin typeface="ZapfHumnst BT" pitchFamily="34" charset="0"/>
              </a:rPr>
              <a:t>Interactions BETWEEN actors should NOT be modeled. By definition, actors are external, and are out of scope of the system being developed.  Thus, you do not include interactions between actors in your system model.  If you need to model interactions between entities that are external to the system you are developing (e.g., the interactions between a customer and an order agent for an order processing system), those interactions are best included in a Business Model that drives the System Model.</a:t>
            </a:r>
          </a:p>
          <a:p>
            <a:pPr eaLnBrk="1" hangingPunct="1"/>
            <a:r>
              <a:rPr lang="en-US" altLang="zh-CN" sz="1000">
                <a:latin typeface="ZapfHumnst BT" pitchFamily="34" charset="0"/>
              </a:rPr>
              <a:t>Guidelines for how to distribute behavior to classes is described on the next slide.</a:t>
            </a:r>
            <a:endParaRPr lang="en-US" altLang="zh-CN" sz="1000"/>
          </a:p>
        </p:txBody>
      </p:sp>
    </p:spTree>
    <p:extLst>
      <p:ext uri="{BB962C8B-B14F-4D97-AF65-F5344CB8AC3E}">
        <p14:creationId xmlns:p14="http://schemas.microsoft.com/office/powerpoint/2010/main" val="2898477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701F38AF-482D-41D4-969D-9458AA18F797}"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85</a:t>
            </a:fld>
            <a:endParaRPr lang="en-US" altLang="zh-CN" sz="2400">
              <a:solidFill>
                <a:srgbClr val="000000"/>
              </a:solidFill>
              <a:latin typeface="Arial" panose="020B0604020202020204" pitchFamily="34" charset="0"/>
              <a:ea typeface="宋体" panose="02010600030101010101" pitchFamily="2" charset="-122"/>
            </a:endParaRPr>
          </a:p>
        </p:txBody>
      </p:sp>
      <p:sp>
        <p:nvSpPr>
          <p:cNvPr id="185347" name="Text Box 2"/>
          <p:cNvSpPr txBox="1">
            <a:spLocks noChangeArrowheads="1"/>
          </p:cNvSpPr>
          <p:nvPr/>
        </p:nvSpPr>
        <p:spPr bwMode="auto">
          <a:xfrm>
            <a:off x="304800" y="1287463"/>
            <a:ext cx="2146300" cy="509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r>
              <a:rPr lang="en-US" altLang="zh-CN" sz="1000">
                <a:solidFill>
                  <a:srgbClr val="000000"/>
                </a:solidFill>
                <a:latin typeface="ZapfHumnst BT" pitchFamily="34" charset="0"/>
                <a:ea typeface="宋体" panose="02010600030101010101" pitchFamily="2" charset="-122"/>
              </a:rPr>
              <a:t>A message from one object to another, indicates that the responsibility modeled by the message has been allocated to the receiving object’s class.  A message can be unassigned, meaning that its name is a temporary string that describes the overall meaning of the message and is not the name of an operation of the receiving object. You can later assign the message by specifying the operation of the message's destination object. The specified operation will then replace the name of the message. Class operations are not formally defined until Class Design.</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Note: To reduce information overload, we intentionally did not include all of the possible UML detail that can be use on sequence diagrams.</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In Rose, focus of control and hierarchical messaging can be turned on and off.  If you are EVER going to use these features, turn them on right away as Rose is not very forgiving if you turn them on later and need to adjust things.  Also, a script can be attached to a particular message, so the script moves with the message.</a:t>
            </a:r>
            <a:endParaRPr lang="en-US" altLang="zh-CN" sz="1000">
              <a:solidFill>
                <a:srgbClr val="000000"/>
              </a:solidFill>
              <a:latin typeface="Arial" panose="020B0604020202020204" pitchFamily="34" charset="0"/>
              <a:ea typeface="宋体" panose="02010600030101010101" pitchFamily="2" charset="-122"/>
            </a:endParaRPr>
          </a:p>
        </p:txBody>
      </p:sp>
      <p:sp>
        <p:nvSpPr>
          <p:cNvPr id="185348" name="Rectangle 3"/>
          <p:cNvSpPr>
            <a:spLocks noGrp="1" noRot="1" noChangeAspect="1" noChangeArrowheads="1" noTextEdit="1"/>
          </p:cNvSpPr>
          <p:nvPr>
            <p:ph type="sldImg"/>
          </p:nvPr>
        </p:nvSpPr>
        <p:spPr>
          <a:xfrm>
            <a:off x="2551113" y="831850"/>
            <a:ext cx="4040187" cy="3030538"/>
          </a:xfrm>
          <a:ln/>
        </p:spPr>
      </p:sp>
      <p:sp>
        <p:nvSpPr>
          <p:cNvPr id="185349"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sequence diagram describes a pattern of interaction among objects, arranged in a chronological order; it shows the objects participating in the interaction and the messages they send.</a:t>
            </a:r>
          </a:p>
          <a:p>
            <a:pPr eaLnBrk="1" hangingPunct="1"/>
            <a:r>
              <a:rPr lang="en-US" altLang="zh-CN" sz="1000">
                <a:latin typeface="ZapfHumnst BT" pitchFamily="34" charset="0"/>
              </a:rPr>
              <a:t>An </a:t>
            </a:r>
            <a:r>
              <a:rPr lang="en-US" altLang="zh-CN" sz="1000" b="1">
                <a:latin typeface="ZapfHumnst BT" pitchFamily="34" charset="0"/>
              </a:rPr>
              <a:t>object</a:t>
            </a:r>
            <a:r>
              <a:rPr lang="en-US" altLang="zh-CN" sz="1000">
                <a:latin typeface="ZapfHumnst BT" pitchFamily="34" charset="0"/>
              </a:rPr>
              <a:t> is shown as a vertical dashed line called the "lifeline". The lifeline represents the existence of the object at a particular time.  An object symbol is drawn at the head of the lifeline, and shows the name of the object and its class separated by a colon and underlined.  </a:t>
            </a:r>
          </a:p>
          <a:p>
            <a:pPr eaLnBrk="1" hangingPunct="1"/>
            <a:r>
              <a:rPr lang="en-US" altLang="zh-CN" sz="1000">
                <a:latin typeface="ZapfHumnst BT" pitchFamily="34" charset="0"/>
              </a:rPr>
              <a:t>A </a:t>
            </a:r>
            <a:r>
              <a:rPr lang="en-US" altLang="zh-CN" sz="1000" b="1">
                <a:latin typeface="ZapfHumnst BT" pitchFamily="34" charset="0"/>
              </a:rPr>
              <a:t>message</a:t>
            </a:r>
            <a:r>
              <a:rPr lang="en-US" altLang="zh-CN" sz="1000">
                <a:latin typeface="ZapfHumnst BT" pitchFamily="34" charset="0"/>
              </a:rPr>
              <a:t> is a communication between objects that conveys information with the expectation that activity will ensue; a message is shown as a horizontal solid arrow from the lifeline of one object to the lifeline of another object. For a reflexive message, the arrow starts and finishes on the same lifeline. The arrow is labeled with the name of the message, and its parameters. The arrow may also be labeled with a sequence number. </a:t>
            </a:r>
          </a:p>
          <a:p>
            <a:pPr eaLnBrk="1" hangingPunct="1"/>
            <a:r>
              <a:rPr lang="en-US" altLang="zh-CN" sz="1000" b="1">
                <a:latin typeface="ZapfHumnst BT" pitchFamily="34" charset="0"/>
              </a:rPr>
              <a:t>Focus of control</a:t>
            </a:r>
            <a:r>
              <a:rPr lang="en-US" altLang="zh-CN" sz="1000">
                <a:latin typeface="ZapfHumnst BT" pitchFamily="34" charset="0"/>
              </a:rPr>
              <a:t> represents the relative time that the flow of control is focused in an object, thereby representing the time an object is directing messages.  Focus of control is shown as narrow rectangles on object lifelines. </a:t>
            </a:r>
          </a:p>
          <a:p>
            <a:pPr eaLnBrk="1" hangingPunct="1"/>
            <a:r>
              <a:rPr lang="en-US" altLang="zh-CN" sz="1000" b="1">
                <a:latin typeface="ZapfHumnst BT" pitchFamily="34" charset="0"/>
              </a:rPr>
              <a:t>Hierarchical numbering</a:t>
            </a:r>
            <a:r>
              <a:rPr lang="en-US" altLang="zh-CN" sz="1000">
                <a:latin typeface="ZapfHumnst BT" pitchFamily="34" charset="0"/>
              </a:rPr>
              <a:t> bases all messages on a dependent message.  The dependent message is the message whose focus of control the other messages originate in.  For example,  message 1.1 depends on message 1.</a:t>
            </a:r>
          </a:p>
          <a:p>
            <a:pPr eaLnBrk="1" hangingPunct="1"/>
            <a:r>
              <a:rPr lang="en-US" altLang="zh-CN" sz="1000" b="1">
                <a:latin typeface="ZapfHumnst BT" pitchFamily="34" charset="0"/>
              </a:rPr>
              <a:t>Scripts</a:t>
            </a:r>
            <a:r>
              <a:rPr lang="en-US" altLang="zh-CN" sz="1000">
                <a:latin typeface="ZapfHumnst BT" pitchFamily="34" charset="0"/>
              </a:rPr>
              <a:t> describe the flow of events textually.</a:t>
            </a:r>
            <a:endParaRPr lang="en-US" altLang="zh-CN" sz="1000"/>
          </a:p>
        </p:txBody>
      </p:sp>
    </p:spTree>
    <p:extLst>
      <p:ext uri="{BB962C8B-B14F-4D97-AF65-F5344CB8AC3E}">
        <p14:creationId xmlns:p14="http://schemas.microsoft.com/office/powerpoint/2010/main" val="2544705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CC20BB2E-0843-4270-95F4-CBE3EE4CADD0}"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86</a:t>
            </a:fld>
            <a:endParaRPr lang="en-US" altLang="zh-CN" sz="2400">
              <a:solidFill>
                <a:srgbClr val="000000"/>
              </a:solidFill>
              <a:latin typeface="Arial" panose="020B0604020202020204" pitchFamily="34" charset="0"/>
              <a:ea typeface="宋体" panose="02010600030101010101" pitchFamily="2" charset="-122"/>
            </a:endParaRPr>
          </a:p>
        </p:txBody>
      </p:sp>
      <p:sp>
        <p:nvSpPr>
          <p:cNvPr id="187395" name="Rectangle 2"/>
          <p:cNvSpPr>
            <a:spLocks noGrp="1" noRot="1" noChangeAspect="1" noChangeArrowheads="1" noTextEdit="1"/>
          </p:cNvSpPr>
          <p:nvPr>
            <p:ph type="sldImg"/>
          </p:nvPr>
        </p:nvSpPr>
        <p:spPr>
          <a:xfrm>
            <a:off x="2551113" y="831850"/>
            <a:ext cx="4040187" cy="3030538"/>
          </a:xfrm>
          <a:ln/>
        </p:spPr>
      </p:sp>
      <p:sp>
        <p:nvSpPr>
          <p:cNvPr id="187396"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example shows the object interactions to support the  Register for Courses use case, Create a Schedule subflow.  Some responsibility allocation rationale is as follows:</a:t>
            </a:r>
          </a:p>
          <a:p>
            <a:pPr eaLnBrk="1" hangingPunct="1"/>
            <a:r>
              <a:rPr lang="en-US" altLang="zh-CN" sz="1000">
                <a:latin typeface="ZapfHumnst BT" pitchFamily="34" charset="0"/>
              </a:rPr>
              <a:t>The RegisterForCoursesForm knows what data it needs ton dispay and how to display it.  It does not know where to go to get it.  That’s one of the RegistrationController’s responsibilities.</a:t>
            </a:r>
          </a:p>
          <a:p>
            <a:pPr eaLnBrk="1" hangingPunct="1"/>
            <a:r>
              <a:rPr lang="en-US" altLang="zh-CN" sz="1000">
                <a:latin typeface="ZapfHumnst BT" pitchFamily="34" charset="0"/>
              </a:rPr>
              <a:t>Only the RegisterForCoursesForm interacts with the Student actor.</a:t>
            </a:r>
          </a:p>
          <a:p>
            <a:pPr eaLnBrk="1" hangingPunct="1"/>
            <a:r>
              <a:rPr lang="en-US" altLang="zh-CN" sz="1000">
                <a:latin typeface="ZapfHumnst BT" pitchFamily="34" charset="0"/>
              </a:rPr>
              <a:t>The RegistrationController understands how Students and Schedules are related.</a:t>
            </a:r>
          </a:p>
          <a:p>
            <a:pPr eaLnBrk="1" hangingPunct="1"/>
            <a:r>
              <a:rPr lang="en-US" altLang="zh-CN" sz="1000">
                <a:latin typeface="ZapfHumnst BT" pitchFamily="34" charset="0"/>
              </a:rPr>
              <a:t>Only the CourseCatalogSystem class interacts with the external legacy Course Catalog System.</a:t>
            </a:r>
          </a:p>
          <a:p>
            <a:pPr eaLnBrk="1" hangingPunct="1"/>
            <a:r>
              <a:rPr lang="en-US" altLang="zh-CN" sz="1000">
                <a:latin typeface="ZapfHumnst BT" pitchFamily="34" charset="0"/>
              </a:rPr>
              <a:t>Note the inclusion of the actors.  This is important as it explicitly models what elements communicate with the “outside world”. </a:t>
            </a:r>
            <a:endParaRPr lang="en-US" altLang="zh-CN" sz="1000"/>
          </a:p>
        </p:txBody>
      </p:sp>
      <p:sp>
        <p:nvSpPr>
          <p:cNvPr id="187397" name="Text Box 4"/>
          <p:cNvSpPr txBox="1">
            <a:spLocks noChangeArrowheads="1"/>
          </p:cNvSpPr>
          <p:nvPr/>
        </p:nvSpPr>
        <p:spPr bwMode="auto">
          <a:xfrm>
            <a:off x="149225" y="1138238"/>
            <a:ext cx="2078038"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Be sure to walk through this interaction diagram, emphasizing the responsibility allocation.  Emphasize the application of the guidelines provided earlier.</a:t>
            </a:r>
          </a:p>
          <a:p>
            <a:pPr>
              <a:spcBef>
                <a:spcPct val="50000"/>
              </a:spcBef>
            </a:pPr>
            <a:r>
              <a:rPr lang="en-US" altLang="zh-CN" sz="1000">
                <a:solidFill>
                  <a:srgbClr val="000000"/>
                </a:solidFill>
                <a:latin typeface="ZapfHumnst BT" pitchFamily="34" charset="0"/>
                <a:ea typeface="宋体" panose="02010600030101010101" pitchFamily="2" charset="-122"/>
              </a:rPr>
              <a:t>Another option is to NOT show this slide immediately and to build the interaction diagram interactively with the students on the white board, demonstrating proper allocation of responsibility.  When finished, you can compare the results with this slide.</a:t>
            </a:r>
          </a:p>
          <a:p>
            <a:pPr>
              <a:spcBef>
                <a:spcPct val="50000"/>
              </a:spcBef>
            </a:pPr>
            <a:r>
              <a:rPr lang="en-US" altLang="zh-CN" sz="1000">
                <a:solidFill>
                  <a:srgbClr val="000000"/>
                </a:solidFill>
                <a:latin typeface="ZapfHumnst BT" pitchFamily="34" charset="0"/>
                <a:ea typeface="宋体" panose="02010600030101010101" pitchFamily="2" charset="-122"/>
              </a:rPr>
              <a:t>Note: The use of “//” as the first two characters of the message name. This naming convention indicates that the operation is being used to describe the responsibilities of the analysis class and that these “analysis” operations WILL PROBABLY change/evolve in design).</a:t>
            </a:r>
            <a:endParaRPr lang="en-US" altLang="zh-CN" sz="10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36130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C16B67A1-D8CE-4D12-B5BB-AC32311C4AE1}"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87</a:t>
            </a:fld>
            <a:endParaRPr lang="en-US" altLang="zh-CN" sz="2400">
              <a:solidFill>
                <a:srgbClr val="000000"/>
              </a:solidFill>
              <a:latin typeface="Arial" panose="020B0604020202020204" pitchFamily="34" charset="0"/>
              <a:ea typeface="宋体" panose="02010600030101010101" pitchFamily="2" charset="-122"/>
            </a:endParaRPr>
          </a:p>
        </p:txBody>
      </p:sp>
      <p:sp>
        <p:nvSpPr>
          <p:cNvPr id="189443" name="Rectangle 2"/>
          <p:cNvSpPr>
            <a:spLocks noGrp="1" noRot="1" noChangeAspect="1" noChangeArrowheads="1" noTextEdit="1"/>
          </p:cNvSpPr>
          <p:nvPr>
            <p:ph type="sldImg"/>
          </p:nvPr>
        </p:nvSpPr>
        <p:spPr>
          <a:xfrm>
            <a:off x="2551113" y="831850"/>
            <a:ext cx="4040187" cy="3030538"/>
          </a:xfrm>
          <a:ln/>
        </p:spPr>
      </p:sp>
      <p:sp>
        <p:nvSpPr>
          <p:cNvPr id="189444"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is the interaction diagram for the Submit Schedule subflow.  It describes what occurs when a Student requests that an entered schedule be submitted.  When a Schedule is submitted, an attempt is made to register the student for all selected primary courses.</a:t>
            </a:r>
          </a:p>
          <a:p>
            <a:pPr eaLnBrk="1" hangingPunct="1"/>
            <a:r>
              <a:rPr lang="en-US" altLang="zh-CN" sz="1000">
                <a:latin typeface="ZapfHumnst BT" pitchFamily="34" charset="0"/>
              </a:rPr>
              <a:t>Note the allocation of responsibility.  The Schedule has been given the responsibility for performing all of the processing associated with submitting a Schedule.  It orchestrates a series of checks (Student has pre-requisites, the course offering is still open, and the Student does not have any schedule conflicts), prior to enrolling the Student in the Course Offering.</a:t>
            </a:r>
          </a:p>
          <a:p>
            <a:pPr eaLnBrk="1" hangingPunct="1"/>
            <a:r>
              <a:rPr lang="en-US" altLang="zh-CN" sz="1000">
                <a:latin typeface="ZapfHumnst BT" pitchFamily="34" charset="0"/>
              </a:rPr>
              <a:t>Note the addition of the new class, PrimaryScheduleOfferingInfo.  This class was needed to maintain the status of a particular Course Offering on a Schedule (as well as the associated grade).  This will be discussed in more detail later in the module.</a:t>
            </a:r>
            <a:endParaRPr lang="en-US" altLang="zh-CN" sz="1000"/>
          </a:p>
        </p:txBody>
      </p:sp>
      <p:sp>
        <p:nvSpPr>
          <p:cNvPr id="189445" name="Text Box 4"/>
          <p:cNvSpPr txBox="1">
            <a:spLocks noChangeArrowheads="1"/>
          </p:cNvSpPr>
          <p:nvPr/>
        </p:nvSpPr>
        <p:spPr bwMode="auto">
          <a:xfrm>
            <a:off x="149225" y="1214438"/>
            <a:ext cx="21526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Be sure to walk through this interaction diagram, emphasizing the responsibility allocation. Emphasize the application of the guidelines provided earlier.</a:t>
            </a:r>
            <a:endParaRPr lang="en-US" altLang="zh-CN" sz="10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564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2374900" y="889000"/>
            <a:ext cx="4316413" cy="3236913"/>
          </a:xfrm>
          <a:ln/>
        </p:spPr>
      </p:sp>
      <p:sp>
        <p:nvSpPr>
          <p:cNvPr id="18435" name="Rectangle 3"/>
          <p:cNvSpPr>
            <a:spLocks noGrp="1" noChangeArrowheads="1"/>
          </p:cNvSpPr>
          <p:nvPr>
            <p:ph type="body" idx="1"/>
          </p:nvPr>
        </p:nvSpPr>
        <p:spPr>
          <a:xfrm>
            <a:off x="2503488" y="4332288"/>
            <a:ext cx="3971925" cy="42941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47" tIns="45523" rIns="91047" bIns="45523"/>
          <a:lstStyle/>
          <a:p>
            <a:r>
              <a:rPr lang="en-US" altLang="zh-CN" sz="1000">
                <a:latin typeface="ZapfHumnst BT" pitchFamily="34" charset="0"/>
              </a:rPr>
              <a:t>A requirement is a capability or condition to which the system must conform.</a:t>
            </a:r>
          </a:p>
          <a:p>
            <a:r>
              <a:rPr lang="en-US" altLang="zh-CN" sz="1000">
                <a:latin typeface="ZapfHumnst BT" pitchFamily="34" charset="0"/>
              </a:rPr>
              <a:t>Software requirements provide a “black box” definition of the system. They define only those externally observable “What’s” of the system, not the “How’s.”</a:t>
            </a:r>
          </a:p>
          <a:p>
            <a:r>
              <a:rPr lang="en-US" altLang="zh-CN" sz="1000">
                <a:latin typeface="ZapfHumnst BT" pitchFamily="34" charset="0"/>
              </a:rPr>
              <a:t>Of course, there has to be enough of the “How” specified to build the right system, but these should be identified as design constraints.</a:t>
            </a:r>
          </a:p>
          <a:p>
            <a:endParaRPr lang="zh-CN" altLang="en-US" sz="1000">
              <a:latin typeface="ZapfHumnst BT" pitchFamily="34" charset="0"/>
            </a:endParaRPr>
          </a:p>
        </p:txBody>
      </p:sp>
      <p:sp>
        <p:nvSpPr>
          <p:cNvPr id="18436" name="Text Box 4"/>
          <p:cNvSpPr txBox="1">
            <a:spLocks noChangeArrowheads="1"/>
          </p:cNvSpPr>
          <p:nvPr/>
        </p:nvSpPr>
        <p:spPr bwMode="auto">
          <a:xfrm>
            <a:off x="447675" y="1298575"/>
            <a:ext cx="1749425" cy="722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021" tIns="45510" rIns="91021" bIns="45510"/>
          <a:lstStyle>
            <a:lvl1pPr defTabSz="911225">
              <a:defRPr sz="2400">
                <a:solidFill>
                  <a:schemeClr val="tx1"/>
                </a:solidFill>
                <a:latin typeface="Times" panose="02020603050405020304" pitchFamily="18" charset="0"/>
                <a:ea typeface="微软雅黑" panose="020B0503020204020204" pitchFamily="34" charset="-122"/>
              </a:defRPr>
            </a:lvl1pPr>
            <a:lvl2pPr marL="742950" indent="-285750" defTabSz="911225">
              <a:defRPr sz="2400">
                <a:solidFill>
                  <a:schemeClr val="tx1"/>
                </a:solidFill>
                <a:latin typeface="Times" panose="02020603050405020304" pitchFamily="18" charset="0"/>
                <a:ea typeface="微软雅黑" panose="020B0503020204020204" pitchFamily="34" charset="-122"/>
              </a:defRPr>
            </a:lvl2pPr>
            <a:lvl3pPr marL="1143000" indent="-228600" defTabSz="911225">
              <a:defRPr sz="2400">
                <a:solidFill>
                  <a:schemeClr val="tx1"/>
                </a:solidFill>
                <a:latin typeface="Times" panose="02020603050405020304" pitchFamily="18" charset="0"/>
                <a:ea typeface="微软雅黑" panose="020B0503020204020204" pitchFamily="34" charset="-122"/>
              </a:defRPr>
            </a:lvl3pPr>
            <a:lvl4pPr marL="1600200" indent="-228600" defTabSz="911225">
              <a:defRPr sz="2400">
                <a:solidFill>
                  <a:schemeClr val="tx1"/>
                </a:solidFill>
                <a:latin typeface="Times" panose="02020603050405020304" pitchFamily="18" charset="0"/>
                <a:ea typeface="微软雅黑" panose="020B0503020204020204" pitchFamily="34" charset="-122"/>
              </a:defRPr>
            </a:lvl4pPr>
            <a:lvl5pPr marL="2057400" indent="-228600" defTabSz="911225">
              <a:defRPr sz="2400">
                <a:solidFill>
                  <a:schemeClr val="tx1"/>
                </a:solidFill>
                <a:latin typeface="Times" panose="02020603050405020304" pitchFamily="18" charset="0"/>
                <a:ea typeface="微软雅黑" panose="020B0503020204020204" pitchFamily="34" charset="-122"/>
              </a:defRPr>
            </a:lvl5pPr>
            <a:lvl6pPr marL="25146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122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lnSpc>
                <a:spcPct val="87000"/>
              </a:lnSpc>
              <a:spcBef>
                <a:spcPct val="30000"/>
              </a:spcBef>
            </a:pPr>
            <a:r>
              <a:rPr lang="en-US" altLang="zh-CN" sz="1000">
                <a:latin typeface="ZapfHumnst BT" pitchFamily="34" charset="0"/>
                <a:ea typeface="宋体" panose="02010600030101010101" pitchFamily="2" charset="-122"/>
              </a:rPr>
              <a:t>There has to be enough of the “How” specified to build the right system, but these should be identified as design constraints.</a:t>
            </a:r>
          </a:p>
          <a:p>
            <a:pPr eaLnBrk="1" hangingPunct="1">
              <a:lnSpc>
                <a:spcPct val="87000"/>
              </a:lnSpc>
              <a:spcBef>
                <a:spcPct val="30000"/>
              </a:spcBef>
            </a:pPr>
            <a:r>
              <a:rPr lang="en-US" altLang="zh-CN" sz="1000">
                <a:latin typeface="ZapfHumnst BT" pitchFamily="34" charset="0"/>
                <a:ea typeface="宋体" panose="02010600030101010101" pitchFamily="2" charset="-122"/>
              </a:rPr>
              <a:t>Emphasize how requirements describe a solution from the black-box perspective.</a:t>
            </a:r>
          </a:p>
          <a:p>
            <a:pPr>
              <a:lnSpc>
                <a:spcPct val="87000"/>
              </a:lnSpc>
              <a:spcBef>
                <a:spcPct val="30000"/>
              </a:spcBef>
            </a:pPr>
            <a:endParaRPr lang="zh-CN" altLang="en-US" sz="1000">
              <a:latin typeface="ZapfHumnst BT" pitchFamily="34" charset="0"/>
              <a:ea typeface="宋体" panose="02010600030101010101" pitchFamily="2" charset="-122"/>
            </a:endParaRPr>
          </a:p>
        </p:txBody>
      </p:sp>
    </p:spTree>
    <p:extLst>
      <p:ext uri="{BB962C8B-B14F-4D97-AF65-F5344CB8AC3E}">
        <p14:creationId xmlns:p14="http://schemas.microsoft.com/office/powerpoint/2010/main" val="2886274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05248ABD-FE3B-4047-835C-DB85E4EAE92E}"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88</a:t>
            </a:fld>
            <a:endParaRPr lang="en-US" altLang="zh-CN" sz="2400">
              <a:solidFill>
                <a:srgbClr val="000000"/>
              </a:solidFill>
              <a:latin typeface="Arial" panose="020B0604020202020204" pitchFamily="34" charset="0"/>
              <a:ea typeface="宋体" panose="02010600030101010101" pitchFamily="2" charset="-122"/>
            </a:endParaRPr>
          </a:p>
        </p:txBody>
      </p:sp>
      <p:sp>
        <p:nvSpPr>
          <p:cNvPr id="191491" name="Rectangle 2"/>
          <p:cNvSpPr>
            <a:spLocks noGrp="1" noRot="1" noChangeAspect="1" noChangeArrowheads="1" noTextEdit="1"/>
          </p:cNvSpPr>
          <p:nvPr>
            <p:ph type="sldImg"/>
          </p:nvPr>
        </p:nvSpPr>
        <p:spPr>
          <a:xfrm>
            <a:off x="2551113" y="831850"/>
            <a:ext cx="4040187" cy="3030538"/>
          </a:xfrm>
          <a:ln/>
        </p:spPr>
      </p:sp>
      <p:sp>
        <p:nvSpPr>
          <p:cNvPr id="191492"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collaboration diagram describes a pattern of interaction among objects; it shows the objects participating in the interaction by their links to each other and the messages that they send to each other. </a:t>
            </a:r>
          </a:p>
          <a:p>
            <a:pPr eaLnBrk="1" hangingPunct="1"/>
            <a:r>
              <a:rPr lang="en-US" altLang="zh-CN" sz="1000">
                <a:latin typeface="ZapfHumnst BT" pitchFamily="34" charset="0"/>
              </a:rPr>
              <a:t>An </a:t>
            </a:r>
            <a:r>
              <a:rPr lang="en-US" altLang="zh-CN" sz="1000" b="1">
                <a:latin typeface="ZapfHumnst BT" pitchFamily="34" charset="0"/>
              </a:rPr>
              <a:t>object</a:t>
            </a:r>
            <a:r>
              <a:rPr lang="en-US" altLang="zh-CN" sz="1000">
                <a:latin typeface="ZapfHumnst BT" pitchFamily="34" charset="0"/>
              </a:rPr>
              <a:t> is represented in three ways: </a:t>
            </a:r>
            <a:r>
              <a:rPr lang="en-US" altLang="zh-CN" sz="1000" u="sng">
                <a:latin typeface="ZapfHumnst BT" pitchFamily="34" charset="0"/>
              </a:rPr>
              <a:t>Objectname</a:t>
            </a:r>
            <a:r>
              <a:rPr lang="en-US" altLang="zh-CN" sz="1000">
                <a:latin typeface="ZapfHumnst BT" pitchFamily="34" charset="0"/>
              </a:rPr>
              <a:t>:</a:t>
            </a:r>
            <a:r>
              <a:rPr lang="en-US" altLang="zh-CN" sz="1000" u="sng">
                <a:latin typeface="ZapfHumnst BT" pitchFamily="34" charset="0"/>
              </a:rPr>
              <a:t>Classname</a:t>
            </a:r>
            <a:r>
              <a:rPr lang="en-US" altLang="zh-CN" sz="1000">
                <a:latin typeface="ZapfHumnst BT" pitchFamily="34" charset="0"/>
              </a:rPr>
              <a:t>, </a:t>
            </a:r>
            <a:r>
              <a:rPr lang="en-US" altLang="zh-CN" sz="1000" u="sng">
                <a:latin typeface="ZapfHumnst BT" pitchFamily="34" charset="0"/>
              </a:rPr>
              <a:t>ObjectName</a:t>
            </a:r>
            <a:r>
              <a:rPr lang="en-US" altLang="zh-CN" sz="1000">
                <a:latin typeface="ZapfHumnst BT" pitchFamily="34" charset="0"/>
              </a:rPr>
              <a:t>, and </a:t>
            </a:r>
            <a:r>
              <a:rPr lang="en-US" altLang="zh-CN" sz="1000" u="sng">
                <a:latin typeface="ZapfHumnst BT" pitchFamily="34" charset="0"/>
              </a:rPr>
              <a:t>:ClassName</a:t>
            </a:r>
            <a:r>
              <a:rPr lang="en-US" altLang="zh-CN" sz="1000">
                <a:latin typeface="ZapfHumnst BT" pitchFamily="34" charset="0"/>
              </a:rPr>
              <a:t>.</a:t>
            </a:r>
          </a:p>
          <a:p>
            <a:pPr eaLnBrk="1" hangingPunct="1"/>
            <a:r>
              <a:rPr lang="en-US" altLang="zh-CN" sz="1000">
                <a:latin typeface="ZapfHumnst BT" pitchFamily="34" charset="0"/>
              </a:rPr>
              <a:t>A </a:t>
            </a:r>
            <a:r>
              <a:rPr lang="en-US" altLang="zh-CN" sz="1000" b="1">
                <a:latin typeface="ZapfHumnst BT" pitchFamily="34" charset="0"/>
              </a:rPr>
              <a:t>link</a:t>
            </a:r>
            <a:r>
              <a:rPr lang="en-US" altLang="zh-CN" sz="1000">
                <a:latin typeface="ZapfHumnst BT" pitchFamily="34" charset="0"/>
              </a:rPr>
              <a:t> is a relationship among objects across which messages can be sent. In collaboration diagrams, a link is shown as a solid line between two objects. An object interacts with, or navigates to, other objects through its links to these objects. A link can be an instance of an association, or it can be anonymous, meaning that its association is unspecified.	</a:t>
            </a:r>
          </a:p>
          <a:p>
            <a:pPr eaLnBrk="1" hangingPunct="1"/>
            <a:r>
              <a:rPr lang="en-US" altLang="zh-CN" sz="1000">
                <a:latin typeface="ZapfHumnst BT" pitchFamily="34" charset="0"/>
              </a:rPr>
              <a:t>A </a:t>
            </a:r>
            <a:r>
              <a:rPr lang="en-US" altLang="zh-CN" sz="1000" b="1">
                <a:latin typeface="ZapfHumnst BT" pitchFamily="34" charset="0"/>
              </a:rPr>
              <a:t>message</a:t>
            </a:r>
            <a:r>
              <a:rPr lang="en-US" altLang="zh-CN" sz="1000">
                <a:latin typeface="ZapfHumnst BT" pitchFamily="34" charset="0"/>
              </a:rPr>
              <a:t> is a communication between objects that conveys information with the expectation that activity will ensue. In collaboration diagrams, a message is shown as a labeled arrow placed near a link. This means that the link is used to transport, or otherwise implement the delivery of the message to the target object. The arrow points along the link in the direction of the target object (the one that receives the message). The arrow is labeled with the name of the message, and its parameters. The arrow may also be labeled with a sequence number to show the sequence of the message in the overall interaction. Sequence numbers are often used in collaboration diagrams, because they are the only way of describing the relative sequencing of messages.  A message can be unassigned, meaning that its name is a temporary string that describes the overall meaning of the message. You can later assign the message by specifying the operation of the message's destination object. The specified operation will then replace the name of the message. </a:t>
            </a:r>
            <a:endParaRPr lang="en-US" altLang="zh-CN" sz="1000"/>
          </a:p>
        </p:txBody>
      </p:sp>
      <p:sp>
        <p:nvSpPr>
          <p:cNvPr id="191493" name="Text Box 4"/>
          <p:cNvSpPr txBox="1">
            <a:spLocks noChangeArrowheads="1"/>
          </p:cNvSpPr>
          <p:nvPr/>
        </p:nvSpPr>
        <p:spPr bwMode="auto">
          <a:xfrm>
            <a:off x="304800" y="1287463"/>
            <a:ext cx="2057400" cy="274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r>
              <a:rPr lang="en-US" altLang="zh-CN" sz="1000">
                <a:solidFill>
                  <a:srgbClr val="000000"/>
                </a:solidFill>
                <a:latin typeface="ZapfHumnst BT" pitchFamily="34" charset="0"/>
                <a:ea typeface="宋体" panose="02010600030101010101" pitchFamily="2" charset="-122"/>
              </a:rPr>
              <a:t>A message from one object to another, indicates that the responsibility modeled by the message has been allocated to the receiving object’s class. </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Note: Class operations are not formally defined until Class Design.</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A comparison of Collaboration Diagrams and Sequence Diagrams is provided on a later slide.</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50000"/>
              </a:spcBef>
            </a:pPr>
            <a:r>
              <a:rPr lang="en-US" altLang="zh-CN" sz="1000">
                <a:solidFill>
                  <a:srgbClr val="000000"/>
                </a:solidFill>
                <a:latin typeface="ZapfHumnst BT" pitchFamily="34" charset="0"/>
                <a:ea typeface="宋体" panose="02010600030101010101" pitchFamily="2" charset="-122"/>
              </a:rPr>
              <a:t>In Rose, sequence diagrams can automatically be generated from collaboration diagrams and visa versa.</a:t>
            </a:r>
            <a:endParaRPr lang="en-US" altLang="zh-CN" sz="10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97543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0EC0DFB4-531D-46F0-9870-937D3D183AD9}"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89</a:t>
            </a:fld>
            <a:endParaRPr lang="en-US" altLang="zh-CN" sz="2400">
              <a:solidFill>
                <a:srgbClr val="000000"/>
              </a:solidFill>
              <a:latin typeface="Arial" panose="020B0604020202020204" pitchFamily="34" charset="0"/>
              <a:ea typeface="宋体" panose="02010600030101010101" pitchFamily="2" charset="-122"/>
            </a:endParaRPr>
          </a:p>
        </p:txBody>
      </p:sp>
      <p:sp>
        <p:nvSpPr>
          <p:cNvPr id="193539" name="Rectangle 2"/>
          <p:cNvSpPr>
            <a:spLocks noGrp="1" noRot="1" noChangeAspect="1" noChangeArrowheads="1" noTextEdit="1"/>
          </p:cNvSpPr>
          <p:nvPr>
            <p:ph type="sldImg"/>
          </p:nvPr>
        </p:nvSpPr>
        <p:spPr>
          <a:xfrm>
            <a:off x="2551113" y="831850"/>
            <a:ext cx="4040187" cy="3030538"/>
          </a:xfrm>
          <a:ln/>
        </p:spPr>
      </p:sp>
      <p:sp>
        <p:nvSpPr>
          <p:cNvPr id="193540"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example shows the collaboration of objects to support the Register for Courses use case, Create a Schedule subflow.  It is the “collaboration diagram equivalent” of the sequence diagram shown earlier.</a:t>
            </a:r>
            <a:endParaRPr lang="en-US" altLang="zh-CN" sz="1000"/>
          </a:p>
        </p:txBody>
      </p:sp>
      <p:sp>
        <p:nvSpPr>
          <p:cNvPr id="193541" name="Text Box 4"/>
          <p:cNvSpPr txBox="1">
            <a:spLocks noChangeArrowheads="1"/>
          </p:cNvSpPr>
          <p:nvPr/>
        </p:nvSpPr>
        <p:spPr bwMode="auto">
          <a:xfrm>
            <a:off x="222250" y="1214438"/>
            <a:ext cx="2005013"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Point out how the collaboration diagram makes it easy to see the patterns of collaboration amongst participating objects.  For example, boundary class instances are “on the edge”, control class instances are “in the middle”, and entity class instances are “towards the bottom”.  This reflects the roles of these class instances, as described earlier.</a:t>
            </a:r>
            <a:endParaRPr lang="en-US" altLang="zh-CN" sz="10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01059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DD358C64-3DFE-411B-8B2B-BD7FC8EFBC72}"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90</a:t>
            </a:fld>
            <a:endParaRPr lang="en-US" altLang="zh-CN" sz="2400">
              <a:solidFill>
                <a:srgbClr val="000000"/>
              </a:solidFill>
              <a:latin typeface="Arial" panose="020B0604020202020204" pitchFamily="34" charset="0"/>
              <a:ea typeface="宋体" panose="02010600030101010101" pitchFamily="2" charset="-122"/>
            </a:endParaRPr>
          </a:p>
        </p:txBody>
      </p:sp>
      <p:sp>
        <p:nvSpPr>
          <p:cNvPr id="195587" name="Rectangle 2"/>
          <p:cNvSpPr>
            <a:spLocks noGrp="1" noRot="1" noChangeAspect="1" noChangeArrowheads="1" noTextEdit="1"/>
          </p:cNvSpPr>
          <p:nvPr>
            <p:ph type="sldImg"/>
          </p:nvPr>
        </p:nvSpPr>
        <p:spPr>
          <a:xfrm>
            <a:off x="2551113" y="831850"/>
            <a:ext cx="4040187" cy="3030538"/>
          </a:xfrm>
          <a:ln/>
        </p:spPr>
      </p:sp>
      <p:sp>
        <p:nvSpPr>
          <p:cNvPr id="195588"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example shows the collaboration of objects to support the Register for Courses use case, Submit Schedule subflow.  It is the “collaboration diagram equivalent” of the sequence diagram shown earlier.</a:t>
            </a:r>
            <a:endParaRPr lang="en-US" altLang="zh-CN" sz="1000"/>
          </a:p>
        </p:txBody>
      </p:sp>
    </p:spTree>
    <p:extLst>
      <p:ext uri="{BB962C8B-B14F-4D97-AF65-F5344CB8AC3E}">
        <p14:creationId xmlns:p14="http://schemas.microsoft.com/office/powerpoint/2010/main" val="571930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2A196EDB-A956-4EED-82BA-6330202CE89A}"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91</a:t>
            </a:fld>
            <a:endParaRPr lang="en-US" altLang="zh-CN" sz="2400">
              <a:solidFill>
                <a:srgbClr val="000000"/>
              </a:solidFill>
              <a:latin typeface="Arial" panose="020B0604020202020204" pitchFamily="34" charset="0"/>
              <a:ea typeface="宋体" panose="02010600030101010101" pitchFamily="2" charset="-122"/>
            </a:endParaRPr>
          </a:p>
        </p:txBody>
      </p:sp>
      <p:sp>
        <p:nvSpPr>
          <p:cNvPr id="199683" name="Text Box 2"/>
          <p:cNvSpPr txBox="1">
            <a:spLocks noChangeArrowheads="1"/>
          </p:cNvSpPr>
          <p:nvPr/>
        </p:nvSpPr>
        <p:spPr bwMode="auto">
          <a:xfrm>
            <a:off x="304800" y="1212850"/>
            <a:ext cx="2135188" cy="327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r>
              <a:rPr lang="en-US" altLang="zh-CN" sz="1000">
                <a:solidFill>
                  <a:srgbClr val="000000"/>
                </a:solidFill>
                <a:latin typeface="ZapfHumnst BT" pitchFamily="34" charset="0"/>
                <a:ea typeface="宋体" panose="02010600030101010101" pitchFamily="2" charset="-122"/>
              </a:rPr>
              <a:t>The goal is to get a sense of what the class does.  This drives the definition of design elements in Architectural Design, the operations in Class Design, and can be used to determine whether classes should be split, combined, etc.</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Analysis class responsibilities are essentially a first-cut of class operations.</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r>
              <a:rPr lang="en-US" altLang="zh-CN" sz="1000">
                <a:solidFill>
                  <a:srgbClr val="000000"/>
                </a:solidFill>
                <a:latin typeface="ZapfHumnst BT" pitchFamily="34" charset="0"/>
                <a:ea typeface="宋体" panose="02010600030101010101" pitchFamily="2" charset="-122"/>
              </a:rPr>
              <a:t>That all objects can be created and deleted goes without saying; don’t restate the obvious unless the object performs some special behavior when it is created or deleted (some objects cannot be removed if certain relationships exist). </a:t>
            </a:r>
          </a:p>
          <a:p>
            <a:pPr>
              <a:spcBef>
                <a:spcPct val="0"/>
              </a:spcBef>
            </a:pPr>
            <a:endParaRPr lang="en-US" altLang="zh-CN" sz="1000">
              <a:solidFill>
                <a:srgbClr val="000000"/>
              </a:solidFill>
              <a:latin typeface="ZapfHumnst BT" pitchFamily="34" charset="0"/>
              <a:ea typeface="宋体" panose="02010600030101010101" pitchFamily="2" charset="-122"/>
            </a:endParaRPr>
          </a:p>
          <a:p>
            <a:pPr>
              <a:spcBef>
                <a:spcPct val="0"/>
              </a:spcBef>
            </a:pPr>
            <a:endParaRPr lang="en-US" altLang="zh-CN" sz="1000">
              <a:solidFill>
                <a:srgbClr val="000000"/>
              </a:solidFill>
              <a:latin typeface="Arial" panose="020B0604020202020204" pitchFamily="34" charset="0"/>
              <a:ea typeface="宋体" panose="02010600030101010101" pitchFamily="2" charset="-122"/>
            </a:endParaRPr>
          </a:p>
        </p:txBody>
      </p:sp>
      <p:sp>
        <p:nvSpPr>
          <p:cNvPr id="199684" name="Rectangle 3"/>
          <p:cNvSpPr>
            <a:spLocks noGrp="1" noRot="1" noChangeAspect="1" noChangeArrowheads="1" noTextEdit="1"/>
          </p:cNvSpPr>
          <p:nvPr>
            <p:ph type="sldImg"/>
          </p:nvPr>
        </p:nvSpPr>
        <p:spPr>
          <a:xfrm>
            <a:off x="2551113" y="831850"/>
            <a:ext cx="4040187" cy="3030538"/>
          </a:xfrm>
          <a:ln/>
        </p:spPr>
      </p:sp>
      <p:sp>
        <p:nvSpPr>
          <p:cNvPr id="199685"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responsibility is a statement of something an object can be asked to provide. Responsibilities evolve into one (or more) operations on classes in design; they can be characterized as:</a:t>
            </a:r>
          </a:p>
          <a:p>
            <a:pPr eaLnBrk="1" hangingPunct="1">
              <a:buFontTx/>
              <a:buChar char="•"/>
            </a:pPr>
            <a:r>
              <a:rPr lang="en-US" altLang="zh-CN" sz="1000">
                <a:latin typeface="ZapfHumnst BT" pitchFamily="34" charset="0"/>
              </a:rPr>
              <a:t>The actions that the object can perform</a:t>
            </a:r>
          </a:p>
          <a:p>
            <a:pPr eaLnBrk="1" hangingPunct="1">
              <a:buFontTx/>
              <a:buChar char="•"/>
            </a:pPr>
            <a:r>
              <a:rPr lang="en-US" altLang="zh-CN" sz="1000">
                <a:latin typeface="ZapfHumnst BT" pitchFamily="34" charset="0"/>
              </a:rPr>
              <a:t>The knowledge that the object maintains and provides to other objects</a:t>
            </a:r>
          </a:p>
          <a:p>
            <a:pPr eaLnBrk="1" hangingPunct="1"/>
            <a:r>
              <a:rPr lang="en-US" altLang="zh-CN" sz="1000">
                <a:latin typeface="ZapfHumnst BT" pitchFamily="34" charset="0"/>
              </a:rPr>
              <a:t>Responsibilities are derived from messages on interaction diagrams. For each message, examine the class of the object to which the message is sent.  If the responsibility does not yet exist, create a new responsibility that provides the requested behavior.</a:t>
            </a:r>
          </a:p>
          <a:p>
            <a:pPr eaLnBrk="1" hangingPunct="1"/>
            <a:r>
              <a:rPr lang="en-US" altLang="zh-CN" sz="1000">
                <a:latin typeface="ZapfHumnst BT" pitchFamily="34" charset="0"/>
              </a:rPr>
              <a:t>Other responsibilities will derive from non-functional requirements. When you create a new responsibility, check the non-functional requirements to see if there are related requirements which apply. Either augment the description of the responsibility, or create a new responsibility to reflect this.</a:t>
            </a:r>
          </a:p>
          <a:p>
            <a:pPr eaLnBrk="1" hangingPunct="1"/>
            <a:r>
              <a:rPr lang="en-US" altLang="zh-CN" sz="1000">
                <a:latin typeface="ZapfHumnst BT" pitchFamily="34" charset="0"/>
              </a:rPr>
              <a:t>Analysis class responsibilities can be documented in one of two ways:</a:t>
            </a:r>
          </a:p>
          <a:p>
            <a:pPr eaLnBrk="1" hangingPunct="1">
              <a:buFontTx/>
              <a:buChar char="•"/>
            </a:pPr>
            <a:r>
              <a:rPr lang="en-US" altLang="zh-CN" sz="1000">
                <a:latin typeface="ZapfHumnst BT" pitchFamily="34" charset="0"/>
              </a:rPr>
              <a:t>As “analysis” operations.  </a:t>
            </a:r>
            <a:br>
              <a:rPr lang="en-US" altLang="zh-CN" sz="1000">
                <a:latin typeface="ZapfHumnst BT" pitchFamily="34" charset="0"/>
              </a:rPr>
            </a:br>
            <a:r>
              <a:rPr lang="en-US" altLang="zh-CN" sz="1000">
                <a:latin typeface="ZapfHumnst BT" pitchFamily="34" charset="0"/>
              </a:rPr>
              <a:t>When this approach is chosen, it is important that some sort of naming convention be used.  This naming convention indicates that the operation is being used to describe the responsibilities of the analysis class and that these “analysis” operations WILL PROBABLY change/evolve in design). </a:t>
            </a:r>
          </a:p>
          <a:p>
            <a:pPr eaLnBrk="1" hangingPunct="1">
              <a:buFontTx/>
              <a:buChar char="•"/>
            </a:pPr>
            <a:r>
              <a:rPr lang="en-US" altLang="zh-CN" sz="1000">
                <a:latin typeface="ZapfHumnst BT" pitchFamily="34" charset="0"/>
              </a:rPr>
              <a:t>Textually, in the description of the analysis classes.</a:t>
            </a:r>
          </a:p>
          <a:p>
            <a:pPr eaLnBrk="1" hangingPunct="1"/>
            <a:r>
              <a:rPr lang="en-US" altLang="zh-CN" sz="1000">
                <a:latin typeface="ZapfHumnst BT" pitchFamily="34" charset="0"/>
              </a:rPr>
              <a:t>For the OOAD course example, we will use the “analysis” operation approach.  The naming convention that will be used is that the “analysis” operation name will be preceded by '//'.</a:t>
            </a:r>
            <a:endParaRPr lang="en-US" altLang="zh-CN" sz="1000"/>
          </a:p>
        </p:txBody>
      </p:sp>
    </p:spTree>
    <p:extLst>
      <p:ext uri="{BB962C8B-B14F-4D97-AF65-F5344CB8AC3E}">
        <p14:creationId xmlns:p14="http://schemas.microsoft.com/office/powerpoint/2010/main" val="2896396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5D403D91-F696-450F-8F81-03B216254E61}"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92</a:t>
            </a:fld>
            <a:endParaRPr lang="en-US" altLang="zh-CN" sz="2400">
              <a:solidFill>
                <a:srgbClr val="000000"/>
              </a:solidFill>
              <a:latin typeface="Arial" panose="020B0604020202020204" pitchFamily="34" charset="0"/>
              <a:ea typeface="宋体" panose="02010600030101010101" pitchFamily="2" charset="-122"/>
            </a:endParaRPr>
          </a:p>
        </p:txBody>
      </p:sp>
      <p:sp>
        <p:nvSpPr>
          <p:cNvPr id="201731" name="Text Box 2"/>
          <p:cNvSpPr txBox="1">
            <a:spLocks noChangeArrowheads="1"/>
          </p:cNvSpPr>
          <p:nvPr/>
        </p:nvSpPr>
        <p:spPr bwMode="auto">
          <a:xfrm>
            <a:off x="381000" y="1212850"/>
            <a:ext cx="1828800"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solidFill>
                  <a:srgbClr val="000000"/>
                </a:solidFill>
                <a:latin typeface="ZapfHumnst BT" pitchFamily="34" charset="0"/>
                <a:ea typeface="宋体" panose="02010600030101010101" pitchFamily="2" charset="-122"/>
              </a:rPr>
              <a:t>Compare this with the collaboration diagram for the Register for Courses collaboration diagram on slide 38. Each instance on that sequence diagram has a class on the VOPC and each link has a relationship.  Such a comparison also shows how easy it is to find relationships from collaboration diagrams.</a:t>
            </a:r>
          </a:p>
          <a:p>
            <a:pPr>
              <a:spcBef>
                <a:spcPct val="50000"/>
              </a:spcBef>
            </a:pPr>
            <a:r>
              <a:rPr lang="en-US" altLang="zh-CN" sz="1000">
                <a:solidFill>
                  <a:srgbClr val="000000"/>
                </a:solidFill>
                <a:latin typeface="ZapfHumnst BT" pitchFamily="34" charset="0"/>
                <a:ea typeface="宋体" panose="02010600030101010101" pitchFamily="2" charset="-122"/>
              </a:rPr>
              <a:t>Emphasize that the use of slashes in the analysis class operation name (“//”) is a CONVENTION for identifying responsibilities.</a:t>
            </a:r>
            <a:endParaRPr lang="en-US" altLang="zh-CN" sz="1000">
              <a:solidFill>
                <a:srgbClr val="000000"/>
              </a:solidFill>
              <a:latin typeface="Arial" panose="020B0604020202020204" pitchFamily="34" charset="0"/>
              <a:ea typeface="宋体" panose="02010600030101010101" pitchFamily="2" charset="-122"/>
            </a:endParaRPr>
          </a:p>
        </p:txBody>
      </p:sp>
      <p:sp>
        <p:nvSpPr>
          <p:cNvPr id="201732" name="Rectangle 3"/>
          <p:cNvSpPr>
            <a:spLocks noGrp="1" noRot="1" noChangeAspect="1" noChangeArrowheads="1" noTextEdit="1"/>
          </p:cNvSpPr>
          <p:nvPr>
            <p:ph type="sldImg"/>
          </p:nvPr>
        </p:nvSpPr>
        <p:spPr>
          <a:xfrm>
            <a:off x="2551113" y="831850"/>
            <a:ext cx="4040187" cy="3030538"/>
          </a:xfrm>
          <a:ln/>
        </p:spPr>
      </p:sp>
      <p:sp>
        <p:nvSpPr>
          <p:cNvPr id="201733"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GB" altLang="zh-CN" sz="1000">
                <a:latin typeface="ZapfHumnst BT" pitchFamily="34" charset="0"/>
              </a:rPr>
              <a:t>The diagram on this slide shows classes that collaborate to perform the </a:t>
            </a:r>
            <a:r>
              <a:rPr lang="en-GB" altLang="zh-CN" sz="1000"/>
              <a:t>“</a:t>
            </a:r>
            <a:r>
              <a:rPr lang="en-GB" altLang="zh-CN" sz="1000">
                <a:latin typeface="ZapfHumnst BT" pitchFamily="34" charset="0"/>
              </a:rPr>
              <a:t>Register for Courses</a:t>
            </a:r>
            <a:r>
              <a:rPr lang="en-GB" altLang="zh-CN" sz="1000"/>
              <a:t>”</a:t>
            </a:r>
            <a:r>
              <a:rPr lang="en-GB" altLang="zh-CN" sz="1000">
                <a:latin typeface="ZapfHumnst BT" pitchFamily="34" charset="0"/>
              </a:rPr>
              <a:t> use case, along with their relationships.  Again, this diagram is called a View of Participating Classes (VOPC) diagram.</a:t>
            </a:r>
          </a:p>
          <a:p>
            <a:pPr eaLnBrk="1" hangingPunct="1"/>
            <a:r>
              <a:rPr lang="en-GB" altLang="zh-CN" sz="1000">
                <a:latin typeface="ZapfHumnst BT" pitchFamily="34" charset="0"/>
              </a:rPr>
              <a:t>Note: The complete VOPC was too big to fit on a single slide, so some of the classes are shown above and the remaining appear on the next slide.</a:t>
            </a:r>
          </a:p>
          <a:p>
            <a:pPr eaLnBrk="1" hangingPunct="1"/>
            <a:r>
              <a:rPr lang="en-GB" altLang="zh-CN" sz="1000">
                <a:latin typeface="ZapfHumnst BT" pitchFamily="34" charset="0"/>
              </a:rPr>
              <a:t>The relationships were defined based on the interaction diagrams for the </a:t>
            </a:r>
            <a:r>
              <a:rPr lang="en-GB" altLang="zh-CN" sz="1000"/>
              <a:t>“</a:t>
            </a:r>
            <a:r>
              <a:rPr lang="en-GB" altLang="zh-CN" sz="1000">
                <a:latin typeface="ZapfHumnst BT" pitchFamily="34" charset="0"/>
              </a:rPr>
              <a:t>Register for Courses</a:t>
            </a:r>
            <a:r>
              <a:rPr lang="en-GB" altLang="zh-CN" sz="1000"/>
              <a:t>”</a:t>
            </a:r>
            <a:r>
              <a:rPr lang="en-GB" altLang="zh-CN" sz="1000">
                <a:latin typeface="ZapfHumnst BT" pitchFamily="34" charset="0"/>
              </a:rPr>
              <a:t> use case provided earlier in this module.</a:t>
            </a:r>
          </a:p>
          <a:p>
            <a:pPr eaLnBrk="1" hangingPunct="1"/>
            <a:r>
              <a:rPr lang="en-US" altLang="zh-CN" sz="1000">
                <a:latin typeface="ZapfHumnst BT" pitchFamily="34" charset="0"/>
              </a:rPr>
              <a:t>Rationale for relationships: </a:t>
            </a:r>
          </a:p>
          <a:p>
            <a:pPr eaLnBrk="1" hangingPunct="1">
              <a:buFontTx/>
              <a:buChar char="•"/>
            </a:pPr>
            <a:r>
              <a:rPr lang="en-US" altLang="zh-CN" sz="1000">
                <a:latin typeface="ZapfHumnst BT" pitchFamily="34" charset="0"/>
              </a:rPr>
              <a:t>From RegisterForCoursesForm to RegistrationController: There is one controller for each Schedule being created (e.g., each Student registration session). </a:t>
            </a:r>
          </a:p>
          <a:p>
            <a:pPr eaLnBrk="1" hangingPunct="1">
              <a:buFontTx/>
              <a:buChar char="•"/>
            </a:pPr>
            <a:r>
              <a:rPr lang="en-US" altLang="zh-CN" sz="1000">
                <a:latin typeface="ZapfHumnst BT" pitchFamily="34" charset="0"/>
              </a:rPr>
              <a:t>From RegistrationController to CourseCatalogSystem:  There’s only one CourseCatalogSystem instance for possibly many RegistrationControllers.  This serializes access to the legacy system.  </a:t>
            </a:r>
          </a:p>
          <a:p>
            <a:pPr eaLnBrk="1" hangingPunct="1">
              <a:buFontTx/>
              <a:buChar char="•"/>
            </a:pPr>
            <a:r>
              <a:rPr lang="en-US" altLang="zh-CN" sz="1000">
                <a:latin typeface="ZapfHumnst BT" pitchFamily="34" charset="0"/>
              </a:rPr>
              <a:t>From RegistrationController to Student.  A RegistrationController deals with one Student at a time (the Student currently registering for courses).  Note the use of the “registrant” role name.</a:t>
            </a:r>
          </a:p>
          <a:p>
            <a:pPr eaLnBrk="1" hangingPunct="1">
              <a:buFontTx/>
              <a:buChar char="•"/>
            </a:pPr>
            <a:r>
              <a:rPr lang="en-US" altLang="zh-CN" sz="1000">
                <a:latin typeface="ZapfHumnst BT" pitchFamily="34" charset="0"/>
              </a:rPr>
              <a:t>From RegistrationController to Schedule.  A RegistrationController deals with one Schedule at a time (the current Schedule for the Student registering for courses).  Note the use of the “currentSchedule” role name.</a:t>
            </a:r>
          </a:p>
          <a:p>
            <a:pPr eaLnBrk="1" hangingPunct="1"/>
            <a:r>
              <a:rPr lang="en-US" altLang="zh-CN" sz="1000" b="1">
                <a:latin typeface="ZapfHumnst BT" pitchFamily="34" charset="0"/>
              </a:rPr>
              <a:t>Note</a:t>
            </a:r>
            <a:r>
              <a:rPr lang="en-US" altLang="zh-CN" sz="1000">
                <a:latin typeface="ZapfHumnst BT" pitchFamily="34" charset="0"/>
              </a:rPr>
              <a:t>: Many RegisterForCoursesForms can be active at one time (for different sessions/students), each with their own RegistrationController.</a:t>
            </a:r>
            <a:endParaRPr lang="en-US" altLang="zh-CN" sz="1000"/>
          </a:p>
        </p:txBody>
      </p:sp>
    </p:spTree>
    <p:extLst>
      <p:ext uri="{BB962C8B-B14F-4D97-AF65-F5344CB8AC3E}">
        <p14:creationId xmlns:p14="http://schemas.microsoft.com/office/powerpoint/2010/main" val="186139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B54A8CD5-EC44-49FE-844C-908D489E7196}" type="slidenum">
              <a:rPr lang="en-US" altLang="zh-CN" sz="2400">
                <a:solidFill>
                  <a:srgbClr val="000000"/>
                </a:solidFill>
                <a:latin typeface="Arial" panose="020B0604020202020204" pitchFamily="34" charset="0"/>
                <a:ea typeface="宋体" panose="02010600030101010101" pitchFamily="2" charset="-122"/>
              </a:rPr>
              <a:pPr eaLnBrk="1" hangingPunct="1">
                <a:spcBef>
                  <a:spcPct val="0"/>
                </a:spcBef>
              </a:pPr>
              <a:t>93</a:t>
            </a:fld>
            <a:endParaRPr lang="en-US" altLang="zh-CN" sz="2400">
              <a:solidFill>
                <a:srgbClr val="000000"/>
              </a:solidFill>
              <a:latin typeface="Arial" panose="020B0604020202020204" pitchFamily="34" charset="0"/>
              <a:ea typeface="宋体" panose="02010600030101010101" pitchFamily="2" charset="-122"/>
            </a:endParaRPr>
          </a:p>
        </p:txBody>
      </p:sp>
      <p:sp>
        <p:nvSpPr>
          <p:cNvPr id="203779" name="Rectangle 2"/>
          <p:cNvSpPr>
            <a:spLocks noGrp="1" noRot="1" noChangeAspect="1" noChangeArrowheads="1" noTextEdit="1"/>
          </p:cNvSpPr>
          <p:nvPr>
            <p:ph type="sldImg"/>
          </p:nvPr>
        </p:nvSpPr>
        <p:spPr>
          <a:xfrm>
            <a:off x="2551113" y="831850"/>
            <a:ext cx="4040187" cy="3030538"/>
          </a:xfrm>
          <a:ln/>
        </p:spPr>
      </p:sp>
      <p:sp>
        <p:nvSpPr>
          <p:cNvPr id="203780"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are the remaining classes from the Register for Courses VOPC.   </a:t>
            </a:r>
            <a:r>
              <a:rPr lang="en-GB" altLang="zh-CN" sz="1000">
                <a:latin typeface="ZapfHumnst BT" pitchFamily="34" charset="0"/>
              </a:rPr>
              <a:t>The complete VOPC was too big to fit on a single slide, so some of the classes are shown above and the remaining were shown on the previous slide.</a:t>
            </a:r>
          </a:p>
          <a:p>
            <a:pPr eaLnBrk="1" hangingPunct="1"/>
            <a:r>
              <a:rPr lang="en-GB" altLang="zh-CN" sz="1000">
                <a:latin typeface="ZapfHumnst BT" pitchFamily="34" charset="0"/>
              </a:rPr>
              <a:t>The relationships were defined based on the interaction diagrams for the </a:t>
            </a:r>
            <a:r>
              <a:rPr lang="en-GB" altLang="zh-CN" sz="1000"/>
              <a:t>“</a:t>
            </a:r>
            <a:r>
              <a:rPr lang="en-GB" altLang="zh-CN" sz="1000">
                <a:latin typeface="ZapfHumnst BT" pitchFamily="34" charset="0"/>
              </a:rPr>
              <a:t>Register for Courses</a:t>
            </a:r>
            <a:r>
              <a:rPr lang="en-GB" altLang="zh-CN" sz="1000"/>
              <a:t>”</a:t>
            </a:r>
            <a:r>
              <a:rPr lang="en-GB" altLang="zh-CN" sz="1000">
                <a:latin typeface="ZapfHumnst BT" pitchFamily="34" charset="0"/>
              </a:rPr>
              <a:t> use case provided earlier in this module.</a:t>
            </a:r>
          </a:p>
          <a:p>
            <a:pPr eaLnBrk="1" hangingPunct="1"/>
            <a:r>
              <a:rPr lang="en-US" altLang="zh-CN" sz="1000">
                <a:latin typeface="ZapfHumnst BT" pitchFamily="34" charset="0"/>
              </a:rPr>
              <a:t>Rationale for relationships: </a:t>
            </a:r>
          </a:p>
          <a:p>
            <a:pPr eaLnBrk="1" hangingPunct="1">
              <a:buFontTx/>
              <a:buChar char="•"/>
            </a:pPr>
            <a:r>
              <a:rPr lang="en-US" altLang="zh-CN" sz="1000">
                <a:latin typeface="ZapfHumnst BT" pitchFamily="34" charset="0"/>
              </a:rPr>
              <a:t>From Schedule to Course Offering: </a:t>
            </a:r>
            <a:br>
              <a:rPr lang="en-US" altLang="zh-CN" sz="1000">
                <a:latin typeface="ZapfHumnst BT" pitchFamily="34" charset="0"/>
              </a:rPr>
            </a:br>
            <a:r>
              <a:rPr lang="en-US" altLang="zh-CN" sz="1000">
                <a:latin typeface="ZapfHumnst BT" pitchFamily="34" charset="0"/>
              </a:rPr>
              <a:t>Each Schedule may have up to four primary Course Offerings, and up to two alternate Course Offerings.</a:t>
            </a:r>
            <a:br>
              <a:rPr lang="en-US" altLang="zh-CN" sz="1000">
                <a:latin typeface="ZapfHumnst BT" pitchFamily="34" charset="0"/>
              </a:rPr>
            </a:br>
            <a:r>
              <a:rPr lang="en-US" altLang="zh-CN" sz="1000">
                <a:latin typeface="ZapfHumnst BT" pitchFamily="34" charset="0"/>
              </a:rPr>
              <a:t>A particular Course Offering may appear on many Schedules, as either a primary or an alternate.</a:t>
            </a:r>
          </a:p>
          <a:p>
            <a:pPr eaLnBrk="1" hangingPunct="1">
              <a:buFontTx/>
              <a:buChar char="•"/>
            </a:pPr>
            <a:r>
              <a:rPr lang="en-US" altLang="zh-CN" sz="1000">
                <a:latin typeface="ZapfHumnst BT" pitchFamily="34" charset="0"/>
              </a:rPr>
              <a:t>Association classes, ScheduleOfferingInfo and PrimaryScheduleOfferingInfo: Status information must be maintained for each CourseOffering on each Schedule, and for primary CourseOfferings, the Student’s grade in the CourseOffering must be maintained.  Thus, the ScheduleOfferingInfo class was created because status will need to be maintained for alternate Course Offerings, as well as primary Course Offerings, with the only difference being that Students can only be enrolled in and receive a grade in a Primary Course Offering.  Thus, generalization was used to model the commonality amongst the different types of CourseOffering information.</a:t>
            </a:r>
            <a:endParaRPr lang="en-US" altLang="zh-CN" sz="1000"/>
          </a:p>
        </p:txBody>
      </p:sp>
    </p:spTree>
    <p:extLst>
      <p:ext uri="{BB962C8B-B14F-4D97-AF65-F5344CB8AC3E}">
        <p14:creationId xmlns:p14="http://schemas.microsoft.com/office/powerpoint/2010/main" val="3549139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defRPr>
            </a:lvl1pPr>
            <a:lvl2pPr marL="742950" indent="-285750">
              <a:spcBef>
                <a:spcPct val="30000"/>
              </a:spcBef>
              <a:defRPr sz="1200">
                <a:solidFill>
                  <a:schemeClr val="tx1"/>
                </a:solidFill>
                <a:latin typeface="Times" panose="02020603050405020304" pitchFamily="18" charset="0"/>
              </a:defRPr>
            </a:lvl2pPr>
            <a:lvl3pPr marL="1143000" indent="-228600">
              <a:spcBef>
                <a:spcPct val="30000"/>
              </a:spcBef>
              <a:defRPr sz="1200">
                <a:solidFill>
                  <a:schemeClr val="tx1"/>
                </a:solidFill>
                <a:latin typeface="Times" panose="02020603050405020304" pitchFamily="18" charset="0"/>
              </a:defRPr>
            </a:lvl3pPr>
            <a:lvl4pPr marL="1600200" indent="-228600">
              <a:spcBef>
                <a:spcPct val="30000"/>
              </a:spcBef>
              <a:defRPr sz="1200">
                <a:solidFill>
                  <a:schemeClr val="tx1"/>
                </a:solidFill>
                <a:latin typeface="Times" panose="02020603050405020304" pitchFamily="18" charset="0"/>
              </a:defRPr>
            </a:lvl4pPr>
            <a:lvl5pPr marL="2057400" indent="-22860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eaLnBrk="1" hangingPunct="1">
              <a:spcBef>
                <a:spcPct val="0"/>
              </a:spcBef>
            </a:pPr>
            <a:fld id="{B0AB6158-345B-498F-849C-BDF85B208CDA}" type="slidenum">
              <a:rPr lang="en-US" altLang="zh-CN" sz="2400">
                <a:latin typeface="Arial" panose="020B0604020202020204" pitchFamily="34" charset="0"/>
                <a:ea typeface="宋体" panose="02010600030101010101" pitchFamily="2" charset="-122"/>
              </a:rPr>
              <a:pPr eaLnBrk="1" hangingPunct="1">
                <a:spcBef>
                  <a:spcPct val="0"/>
                </a:spcBef>
              </a:pPr>
              <a:t>94</a:t>
            </a:fld>
            <a:endParaRPr lang="en-US" altLang="zh-CN" sz="2400">
              <a:latin typeface="Arial" panose="020B0604020202020204" pitchFamily="34" charset="0"/>
              <a:ea typeface="宋体" panose="02010600030101010101" pitchFamily="2" charset="-122"/>
            </a:endParaRPr>
          </a:p>
        </p:txBody>
      </p:sp>
      <p:sp>
        <p:nvSpPr>
          <p:cNvPr id="205827" name="Text Box 2"/>
          <p:cNvSpPr txBox="1">
            <a:spLocks noChangeArrowheads="1"/>
          </p:cNvSpPr>
          <p:nvPr/>
        </p:nvSpPr>
        <p:spPr bwMode="auto">
          <a:xfrm>
            <a:off x="304800" y="1136650"/>
            <a:ext cx="20574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defRPr>
            </a:lvl1pPr>
            <a:lvl2pPr marL="742950" indent="-285750" defTabSz="901700">
              <a:spcBef>
                <a:spcPct val="30000"/>
              </a:spcBef>
              <a:defRPr sz="1200">
                <a:solidFill>
                  <a:schemeClr val="tx1"/>
                </a:solidFill>
                <a:latin typeface="Times" panose="02020603050405020304" pitchFamily="18" charset="0"/>
              </a:defRPr>
            </a:lvl2pPr>
            <a:lvl3pPr marL="1143000" indent="-228600" defTabSz="901700">
              <a:spcBef>
                <a:spcPct val="30000"/>
              </a:spcBef>
              <a:defRPr sz="1200">
                <a:solidFill>
                  <a:schemeClr val="tx1"/>
                </a:solidFill>
                <a:latin typeface="Times" panose="02020603050405020304" pitchFamily="18" charset="0"/>
              </a:defRPr>
            </a:lvl3pPr>
            <a:lvl4pPr marL="1600200" indent="-228600" defTabSz="901700">
              <a:spcBef>
                <a:spcPct val="30000"/>
              </a:spcBef>
              <a:defRPr sz="1200">
                <a:solidFill>
                  <a:schemeClr val="tx1"/>
                </a:solidFill>
                <a:latin typeface="Times" panose="02020603050405020304" pitchFamily="18" charset="0"/>
              </a:defRPr>
            </a:lvl4pPr>
            <a:lvl5pPr marL="2057400" indent="-228600" defTabSz="901700">
              <a:spcBef>
                <a:spcPct val="30000"/>
              </a:spcBef>
              <a:defRPr sz="1200">
                <a:solidFill>
                  <a:schemeClr val="tx1"/>
                </a:solidFill>
                <a:latin typeface="Times"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defRPr>
            </a:lvl9pPr>
          </a:lstStyle>
          <a:p>
            <a:pPr>
              <a:spcBef>
                <a:spcPct val="50000"/>
              </a:spcBef>
            </a:pPr>
            <a:r>
              <a:rPr lang="en-US" altLang="zh-CN" sz="1000">
                <a:latin typeface="ZapfHumnst BT" pitchFamily="34" charset="0"/>
                <a:ea typeface="宋体" panose="02010600030101010101" pitchFamily="2" charset="-122"/>
              </a:rPr>
              <a:t>The analysis mechanisms may be documented for a class using UML properties.</a:t>
            </a:r>
          </a:p>
          <a:p>
            <a:pPr>
              <a:spcBef>
                <a:spcPct val="50000"/>
              </a:spcBef>
            </a:pPr>
            <a:r>
              <a:rPr lang="en-US" altLang="zh-CN" sz="1000">
                <a:latin typeface="ZapfHumnst BT" pitchFamily="34" charset="0"/>
                <a:ea typeface="宋体" panose="02010600030101010101" pitchFamily="2" charset="-122"/>
              </a:rPr>
              <a:t>In Rose, they can also be included in the documentation field of the class.</a:t>
            </a:r>
            <a:endParaRPr lang="en-US" altLang="zh-CN" sz="1000">
              <a:latin typeface="Arial" panose="020B0604020202020204" pitchFamily="34" charset="0"/>
              <a:ea typeface="宋体" panose="02010600030101010101" pitchFamily="2" charset="-122"/>
            </a:endParaRPr>
          </a:p>
        </p:txBody>
      </p:sp>
      <p:sp>
        <p:nvSpPr>
          <p:cNvPr id="205828" name="Rectangle 3"/>
          <p:cNvSpPr>
            <a:spLocks noGrp="1" noRot="1" noChangeAspect="1" noChangeArrowheads="1" noTextEdit="1"/>
          </p:cNvSpPr>
          <p:nvPr>
            <p:ph type="sldImg"/>
          </p:nvPr>
        </p:nvSpPr>
        <p:spPr>
          <a:xfrm>
            <a:off x="2551113" y="831850"/>
            <a:ext cx="4040187" cy="3030538"/>
          </a:xfrm>
          <a:ln/>
        </p:spPr>
      </p:sp>
      <p:sp>
        <p:nvSpPr>
          <p:cNvPr id="205829" name="Rectangle 4"/>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In Architectural Analysis, the possible analysis mechanisms were identified and defined. </a:t>
            </a:r>
          </a:p>
          <a:p>
            <a:pPr eaLnBrk="1" hangingPunct="1"/>
            <a:r>
              <a:rPr lang="en-US" altLang="zh-CN" sz="1000">
                <a:latin typeface="ZapfHumnst BT" pitchFamily="34" charset="0"/>
              </a:rPr>
              <a:t>From that point on, a</a:t>
            </a:r>
            <a:r>
              <a:rPr lang="en-US" altLang="ko-KR" sz="1000">
                <a:latin typeface="ZapfHumnst BT" pitchFamily="34" charset="0"/>
                <a:ea typeface="Gulim" panose="020B0600000101010101" pitchFamily="34" charset="-127"/>
              </a:rPr>
              <a:t>s classes are defined, the required analysis mechanisms and analysis mechanism characteristics should be identified and documented.  Not all classes will have mechanisms associated with them. Also, it </a:t>
            </a:r>
            <a:r>
              <a:rPr lang="en-US" altLang="zh-CN" sz="1000">
                <a:latin typeface="ZapfHumnst BT" pitchFamily="34" charset="0"/>
              </a:rPr>
              <a:t>is not uncommon for a client class to require the services of several mechanisms. </a:t>
            </a:r>
          </a:p>
          <a:p>
            <a:pPr eaLnBrk="1" hangingPunct="1"/>
            <a:r>
              <a:rPr lang="en-US" altLang="ko-KR" sz="1000">
                <a:latin typeface="ZapfHumnst BT" pitchFamily="34" charset="0"/>
                <a:ea typeface="Gulim" panose="020B0600000101010101" pitchFamily="34" charset="-127"/>
              </a:rPr>
              <a:t>A mechanism has characteristics, and a client class uses a mechanism by qualifying these characteristics; this is to discriminate across a range of potential designs. These characteristics are part functionality, and part size and performance.  </a:t>
            </a:r>
          </a:p>
          <a:p>
            <a:pPr eaLnBrk="1" hangingPunct="1"/>
            <a:endParaRPr lang="en-US" altLang="ko-KR" sz="1000">
              <a:ea typeface="Gulim" panose="020B0600000101010101" pitchFamily="34" charset="-127"/>
            </a:endParaRPr>
          </a:p>
        </p:txBody>
      </p:sp>
    </p:spTree>
    <p:extLst>
      <p:ext uri="{BB962C8B-B14F-4D97-AF65-F5344CB8AC3E}">
        <p14:creationId xmlns:p14="http://schemas.microsoft.com/office/powerpoint/2010/main" val="172271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协调通知函也是一种非功能性需求</a:t>
            </a:r>
          </a:p>
        </p:txBody>
      </p:sp>
    </p:spTree>
    <p:extLst>
      <p:ext uri="{BB962C8B-B14F-4D97-AF65-F5344CB8AC3E}">
        <p14:creationId xmlns:p14="http://schemas.microsoft.com/office/powerpoint/2010/main" val="382787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LIBSYS</a:t>
            </a:r>
            <a:r>
              <a:rPr lang="zh-CN" altLang="en-US"/>
              <a:t>应该提供交易计费系统以维护用户的所有支付记录。系统管理员会配置此系统使得长期用户可以得到折扣。</a:t>
            </a:r>
          </a:p>
          <a:p>
            <a:r>
              <a:rPr lang="zh-CN" altLang="en-US"/>
              <a:t>问题：这个需求包括概念上和细节层次上的需求。在概念上，它描述了应该提供一个计费系统作为</a:t>
            </a:r>
            <a:r>
              <a:rPr lang="en-US" altLang="zh-CN"/>
              <a:t>LIBSYS</a:t>
            </a:r>
            <a:r>
              <a:rPr lang="zh-CN" altLang="en-US"/>
              <a:t>的一个固定组成部分。然而，它在细节层次上还描述了该计费系统工具应该对长期客户打折。这个描述最好能放在系统描述当中。</a:t>
            </a:r>
            <a:endParaRPr lang="en-US" altLang="zh-CN"/>
          </a:p>
          <a:p>
            <a:endParaRPr lang="zh-CN" altLang="en-US"/>
          </a:p>
        </p:txBody>
      </p:sp>
    </p:spTree>
    <p:extLst>
      <p:ext uri="{BB962C8B-B14F-4D97-AF65-F5344CB8AC3E}">
        <p14:creationId xmlns:p14="http://schemas.microsoft.com/office/powerpoint/2010/main" val="391947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zh-CN" altLang="en-US"/>
              <a:t>逐层分解的目的是要把复杂的加工分解成比较简单和易于理解的加工。但是，如果分解的层次太深，也会影响</a:t>
            </a:r>
            <a:r>
              <a:rPr lang="en-US" altLang="zh-CN"/>
              <a:t>DFD</a:t>
            </a:r>
            <a:r>
              <a:rPr lang="zh-CN" altLang="en-US"/>
              <a:t>的可理解性。经验性的准则是</a:t>
            </a:r>
          </a:p>
          <a:p>
            <a:pPr marL="228600" indent="-228600">
              <a:buFontTx/>
              <a:buAutoNum type="arabicPeriod"/>
            </a:pPr>
            <a:r>
              <a:rPr lang="zh-CN" altLang="en-US"/>
              <a:t>分解最好不超过</a:t>
            </a:r>
            <a:r>
              <a:rPr lang="en-US" altLang="zh-CN"/>
              <a:t>7</a:t>
            </a:r>
            <a:r>
              <a:rPr lang="zh-CN" altLang="en-US"/>
              <a:t>或</a:t>
            </a:r>
            <a:r>
              <a:rPr lang="en-US" altLang="zh-CN"/>
              <a:t>8</a:t>
            </a:r>
            <a:r>
              <a:rPr lang="zh-CN" altLang="en-US"/>
              <a:t>层，尽量减少分解层次</a:t>
            </a:r>
          </a:p>
          <a:p>
            <a:pPr marL="228600" indent="-228600">
              <a:buFontTx/>
              <a:buAutoNum type="arabicPeriod"/>
            </a:pPr>
            <a:r>
              <a:rPr lang="zh-CN" altLang="en-US"/>
              <a:t>子图中的子加工不要太多，通常为</a:t>
            </a:r>
            <a:r>
              <a:rPr lang="en-US" altLang="zh-CN"/>
              <a:t>7-10</a:t>
            </a:r>
            <a:r>
              <a:rPr lang="zh-CN" altLang="en-US"/>
              <a:t>个</a:t>
            </a:r>
          </a:p>
          <a:p>
            <a:pPr marL="228600" indent="-228600">
              <a:buFontTx/>
              <a:buAutoNum type="arabicPeriod"/>
            </a:pPr>
            <a:r>
              <a:rPr lang="zh-CN" altLang="en-US"/>
              <a:t>分解程度的把握，满足两个条件：一个是加工能用几句或几十句话就可以清楚的描述；另一个是一个加工基本上只有一个输入流和一个输出流</a:t>
            </a:r>
          </a:p>
          <a:p>
            <a:pPr marL="228600" indent="-228600"/>
            <a:endParaRPr lang="zh-CN" altLang="en-US"/>
          </a:p>
        </p:txBody>
      </p:sp>
    </p:spTree>
    <p:extLst>
      <p:ext uri="{BB962C8B-B14F-4D97-AF65-F5344CB8AC3E}">
        <p14:creationId xmlns:p14="http://schemas.microsoft.com/office/powerpoint/2010/main" val="369489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9092" name="灯片编号占位符 3"/>
          <p:cNvSpPr>
            <a:spLocks noGrp="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1123B449-0852-455A-B450-E8FB280945D8}" type="slidenum">
              <a:rPr lang="zh-CN" altLang="en-US">
                <a:solidFill>
                  <a:srgbClr val="000000"/>
                </a:solidFill>
              </a:rPr>
              <a:pPr/>
              <a:t>54</a:t>
            </a:fld>
            <a:endParaRPr lang="zh-CN" altLang="en-US">
              <a:solidFill>
                <a:srgbClr val="000000"/>
              </a:solidFill>
            </a:endParaRPr>
          </a:p>
        </p:txBody>
      </p:sp>
    </p:spTree>
    <p:extLst>
      <p:ext uri="{BB962C8B-B14F-4D97-AF65-F5344CB8AC3E}">
        <p14:creationId xmlns:p14="http://schemas.microsoft.com/office/powerpoint/2010/main" val="258192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9141EB7F-F2C5-4C5A-A5B9-E5A752800221}" type="slidenum">
              <a:rPr lang="en-US" altLang="zh-CN"/>
              <a:pPr/>
              <a:t>57</a:t>
            </a:fld>
            <a:endParaRPr lang="en-US" altLang="zh-CN"/>
          </a:p>
        </p:txBody>
      </p:sp>
      <p:sp>
        <p:nvSpPr>
          <p:cNvPr id="95235" name="Rectangle 2"/>
          <p:cNvSpPr>
            <a:spLocks noGrp="1" noRot="1" noChangeAspect="1" noChangeArrowheads="1" noTextEdit="1"/>
          </p:cNvSpPr>
          <p:nvPr>
            <p:ph type="sldImg"/>
          </p:nvPr>
        </p:nvSpPr>
        <p:spPr>
          <a:xfrm>
            <a:off x="2551113" y="831850"/>
            <a:ext cx="4040187" cy="3030538"/>
          </a:xfrm>
          <a:ln/>
        </p:spPr>
      </p:sp>
      <p:sp>
        <p:nvSpPr>
          <p:cNvPr id="95236" name="Rectangle 3"/>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a:latin typeface="ZapfHumnst BT" pitchFamily="34" charset="0"/>
              </a:rPr>
              <a:t>An </a:t>
            </a:r>
            <a:r>
              <a:rPr lang="en-US" altLang="zh-CN" sz="1000" b="1">
                <a:latin typeface="ZapfHumnst BT" pitchFamily="34" charset="0"/>
              </a:rPr>
              <a:t>actor</a:t>
            </a:r>
            <a:r>
              <a:rPr lang="en-US" altLang="zh-CN" sz="1000">
                <a:latin typeface="ZapfHumnst BT" pitchFamily="34" charset="0"/>
              </a:rPr>
              <a:t> represents anything that interacts with the system. An actor is EXTERNAL!</a:t>
            </a:r>
          </a:p>
          <a:p>
            <a:r>
              <a:rPr lang="en-US" altLang="zh-CN" sz="1000">
                <a:latin typeface="ZapfHumnst BT" pitchFamily="34" charset="0"/>
              </a:rPr>
              <a:t>Actors are not part of the system, they represent roles a user of the system can play.</a:t>
            </a:r>
          </a:p>
          <a:p>
            <a:r>
              <a:rPr lang="en-US" altLang="zh-CN" sz="1000">
                <a:latin typeface="ZapfHumnst BT" pitchFamily="34" charset="0"/>
              </a:rPr>
              <a:t>An actor may actively interchange information with the system.</a:t>
            </a:r>
          </a:p>
          <a:p>
            <a:r>
              <a:rPr lang="en-US" altLang="zh-CN" sz="1000">
                <a:latin typeface="ZapfHumnst BT" pitchFamily="34" charset="0"/>
              </a:rPr>
              <a:t>An actor may be a passive recipient of information.</a:t>
            </a:r>
          </a:p>
          <a:p>
            <a:r>
              <a:rPr lang="en-US" altLang="zh-CN" sz="1000">
                <a:latin typeface="ZapfHumnst BT" pitchFamily="34" charset="0"/>
              </a:rPr>
              <a:t>An actor can represent a human, a machine or another system.</a:t>
            </a:r>
            <a:endParaRPr lang="en-US" altLang="zh-CN" sz="1000"/>
          </a:p>
        </p:txBody>
      </p:sp>
    </p:spTree>
    <p:extLst>
      <p:ext uri="{BB962C8B-B14F-4D97-AF65-F5344CB8AC3E}">
        <p14:creationId xmlns:p14="http://schemas.microsoft.com/office/powerpoint/2010/main" val="271616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1324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384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652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859479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2331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778049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16095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1248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99442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a:solidFill>
                <a:srgbClr val="F8F8F8"/>
              </a:solidFill>
            </a:endParaRPr>
          </a:p>
        </p:txBody>
      </p:sp>
    </p:spTree>
    <p:extLst>
      <p:ext uri="{BB962C8B-B14F-4D97-AF65-F5344CB8AC3E}">
        <p14:creationId xmlns:p14="http://schemas.microsoft.com/office/powerpoint/2010/main" val="2899576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3459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722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51792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6635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433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424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044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57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4172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extLst>
      <p:ext uri="{BB962C8B-B14F-4D97-AF65-F5344CB8AC3E}">
        <p14:creationId xmlns:p14="http://schemas.microsoft.com/office/powerpoint/2010/main" val="120027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595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941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
        <p:nvSpPr>
          <p:cNvPr id="4"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hyperlink" Target="mailto:yuxuejun@bjut.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4.png"/><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6.xml"/><Relationship Id="rId7" Type="http://schemas.openxmlformats.org/officeDocument/2006/relationships/image" Target="../media/image36.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7.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8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50.emf"/><Relationship Id="rId7"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6.emf"/><Relationship Id="rId5" Type="http://schemas.openxmlformats.org/officeDocument/2006/relationships/image" Target="../media/image52.emf"/><Relationship Id="rId4" Type="http://schemas.openxmlformats.org/officeDocument/2006/relationships/image" Target="../media/image5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215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txBox="1">
            <a:spLocks noChangeArrowheads="1"/>
          </p:cNvSpPr>
          <p:nvPr/>
        </p:nvSpPr>
        <p:spPr bwMode="auto">
          <a:xfrm>
            <a:off x="323850" y="5297488"/>
            <a:ext cx="65532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dirty="0">
                <a:latin typeface="微软雅黑" panose="020B0503020204020204" pitchFamily="34" charset="-122"/>
              </a:rPr>
              <a:t>软件工程导论</a:t>
            </a:r>
          </a:p>
        </p:txBody>
      </p:sp>
      <p:cxnSp>
        <p:nvCxnSpPr>
          <p:cNvPr id="7173" name="直接连接符 44"/>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4" name="矩形 45"/>
          <p:cNvSpPr>
            <a:spLocks noChangeArrowheads="1"/>
          </p:cNvSpPr>
          <p:nvPr/>
        </p:nvSpPr>
        <p:spPr bwMode="auto">
          <a:xfrm>
            <a:off x="476250" y="6076950"/>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5" name="矩形 53"/>
          <p:cNvSpPr>
            <a:spLocks noChangeArrowheads="1"/>
          </p:cNvSpPr>
          <p:nvPr/>
        </p:nvSpPr>
        <p:spPr bwMode="auto">
          <a:xfrm>
            <a:off x="1547813" y="6076950"/>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6" name="TextBox 17"/>
          <p:cNvSpPr txBox="1">
            <a:spLocks noChangeArrowheads="1"/>
          </p:cNvSpPr>
          <p:nvPr/>
        </p:nvSpPr>
        <p:spPr bwMode="auto">
          <a:xfrm>
            <a:off x="566738" y="5945188"/>
            <a:ext cx="2212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rgbClr val="F8F8F8"/>
                </a:solidFill>
                <a:latin typeface="微软雅黑" panose="020B0503020204020204" pitchFamily="34" charset="-122"/>
              </a:rPr>
              <a:t>主讲人：   于学军</a:t>
            </a:r>
            <a:endParaRPr lang="en-US" sz="1800">
              <a:solidFill>
                <a:srgbClr val="F8F8F8"/>
              </a:solidFill>
              <a:latin typeface="微软雅黑" panose="020B0503020204020204" pitchFamily="34" charset="-122"/>
            </a:endParaRPr>
          </a:p>
        </p:txBody>
      </p:sp>
      <p:sp>
        <p:nvSpPr>
          <p:cNvPr id="717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 name="TextBox 16"/>
          <p:cNvSpPr txBox="1">
            <a:spLocks noChangeArrowheads="1"/>
          </p:cNvSpPr>
          <p:nvPr/>
        </p:nvSpPr>
        <p:spPr bwMode="auto">
          <a:xfrm>
            <a:off x="4519613" y="5975350"/>
            <a:ext cx="2212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smtClean="0">
                <a:solidFill>
                  <a:schemeClr val="bg1"/>
                </a:solidFill>
                <a:latin typeface="微软雅黑" panose="020B0503020204020204" pitchFamily="34" charset="-122"/>
              </a:rPr>
              <a:t>2018.9-2019.2</a:t>
            </a:r>
            <a:endParaRPr lang="en-US" altLang="zh-CN" sz="1800" dirty="0">
              <a:solidFill>
                <a:schemeClr val="bg1"/>
              </a:solidFill>
              <a:latin typeface="微软雅黑" panose="020B0503020204020204" pitchFamily="34" charset="-122"/>
            </a:endParaRPr>
          </a:p>
        </p:txBody>
      </p:sp>
      <p:sp>
        <p:nvSpPr>
          <p:cNvPr id="12" name="矩形 11"/>
          <p:cNvSpPr/>
          <p:nvPr/>
        </p:nvSpPr>
        <p:spPr>
          <a:xfrm>
            <a:off x="323850" y="4635392"/>
            <a:ext cx="4572000" cy="646331"/>
          </a:xfrm>
          <a:prstGeom prst="rect">
            <a:avLst/>
          </a:prstGeom>
        </p:spPr>
        <p:txBody>
          <a:bodyPr>
            <a:spAutoFit/>
          </a:bodyPr>
          <a:lstStyle/>
          <a:p>
            <a:r>
              <a:rPr lang="en-US" altLang="zh-CN" b="1" i="1" dirty="0">
                <a:solidFill>
                  <a:srgbClr val="FF0000"/>
                </a:solidFill>
                <a:latin typeface="Times" panose="02020603050405020304" pitchFamily="18" charset="0"/>
                <a:hlinkClick r:id="rId4"/>
              </a:rPr>
              <a:t>yuxuejun@bjut.edu.cn</a:t>
            </a:r>
            <a:r>
              <a:rPr lang="en-US" altLang="zh-CN" b="1" i="1" dirty="0">
                <a:solidFill>
                  <a:srgbClr val="FF0000"/>
                </a:solidFill>
                <a:latin typeface="Times" panose="02020603050405020304" pitchFamily="18" charset="0"/>
              </a:rPr>
              <a:t> </a:t>
            </a:r>
            <a:br>
              <a:rPr lang="en-US" altLang="zh-CN" b="1" i="1" dirty="0">
                <a:solidFill>
                  <a:srgbClr val="FF0000"/>
                </a:solidFill>
                <a:latin typeface="Times" panose="02020603050405020304" pitchFamily="18" charset="0"/>
              </a:rPr>
            </a:br>
            <a:r>
              <a:rPr lang="en-US" altLang="zh-CN" b="1" i="1" dirty="0">
                <a:solidFill>
                  <a:srgbClr val="FF0000"/>
                </a:solidFill>
                <a:latin typeface="Times" panose="02020603050405020304" pitchFamily="18" charset="0"/>
              </a:rPr>
              <a:t>67396598-801</a:t>
            </a:r>
            <a:endParaRPr lang="zh-CN" altLang="en-US" b="1" i="1" dirty="0">
              <a:solidFill>
                <a:srgbClr val="FF0000"/>
              </a:solidFill>
              <a:latin typeface="Times" panose="02020603050405020304" pitchFamily="18" charset="0"/>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additive="base">
                                        <p:cTn id="11" dur="500" fill="hold"/>
                                        <p:tgtEl>
                                          <p:spTgt spid="7177"/>
                                        </p:tgtEl>
                                        <p:attrNameLst>
                                          <p:attrName>ppt_x</p:attrName>
                                        </p:attrNameLst>
                                      </p:cBhvr>
                                      <p:tavLst>
                                        <p:tav tm="0">
                                          <p:val>
                                            <p:strVal val="0-#ppt_w/2"/>
                                          </p:val>
                                        </p:tav>
                                        <p:tav tm="100000">
                                          <p:val>
                                            <p:strVal val="#ppt_x"/>
                                          </p:val>
                                        </p:tav>
                                      </p:tavLst>
                                    </p:anim>
                                    <p:anim calcmode="lin" valueType="num">
                                      <p:cBhvr additive="base">
                                        <p:cTn id="12" dur="500" fill="hold"/>
                                        <p:tgtEl>
                                          <p:spTgt spid="717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173"/>
                                        </p:tgtEl>
                                        <p:attrNameLst>
                                          <p:attrName>style.visibility</p:attrName>
                                        </p:attrNameLst>
                                      </p:cBhvr>
                                      <p:to>
                                        <p:strVal val="visible"/>
                                      </p:to>
                                    </p:set>
                                    <p:animEffect transition="in" filter="wipe(right)">
                                      <p:cBhvr>
                                        <p:cTn id="16" dur="2000"/>
                                        <p:tgtEl>
                                          <p:spTgt spid="717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fill="hold"/>
                                        <p:tgtEl>
                                          <p:spTgt spid="7171"/>
                                        </p:tgtEl>
                                        <p:attrNameLst>
                                          <p:attrName>ppt_x</p:attrName>
                                        </p:attrNameLst>
                                      </p:cBhvr>
                                      <p:tavLst>
                                        <p:tav tm="0">
                                          <p:val>
                                            <p:strVal val="1+#ppt_w/2"/>
                                          </p:val>
                                        </p:tav>
                                        <p:tav tm="100000">
                                          <p:val>
                                            <p:strVal val="#ppt_x"/>
                                          </p:val>
                                        </p:tav>
                                      </p:tavLst>
                                    </p:anim>
                                    <p:anim calcmode="lin" valueType="num">
                                      <p:cBhvr additive="base">
                                        <p:cTn id="21" dur="500" fill="hold"/>
                                        <p:tgtEl>
                                          <p:spTgt spid="71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wipe(down)">
                                      <p:cBhvr>
                                        <p:cTn id="25" dur="500"/>
                                        <p:tgtEl>
                                          <p:spTgt spid="717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 calcmode="lin" valueType="num">
                                      <p:cBhvr additive="base">
                                        <p:cTn id="29" dur="300" fill="hold"/>
                                        <p:tgtEl>
                                          <p:spTgt spid="7175"/>
                                        </p:tgtEl>
                                        <p:attrNameLst>
                                          <p:attrName>ppt_x</p:attrName>
                                        </p:attrNameLst>
                                      </p:cBhvr>
                                      <p:tavLst>
                                        <p:tav tm="0">
                                          <p:val>
                                            <p:strVal val="1+#ppt_w/2"/>
                                          </p:val>
                                        </p:tav>
                                        <p:tav tm="100000">
                                          <p:val>
                                            <p:strVal val="#ppt_x"/>
                                          </p:val>
                                        </p:tav>
                                      </p:tavLst>
                                    </p:anim>
                                    <p:anim calcmode="lin" valueType="num">
                                      <p:cBhvr additive="base">
                                        <p:cTn id="30" dur="300" fill="hold"/>
                                        <p:tgtEl>
                                          <p:spTgt spid="717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300" fill="hold"/>
                                        <p:tgtEl>
                                          <p:spTgt spid="7174"/>
                                        </p:tgtEl>
                                        <p:attrNameLst>
                                          <p:attrName>ppt_x</p:attrName>
                                        </p:attrNameLst>
                                      </p:cBhvr>
                                      <p:tavLst>
                                        <p:tav tm="0">
                                          <p:val>
                                            <p:strVal val="0-#ppt_w/2"/>
                                          </p:val>
                                        </p:tav>
                                        <p:tav tm="100000">
                                          <p:val>
                                            <p:strVal val="#ppt_x"/>
                                          </p:val>
                                        </p:tav>
                                      </p:tavLst>
                                    </p:anim>
                                    <p:anim calcmode="lin" valueType="num">
                                      <p:cBhvr additive="base">
                                        <p:cTn id="34" dur="300" fill="hold"/>
                                        <p:tgtEl>
                                          <p:spTgt spid="717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7176">
                                            <p:txEl>
                                              <p:pRg st="0" end="0"/>
                                            </p:txEl>
                                          </p:spTgt>
                                        </p:tgtEl>
                                        <p:attrNameLst>
                                          <p:attrName>style.visibility</p:attrName>
                                        </p:attrNameLst>
                                      </p:cBhvr>
                                      <p:to>
                                        <p:strVal val="visible"/>
                                      </p:to>
                                    </p:set>
                                    <p:animEffect transition="in" filter="wipe(down)">
                                      <p:cBhvr>
                                        <p:cTn id="38" dur="500"/>
                                        <p:tgtEl>
                                          <p:spTgt spid="717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down)">
                                      <p:cBhvr>
                                        <p:cTn id="42" dur="500"/>
                                        <p:tgtEl>
                                          <p:spTgt spid="717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7178">
                                            <p:txEl>
                                              <p:pRg st="0" end="0"/>
                                            </p:txEl>
                                          </p:spTgt>
                                        </p:tgtEl>
                                        <p:attrNameLst>
                                          <p:attrName>style.visibility</p:attrName>
                                        </p:attrNameLst>
                                      </p:cBhvr>
                                      <p:to>
                                        <p:strVal val="visible"/>
                                      </p:to>
                                    </p:set>
                                    <p:animEffect transition="in" filter="wipe(down)">
                                      <p:cBhvr>
                                        <p:cTn id="46" dur="500"/>
                                        <p:tgtEl>
                                          <p:spTgt spid="7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4" grpId="0" animBg="1" autoUpdateAnimBg="0"/>
      <p:bldP spid="7175" grpId="0" animBg="1" autoUpdateAnimBg="0"/>
      <p:bldP spid="7176" grpId="0" autoUpdateAnimBg="0"/>
      <p:bldP spid="7177" grpId="0" animBg="1"/>
      <p:bldP spid="717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612775" y="105887"/>
            <a:ext cx="4843937" cy="550366"/>
          </a:xfrm>
          <a:noFill/>
        </p:spPr>
        <p:txBody>
          <a:bodyPr vert="horz" wrap="square" lIns="85007" tIns="42504" rIns="85007" bIns="42504" numCol="1" anchor="ctr" anchorCtr="0" compatLnSpc="1">
            <a:prstTxWarp prst="textNoShape">
              <a:avLst/>
            </a:prstTxWarp>
          </a:bodyPr>
          <a:lstStyle/>
          <a:p>
            <a:pPr>
              <a:lnSpc>
                <a:spcPts val="3139"/>
              </a:lnSpc>
            </a:pPr>
            <a:r>
              <a:rPr lang="zh-CN" altLang="en-US" b="0" dirty="0"/>
              <a:t>软件需求指的是什么？</a:t>
            </a:r>
            <a:endParaRPr lang="en-US" altLang="zh-CN" b="0" dirty="0"/>
          </a:p>
        </p:txBody>
      </p:sp>
      <p:sp>
        <p:nvSpPr>
          <p:cNvPr id="17411" name="Line 3"/>
          <p:cNvSpPr>
            <a:spLocks noChangeShapeType="1"/>
          </p:cNvSpPr>
          <p:nvPr/>
        </p:nvSpPr>
        <p:spPr bwMode="auto">
          <a:xfrm flipV="1">
            <a:off x="1567826" y="1933299"/>
            <a:ext cx="1143198" cy="328303"/>
          </a:xfrm>
          <a:prstGeom prst="line">
            <a:avLst/>
          </a:prstGeom>
          <a:noFill/>
          <a:ln w="50800">
            <a:solidFill>
              <a:schemeClr val="accent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2" name="Line 4"/>
          <p:cNvSpPr>
            <a:spLocks noChangeShapeType="1"/>
          </p:cNvSpPr>
          <p:nvPr/>
        </p:nvSpPr>
        <p:spPr bwMode="auto">
          <a:xfrm flipV="1">
            <a:off x="1597138" y="1604996"/>
            <a:ext cx="1219412" cy="0"/>
          </a:xfrm>
          <a:prstGeom prst="line">
            <a:avLst/>
          </a:prstGeom>
          <a:noFill/>
          <a:ln w="50800">
            <a:solidFill>
              <a:schemeClr val="accent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3" name="Line 5"/>
          <p:cNvSpPr>
            <a:spLocks noChangeShapeType="1"/>
          </p:cNvSpPr>
          <p:nvPr/>
        </p:nvSpPr>
        <p:spPr bwMode="auto">
          <a:xfrm>
            <a:off x="1601536" y="831139"/>
            <a:ext cx="1143198" cy="539355"/>
          </a:xfrm>
          <a:prstGeom prst="line">
            <a:avLst/>
          </a:prstGeom>
          <a:noFill/>
          <a:ln w="50800">
            <a:solidFill>
              <a:schemeClr val="accent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4" name="AutoShape 6"/>
          <p:cNvSpPr>
            <a:spLocks noChangeArrowheads="1"/>
          </p:cNvSpPr>
          <p:nvPr/>
        </p:nvSpPr>
        <p:spPr bwMode="auto">
          <a:xfrm>
            <a:off x="5602731" y="1536111"/>
            <a:ext cx="1424601" cy="252090"/>
          </a:xfrm>
          <a:prstGeom prst="rightArrow">
            <a:avLst>
              <a:gd name="adj1" fmla="val 47204"/>
              <a:gd name="adj2" fmla="val 209459"/>
            </a:avLst>
          </a:prstGeom>
          <a:solidFill>
            <a:schemeClr val="accent1"/>
          </a:solidFill>
          <a:ln w="50800">
            <a:solidFill>
              <a:schemeClr val="accent1"/>
            </a:solidFill>
            <a:miter lim="800000"/>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15" name="Rectangle 7"/>
          <p:cNvSpPr>
            <a:spLocks noChangeArrowheads="1"/>
          </p:cNvSpPr>
          <p:nvPr/>
        </p:nvSpPr>
        <p:spPr bwMode="auto">
          <a:xfrm>
            <a:off x="292720" y="1311868"/>
            <a:ext cx="835318" cy="48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585">
                <a:latin typeface="Arial" panose="020B0604020202020204" pitchFamily="34" charset="0"/>
                <a:ea typeface="宋体" panose="02010600030101010101" pitchFamily="2" charset="-122"/>
              </a:rPr>
              <a:t>输入</a:t>
            </a:r>
            <a:endParaRPr lang="en-US" altLang="zh-CN" sz="2585">
              <a:latin typeface="Arial" panose="020B0604020202020204" pitchFamily="34" charset="0"/>
              <a:ea typeface="宋体" panose="02010600030101010101" pitchFamily="2" charset="-122"/>
            </a:endParaRPr>
          </a:p>
        </p:txBody>
      </p:sp>
      <p:sp>
        <p:nvSpPr>
          <p:cNvPr id="17416" name="Rectangle 8"/>
          <p:cNvSpPr>
            <a:spLocks noChangeArrowheads="1"/>
          </p:cNvSpPr>
          <p:nvPr/>
        </p:nvSpPr>
        <p:spPr bwMode="auto">
          <a:xfrm>
            <a:off x="7214933" y="1393944"/>
            <a:ext cx="835318" cy="48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585">
                <a:latin typeface="Arial" panose="020B0604020202020204" pitchFamily="34" charset="0"/>
                <a:ea typeface="宋体" panose="02010600030101010101" pitchFamily="2" charset="-122"/>
              </a:rPr>
              <a:t>输出</a:t>
            </a:r>
            <a:endParaRPr lang="en-US" altLang="zh-CN" sz="2585">
              <a:latin typeface="Arial" panose="020B0604020202020204" pitchFamily="34" charset="0"/>
              <a:ea typeface="宋体" panose="02010600030101010101" pitchFamily="2" charset="-122"/>
            </a:endParaRPr>
          </a:p>
        </p:txBody>
      </p:sp>
      <p:sp>
        <p:nvSpPr>
          <p:cNvPr id="17417" name="Rectangle 9"/>
          <p:cNvSpPr>
            <a:spLocks noChangeArrowheads="1"/>
          </p:cNvSpPr>
          <p:nvPr/>
        </p:nvSpPr>
        <p:spPr bwMode="auto">
          <a:xfrm>
            <a:off x="1823413" y="2699404"/>
            <a:ext cx="835318" cy="48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585" dirty="0">
                <a:solidFill>
                  <a:srgbClr val="FF0000"/>
                </a:solidFill>
                <a:latin typeface="Arial" panose="020B0604020202020204" pitchFamily="34" charset="0"/>
                <a:ea typeface="宋体" panose="02010600030101010101" pitchFamily="2" charset="-122"/>
              </a:rPr>
              <a:t>功能</a:t>
            </a:r>
            <a:endParaRPr lang="en-US" altLang="zh-CN" sz="2585" dirty="0">
              <a:solidFill>
                <a:srgbClr val="FF0000"/>
              </a:solidFill>
              <a:latin typeface="Arial" panose="020B0604020202020204" pitchFamily="34" charset="0"/>
              <a:ea typeface="宋体" panose="02010600030101010101" pitchFamily="2" charset="-122"/>
            </a:endParaRPr>
          </a:p>
        </p:txBody>
      </p:sp>
      <p:sp>
        <p:nvSpPr>
          <p:cNvPr id="17418" name="Rectangle 10"/>
          <p:cNvSpPr>
            <a:spLocks noChangeArrowheads="1"/>
          </p:cNvSpPr>
          <p:nvPr/>
        </p:nvSpPr>
        <p:spPr bwMode="auto">
          <a:xfrm>
            <a:off x="3926606" y="2693542"/>
            <a:ext cx="1450871" cy="5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662" dirty="0">
                <a:solidFill>
                  <a:srgbClr val="FF0000"/>
                </a:solidFill>
                <a:latin typeface="Arial" panose="020B0604020202020204" pitchFamily="34" charset="0"/>
                <a:ea typeface="宋体" panose="02010600030101010101" pitchFamily="2" charset="-122"/>
              </a:rPr>
              <a:t>非功能性需求</a:t>
            </a:r>
            <a:endParaRPr lang="en-US" altLang="zh-CN" sz="1662" dirty="0">
              <a:solidFill>
                <a:srgbClr val="FF0000"/>
              </a:solidFill>
              <a:latin typeface="Arial" panose="020B0604020202020204" pitchFamily="34" charset="0"/>
              <a:ea typeface="宋体" panose="02010600030101010101" pitchFamily="2" charset="-122"/>
            </a:endParaRPr>
          </a:p>
          <a:p>
            <a:r>
              <a:rPr lang="en-US" altLang="zh-CN" sz="1662" dirty="0">
                <a:solidFill>
                  <a:srgbClr val="FF0000"/>
                </a:solidFill>
                <a:latin typeface="Arial" panose="020B0604020202020204" pitchFamily="34" charset="0"/>
                <a:ea typeface="宋体" panose="02010600030101010101" pitchFamily="2" charset="-122"/>
              </a:rPr>
              <a:t>(E.g. </a:t>
            </a:r>
            <a:r>
              <a:rPr lang="zh-CN" altLang="en-US" sz="1662" dirty="0">
                <a:solidFill>
                  <a:srgbClr val="FF0000"/>
                </a:solidFill>
                <a:latin typeface="Arial" panose="020B0604020202020204" pitchFamily="34" charset="0"/>
                <a:ea typeface="宋体" panose="02010600030101010101" pitchFamily="2" charset="-122"/>
              </a:rPr>
              <a:t>性能</a:t>
            </a:r>
            <a:r>
              <a:rPr lang="en-US" altLang="zh-CN" sz="1662" dirty="0">
                <a:solidFill>
                  <a:srgbClr val="FF0000"/>
                </a:solidFill>
                <a:latin typeface="Arial" panose="020B0604020202020204" pitchFamily="34" charset="0"/>
                <a:ea typeface="宋体" panose="02010600030101010101" pitchFamily="2" charset="-122"/>
              </a:rPr>
              <a:t>)</a:t>
            </a:r>
          </a:p>
        </p:txBody>
      </p:sp>
      <p:sp>
        <p:nvSpPr>
          <p:cNvPr id="17419" name="Arc 11"/>
          <p:cNvSpPr>
            <a:spLocks/>
          </p:cNvSpPr>
          <p:nvPr/>
        </p:nvSpPr>
        <p:spPr bwMode="auto">
          <a:xfrm>
            <a:off x="3782973" y="1739412"/>
            <a:ext cx="1342525" cy="1023016"/>
          </a:xfrm>
          <a:custGeom>
            <a:avLst/>
            <a:gdLst>
              <a:gd name="T0" fmla="*/ 2147483646 w 22164"/>
              <a:gd name="T1" fmla="*/ 2147483646 h 21600"/>
              <a:gd name="T2" fmla="*/ 0 w 22164"/>
              <a:gd name="T3" fmla="*/ 0 h 21600"/>
              <a:gd name="T4" fmla="*/ 2147483646 w 22164"/>
              <a:gd name="T5" fmla="*/ 0 h 21600"/>
              <a:gd name="T6" fmla="*/ 0 60000 65536"/>
              <a:gd name="T7" fmla="*/ 0 60000 65536"/>
              <a:gd name="T8" fmla="*/ 0 60000 65536"/>
              <a:gd name="T9" fmla="*/ 0 w 22164"/>
              <a:gd name="T10" fmla="*/ 0 h 21600"/>
              <a:gd name="T11" fmla="*/ 22164 w 22164"/>
              <a:gd name="T12" fmla="*/ 21600 h 21600"/>
            </a:gdLst>
            <a:ahLst/>
            <a:cxnLst>
              <a:cxn ang="T6">
                <a:pos x="T0" y="T1"/>
              </a:cxn>
              <a:cxn ang="T7">
                <a:pos x="T2" y="T3"/>
              </a:cxn>
              <a:cxn ang="T8">
                <a:pos x="T4" y="T5"/>
              </a:cxn>
            </a:cxnLst>
            <a:rect l="T9" t="T10" r="T11" b="T12"/>
            <a:pathLst>
              <a:path w="22164" h="21600" fill="none" extrusionOk="0">
                <a:moveTo>
                  <a:pt x="22163" y="21592"/>
                </a:moveTo>
                <a:cubicBezTo>
                  <a:pt x="21976" y="21597"/>
                  <a:pt x="21788" y="21599"/>
                  <a:pt x="21600" y="21600"/>
                </a:cubicBezTo>
                <a:cubicBezTo>
                  <a:pt x="9670" y="21600"/>
                  <a:pt x="0" y="11929"/>
                  <a:pt x="0" y="0"/>
                </a:cubicBezTo>
              </a:path>
              <a:path w="22164" h="21600" stroke="0" extrusionOk="0">
                <a:moveTo>
                  <a:pt x="22163" y="21592"/>
                </a:moveTo>
                <a:cubicBezTo>
                  <a:pt x="21976" y="21597"/>
                  <a:pt x="21788" y="21599"/>
                  <a:pt x="21600" y="21600"/>
                </a:cubicBezTo>
                <a:cubicBezTo>
                  <a:pt x="9670" y="21600"/>
                  <a:pt x="0" y="11929"/>
                  <a:pt x="0" y="0"/>
                </a:cubicBezTo>
                <a:lnTo>
                  <a:pt x="21600" y="0"/>
                </a:lnTo>
                <a:lnTo>
                  <a:pt x="22163" y="21592"/>
                </a:lnTo>
                <a:close/>
              </a:path>
            </a:pathLst>
          </a:custGeom>
          <a:noFill/>
          <a:ln w="50800" cap="rnd">
            <a:solidFill>
              <a:srgbClr val="FAF8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20" name="Rectangle 12"/>
          <p:cNvSpPr>
            <a:spLocks noChangeArrowheads="1"/>
          </p:cNvSpPr>
          <p:nvPr/>
        </p:nvSpPr>
        <p:spPr bwMode="auto">
          <a:xfrm>
            <a:off x="5670715" y="2145393"/>
            <a:ext cx="1306600" cy="42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solidFill>
                  <a:srgbClr val="FF0000"/>
                </a:solidFill>
                <a:latin typeface="Arial" panose="020B0604020202020204" pitchFamily="34" charset="0"/>
                <a:ea typeface="宋体" panose="02010600030101010101" pitchFamily="2" charset="-122"/>
              </a:rPr>
              <a:t>设计约束</a:t>
            </a:r>
            <a:endParaRPr lang="en-US" altLang="zh-CN" sz="2216">
              <a:solidFill>
                <a:srgbClr val="FF0000"/>
              </a:solidFill>
              <a:latin typeface="Arial" panose="020B0604020202020204" pitchFamily="34" charset="0"/>
              <a:ea typeface="宋体" panose="02010600030101010101" pitchFamily="2" charset="-122"/>
            </a:endParaRPr>
          </a:p>
        </p:txBody>
      </p:sp>
      <p:grpSp>
        <p:nvGrpSpPr>
          <p:cNvPr id="17421" name="Group 13"/>
          <p:cNvGrpSpPr>
            <a:grpSpLocks/>
          </p:cNvGrpSpPr>
          <p:nvPr/>
        </p:nvGrpSpPr>
        <p:grpSpPr bwMode="auto">
          <a:xfrm>
            <a:off x="5547602" y="2567497"/>
            <a:ext cx="3010423" cy="1484693"/>
            <a:chOff x="3477" y="2752"/>
            <a:chExt cx="1896" cy="1013"/>
          </a:xfrm>
        </p:grpSpPr>
        <p:sp>
          <p:nvSpPr>
            <p:cNvPr id="17427" name="Rectangle 14"/>
            <p:cNvSpPr>
              <a:spLocks noChangeArrowheads="1"/>
            </p:cNvSpPr>
            <p:nvPr/>
          </p:nvSpPr>
          <p:spPr bwMode="auto">
            <a:xfrm>
              <a:off x="5110" y="3295"/>
              <a:ext cx="17" cy="187"/>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28" name="Rectangle 15"/>
            <p:cNvSpPr>
              <a:spLocks noChangeArrowheads="1"/>
            </p:cNvSpPr>
            <p:nvPr/>
          </p:nvSpPr>
          <p:spPr bwMode="auto">
            <a:xfrm>
              <a:off x="4437" y="3289"/>
              <a:ext cx="16" cy="188"/>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29" name="Rectangle 16"/>
            <p:cNvSpPr>
              <a:spLocks noChangeArrowheads="1"/>
            </p:cNvSpPr>
            <p:nvPr/>
          </p:nvSpPr>
          <p:spPr bwMode="auto">
            <a:xfrm>
              <a:off x="4398" y="3109"/>
              <a:ext cx="17" cy="187"/>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30" name="Rectangle 17"/>
            <p:cNvSpPr>
              <a:spLocks noChangeArrowheads="1"/>
            </p:cNvSpPr>
            <p:nvPr/>
          </p:nvSpPr>
          <p:spPr bwMode="auto">
            <a:xfrm>
              <a:off x="3789" y="3291"/>
              <a:ext cx="17" cy="188"/>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31" name="Rectangle 18"/>
            <p:cNvSpPr>
              <a:spLocks noChangeArrowheads="1"/>
            </p:cNvSpPr>
            <p:nvPr/>
          </p:nvSpPr>
          <p:spPr bwMode="auto">
            <a:xfrm>
              <a:off x="3701" y="3105"/>
              <a:ext cx="17" cy="187"/>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32" name="Rectangle 19"/>
            <p:cNvSpPr>
              <a:spLocks noChangeArrowheads="1"/>
            </p:cNvSpPr>
            <p:nvPr/>
          </p:nvSpPr>
          <p:spPr bwMode="auto">
            <a:xfrm>
              <a:off x="4477" y="3034"/>
              <a:ext cx="469" cy="17"/>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33" name="Rectangle 20"/>
            <p:cNvSpPr>
              <a:spLocks noChangeArrowheads="1"/>
            </p:cNvSpPr>
            <p:nvPr/>
          </p:nvSpPr>
          <p:spPr bwMode="auto">
            <a:xfrm>
              <a:off x="3627" y="3286"/>
              <a:ext cx="1711" cy="17"/>
            </a:xfrm>
            <a:prstGeom prst="rect">
              <a:avLst/>
            </a:prstGeom>
            <a:solidFill>
              <a:srgbClr val="114FFB"/>
            </a:solidFill>
            <a:ln w="9525">
              <a:solidFill>
                <a:schemeClr val="accent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7434" name="Group 21"/>
            <p:cNvGrpSpPr>
              <a:grpSpLocks/>
            </p:cNvGrpSpPr>
            <p:nvPr/>
          </p:nvGrpSpPr>
          <p:grpSpPr bwMode="auto">
            <a:xfrm>
              <a:off x="3605" y="3397"/>
              <a:ext cx="413" cy="368"/>
              <a:chOff x="3688" y="3512"/>
              <a:chExt cx="413" cy="368"/>
            </a:xfrm>
          </p:grpSpPr>
          <p:grpSp>
            <p:nvGrpSpPr>
              <p:cNvPr id="17505" name="Group 22"/>
              <p:cNvGrpSpPr>
                <a:grpSpLocks/>
              </p:cNvGrpSpPr>
              <p:nvPr/>
            </p:nvGrpSpPr>
            <p:grpSpPr bwMode="auto">
              <a:xfrm>
                <a:off x="3705" y="3742"/>
                <a:ext cx="378" cy="116"/>
                <a:chOff x="3705" y="3742"/>
                <a:chExt cx="378" cy="116"/>
              </a:xfrm>
            </p:grpSpPr>
            <p:sp>
              <p:nvSpPr>
                <p:cNvPr id="17518" name="Rectangle 23"/>
                <p:cNvSpPr>
                  <a:spLocks noChangeArrowheads="1"/>
                </p:cNvSpPr>
                <p:nvPr/>
              </p:nvSpPr>
              <p:spPr bwMode="auto">
                <a:xfrm>
                  <a:off x="3705" y="3742"/>
                  <a:ext cx="378" cy="11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9" name="Rectangle 24"/>
                <p:cNvSpPr>
                  <a:spLocks noChangeArrowheads="1"/>
                </p:cNvSpPr>
                <p:nvPr/>
              </p:nvSpPr>
              <p:spPr bwMode="auto">
                <a:xfrm>
                  <a:off x="3915" y="3762"/>
                  <a:ext cx="131" cy="53"/>
                </a:xfrm>
                <a:prstGeom prst="rect">
                  <a:avLst/>
                </a:prstGeom>
                <a:solidFill>
                  <a:srgbClr val="808080"/>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nvGrpSpPr>
              <p:cNvPr id="17506" name="Group 25"/>
              <p:cNvGrpSpPr>
                <a:grpSpLocks/>
              </p:cNvGrpSpPr>
              <p:nvPr/>
            </p:nvGrpSpPr>
            <p:grpSpPr bwMode="auto">
              <a:xfrm>
                <a:off x="3688" y="3806"/>
                <a:ext cx="413" cy="74"/>
                <a:chOff x="3688" y="3806"/>
                <a:chExt cx="413" cy="74"/>
              </a:xfrm>
            </p:grpSpPr>
            <p:sp>
              <p:nvSpPr>
                <p:cNvPr id="17515" name="Freeform 26"/>
                <p:cNvSpPr>
                  <a:spLocks/>
                </p:cNvSpPr>
                <p:nvPr/>
              </p:nvSpPr>
              <p:spPr bwMode="auto">
                <a:xfrm>
                  <a:off x="3688" y="3806"/>
                  <a:ext cx="413" cy="74"/>
                </a:xfrm>
                <a:custGeom>
                  <a:avLst/>
                  <a:gdLst>
                    <a:gd name="T0" fmla="*/ 0 w 1241"/>
                    <a:gd name="T1" fmla="*/ 0 h 223"/>
                    <a:gd name="T2" fmla="*/ 0 w 1241"/>
                    <a:gd name="T3" fmla="*/ 0 h 223"/>
                    <a:gd name="T4" fmla="*/ 0 w 1241"/>
                    <a:gd name="T5" fmla="*/ 0 h 223"/>
                    <a:gd name="T6" fmla="*/ 0 w 1241"/>
                    <a:gd name="T7" fmla="*/ 0 h 223"/>
                    <a:gd name="T8" fmla="*/ 0 w 1241"/>
                    <a:gd name="T9" fmla="*/ 0 h 223"/>
                    <a:gd name="T10" fmla="*/ 0 w 1241"/>
                    <a:gd name="T11" fmla="*/ 0 h 223"/>
                    <a:gd name="T12" fmla="*/ 0 w 1241"/>
                    <a:gd name="T13" fmla="*/ 0 h 223"/>
                    <a:gd name="T14" fmla="*/ 0 w 1241"/>
                    <a:gd name="T15" fmla="*/ 0 h 223"/>
                    <a:gd name="T16" fmla="*/ 0 w 1241"/>
                    <a:gd name="T17" fmla="*/ 0 h 223"/>
                    <a:gd name="T18" fmla="*/ 0 w 1241"/>
                    <a:gd name="T19" fmla="*/ 0 h 223"/>
                    <a:gd name="T20" fmla="*/ 0 w 1241"/>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1"/>
                    <a:gd name="T34" fmla="*/ 0 h 223"/>
                    <a:gd name="T35" fmla="*/ 1241 w 1241"/>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1" h="223">
                      <a:moveTo>
                        <a:pt x="155" y="0"/>
                      </a:moveTo>
                      <a:lnTo>
                        <a:pt x="1090" y="0"/>
                      </a:lnTo>
                      <a:lnTo>
                        <a:pt x="1238" y="201"/>
                      </a:lnTo>
                      <a:lnTo>
                        <a:pt x="1241" y="210"/>
                      </a:lnTo>
                      <a:lnTo>
                        <a:pt x="1235" y="218"/>
                      </a:lnTo>
                      <a:lnTo>
                        <a:pt x="1226" y="223"/>
                      </a:lnTo>
                      <a:lnTo>
                        <a:pt x="18" y="223"/>
                      </a:lnTo>
                      <a:lnTo>
                        <a:pt x="7" y="217"/>
                      </a:lnTo>
                      <a:lnTo>
                        <a:pt x="0" y="207"/>
                      </a:lnTo>
                      <a:lnTo>
                        <a:pt x="2" y="196"/>
                      </a:lnTo>
                      <a:lnTo>
                        <a:pt x="155" y="0"/>
                      </a:lnTo>
                      <a:close/>
                    </a:path>
                  </a:pathLst>
                </a:custGeom>
                <a:solidFill>
                  <a:srgbClr val="FFFFFF"/>
                </a:solidFill>
                <a:ln w="6350">
                  <a:solidFill>
                    <a:srgbClr val="000000"/>
                  </a:solidFill>
                  <a:round/>
                  <a:headEnd/>
                  <a:tailEnd/>
                </a:ln>
              </p:spPr>
              <p:txBody>
                <a:bodyPr/>
                <a:lstStyle/>
                <a:p>
                  <a:endParaRPr lang="zh-CN" altLang="en-US"/>
                </a:p>
              </p:txBody>
            </p:sp>
            <p:sp>
              <p:nvSpPr>
                <p:cNvPr id="17516" name="Freeform 27"/>
                <p:cNvSpPr>
                  <a:spLocks/>
                </p:cNvSpPr>
                <p:nvPr/>
              </p:nvSpPr>
              <p:spPr bwMode="auto">
                <a:xfrm>
                  <a:off x="3711" y="3821"/>
                  <a:ext cx="275" cy="47"/>
                </a:xfrm>
                <a:custGeom>
                  <a:avLst/>
                  <a:gdLst>
                    <a:gd name="T0" fmla="*/ 0 w 824"/>
                    <a:gd name="T1" fmla="*/ 0 h 141"/>
                    <a:gd name="T2" fmla="*/ 0 w 824"/>
                    <a:gd name="T3" fmla="*/ 0 h 141"/>
                    <a:gd name="T4" fmla="*/ 0 w 824"/>
                    <a:gd name="T5" fmla="*/ 0 h 141"/>
                    <a:gd name="T6" fmla="*/ 0 w 824"/>
                    <a:gd name="T7" fmla="*/ 0 h 141"/>
                    <a:gd name="T8" fmla="*/ 0 w 824"/>
                    <a:gd name="T9" fmla="*/ 0 h 141"/>
                    <a:gd name="T10" fmla="*/ 0 60000 65536"/>
                    <a:gd name="T11" fmla="*/ 0 60000 65536"/>
                    <a:gd name="T12" fmla="*/ 0 60000 65536"/>
                    <a:gd name="T13" fmla="*/ 0 60000 65536"/>
                    <a:gd name="T14" fmla="*/ 0 60000 65536"/>
                    <a:gd name="T15" fmla="*/ 0 w 824"/>
                    <a:gd name="T16" fmla="*/ 0 h 141"/>
                    <a:gd name="T17" fmla="*/ 824 w 824"/>
                    <a:gd name="T18" fmla="*/ 141 h 141"/>
                  </a:gdLst>
                  <a:ahLst/>
                  <a:cxnLst>
                    <a:cxn ang="T10">
                      <a:pos x="T0" y="T1"/>
                    </a:cxn>
                    <a:cxn ang="T11">
                      <a:pos x="T2" y="T3"/>
                    </a:cxn>
                    <a:cxn ang="T12">
                      <a:pos x="T4" y="T5"/>
                    </a:cxn>
                    <a:cxn ang="T13">
                      <a:pos x="T6" y="T7"/>
                    </a:cxn>
                    <a:cxn ang="T14">
                      <a:pos x="T8" y="T9"/>
                    </a:cxn>
                  </a:cxnLst>
                  <a:rect l="T15" t="T16" r="T17" b="T18"/>
                  <a:pathLst>
                    <a:path w="824" h="141">
                      <a:moveTo>
                        <a:pt x="111" y="0"/>
                      </a:moveTo>
                      <a:lnTo>
                        <a:pt x="785" y="0"/>
                      </a:lnTo>
                      <a:lnTo>
                        <a:pt x="824" y="141"/>
                      </a:lnTo>
                      <a:lnTo>
                        <a:pt x="0" y="141"/>
                      </a:lnTo>
                      <a:lnTo>
                        <a:pt x="111" y="0"/>
                      </a:lnTo>
                      <a:close/>
                    </a:path>
                  </a:pathLst>
                </a:custGeom>
                <a:solidFill>
                  <a:srgbClr val="FFFFFF"/>
                </a:solidFill>
                <a:ln w="6350">
                  <a:solidFill>
                    <a:srgbClr val="000000"/>
                  </a:solidFill>
                  <a:round/>
                  <a:headEnd/>
                  <a:tailEnd/>
                </a:ln>
              </p:spPr>
              <p:txBody>
                <a:bodyPr/>
                <a:lstStyle/>
                <a:p>
                  <a:endParaRPr lang="zh-CN" altLang="en-US"/>
                </a:p>
              </p:txBody>
            </p:sp>
            <p:sp>
              <p:nvSpPr>
                <p:cNvPr id="17517" name="Freeform 28"/>
                <p:cNvSpPr>
                  <a:spLocks/>
                </p:cNvSpPr>
                <p:nvPr/>
              </p:nvSpPr>
              <p:spPr bwMode="auto">
                <a:xfrm>
                  <a:off x="3994" y="3821"/>
                  <a:ext cx="84" cy="47"/>
                </a:xfrm>
                <a:custGeom>
                  <a:avLst/>
                  <a:gdLst>
                    <a:gd name="T0" fmla="*/ 0 w 250"/>
                    <a:gd name="T1" fmla="*/ 0 h 141"/>
                    <a:gd name="T2" fmla="*/ 0 w 250"/>
                    <a:gd name="T3" fmla="*/ 0 h 141"/>
                    <a:gd name="T4" fmla="*/ 0 w 250"/>
                    <a:gd name="T5" fmla="*/ 0 h 141"/>
                    <a:gd name="T6" fmla="*/ 0 w 250"/>
                    <a:gd name="T7" fmla="*/ 0 h 141"/>
                    <a:gd name="T8" fmla="*/ 0 w 250"/>
                    <a:gd name="T9" fmla="*/ 0 h 141"/>
                    <a:gd name="T10" fmla="*/ 0 60000 65536"/>
                    <a:gd name="T11" fmla="*/ 0 60000 65536"/>
                    <a:gd name="T12" fmla="*/ 0 60000 65536"/>
                    <a:gd name="T13" fmla="*/ 0 60000 65536"/>
                    <a:gd name="T14" fmla="*/ 0 60000 65536"/>
                    <a:gd name="T15" fmla="*/ 0 w 250"/>
                    <a:gd name="T16" fmla="*/ 0 h 141"/>
                    <a:gd name="T17" fmla="*/ 250 w 250"/>
                    <a:gd name="T18" fmla="*/ 141 h 141"/>
                  </a:gdLst>
                  <a:ahLst/>
                  <a:cxnLst>
                    <a:cxn ang="T10">
                      <a:pos x="T0" y="T1"/>
                    </a:cxn>
                    <a:cxn ang="T11">
                      <a:pos x="T2" y="T3"/>
                    </a:cxn>
                    <a:cxn ang="T12">
                      <a:pos x="T4" y="T5"/>
                    </a:cxn>
                    <a:cxn ang="T13">
                      <a:pos x="T6" y="T7"/>
                    </a:cxn>
                    <a:cxn ang="T14">
                      <a:pos x="T8" y="T9"/>
                    </a:cxn>
                  </a:cxnLst>
                  <a:rect l="T15" t="T16" r="T17" b="T18"/>
                  <a:pathLst>
                    <a:path w="250" h="141">
                      <a:moveTo>
                        <a:pt x="0" y="0"/>
                      </a:moveTo>
                      <a:lnTo>
                        <a:pt x="147" y="0"/>
                      </a:lnTo>
                      <a:lnTo>
                        <a:pt x="250" y="141"/>
                      </a:lnTo>
                      <a:lnTo>
                        <a:pt x="47" y="141"/>
                      </a:lnTo>
                      <a:lnTo>
                        <a:pt x="0" y="0"/>
                      </a:lnTo>
                      <a:close/>
                    </a:path>
                  </a:pathLst>
                </a:custGeom>
                <a:solidFill>
                  <a:srgbClr val="FFFFFF"/>
                </a:solidFill>
                <a:ln w="6350">
                  <a:solidFill>
                    <a:srgbClr val="000000"/>
                  </a:solidFill>
                  <a:round/>
                  <a:headEnd/>
                  <a:tailEnd/>
                </a:ln>
              </p:spPr>
              <p:txBody>
                <a:bodyPr/>
                <a:lstStyle/>
                <a:p>
                  <a:endParaRPr lang="zh-CN" altLang="en-US"/>
                </a:p>
              </p:txBody>
            </p:sp>
          </p:grpSp>
          <p:grpSp>
            <p:nvGrpSpPr>
              <p:cNvPr id="17507" name="Group 29"/>
              <p:cNvGrpSpPr>
                <a:grpSpLocks/>
              </p:cNvGrpSpPr>
              <p:nvPr/>
            </p:nvGrpSpPr>
            <p:grpSpPr bwMode="auto">
              <a:xfrm>
                <a:off x="3757" y="3512"/>
                <a:ext cx="275" cy="226"/>
                <a:chOff x="3757" y="3512"/>
                <a:chExt cx="275" cy="226"/>
              </a:xfrm>
            </p:grpSpPr>
            <p:sp>
              <p:nvSpPr>
                <p:cNvPr id="17508" name="Rectangle 30"/>
                <p:cNvSpPr>
                  <a:spLocks noChangeArrowheads="1"/>
                </p:cNvSpPr>
                <p:nvPr/>
              </p:nvSpPr>
              <p:spPr bwMode="auto">
                <a:xfrm>
                  <a:off x="3757" y="3512"/>
                  <a:ext cx="275" cy="22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09" name="Rectangle 31"/>
                <p:cNvSpPr>
                  <a:spLocks noChangeArrowheads="1"/>
                </p:cNvSpPr>
                <p:nvPr/>
              </p:nvSpPr>
              <p:spPr bwMode="auto">
                <a:xfrm>
                  <a:off x="3775" y="3531"/>
                  <a:ext cx="239" cy="191"/>
                </a:xfrm>
                <a:prstGeom prst="rect">
                  <a:avLst/>
                </a:prstGeom>
                <a:solidFill>
                  <a:srgbClr val="114FFB"/>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0" name="Rectangle 32"/>
                <p:cNvSpPr>
                  <a:spLocks noChangeArrowheads="1"/>
                </p:cNvSpPr>
                <p:nvPr/>
              </p:nvSpPr>
              <p:spPr bwMode="auto">
                <a:xfrm>
                  <a:off x="3980" y="3531"/>
                  <a:ext cx="33" cy="19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1" name="Rectangle 33"/>
                <p:cNvSpPr>
                  <a:spLocks noChangeArrowheads="1"/>
                </p:cNvSpPr>
                <p:nvPr/>
              </p:nvSpPr>
              <p:spPr bwMode="auto">
                <a:xfrm>
                  <a:off x="3989" y="3541"/>
                  <a:ext cx="15" cy="12"/>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2" name="Oval 34"/>
                <p:cNvSpPr>
                  <a:spLocks noChangeArrowheads="1"/>
                </p:cNvSpPr>
                <p:nvPr/>
              </p:nvSpPr>
              <p:spPr bwMode="auto">
                <a:xfrm>
                  <a:off x="3990" y="3624"/>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3" name="Oval 35"/>
                <p:cNvSpPr>
                  <a:spLocks noChangeArrowheads="1"/>
                </p:cNvSpPr>
                <p:nvPr/>
              </p:nvSpPr>
              <p:spPr bwMode="auto">
                <a:xfrm>
                  <a:off x="3990" y="3659"/>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14" name="Oval 36"/>
                <p:cNvSpPr>
                  <a:spLocks noChangeArrowheads="1"/>
                </p:cNvSpPr>
                <p:nvPr/>
              </p:nvSpPr>
              <p:spPr bwMode="auto">
                <a:xfrm>
                  <a:off x="3990" y="3692"/>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grpSp>
          <p:nvGrpSpPr>
            <p:cNvPr id="17435" name="Group 37"/>
            <p:cNvGrpSpPr>
              <a:grpSpLocks/>
            </p:cNvGrpSpPr>
            <p:nvPr/>
          </p:nvGrpSpPr>
          <p:grpSpPr bwMode="auto">
            <a:xfrm>
              <a:off x="4238" y="3003"/>
              <a:ext cx="330" cy="120"/>
              <a:chOff x="4321" y="3118"/>
              <a:chExt cx="330" cy="120"/>
            </a:xfrm>
          </p:grpSpPr>
          <p:sp>
            <p:nvSpPr>
              <p:cNvPr id="17497" name="Rectangle 38"/>
              <p:cNvSpPr>
                <a:spLocks noChangeArrowheads="1"/>
              </p:cNvSpPr>
              <p:nvPr/>
            </p:nvSpPr>
            <p:spPr bwMode="auto">
              <a:xfrm>
                <a:off x="4321" y="3123"/>
                <a:ext cx="330" cy="115"/>
              </a:xfrm>
              <a:prstGeom prst="rect">
                <a:avLst/>
              </a:prstGeom>
              <a:solidFill>
                <a:srgbClr val="C0C0C0"/>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98" name="Rectangle 39"/>
              <p:cNvSpPr>
                <a:spLocks noChangeArrowheads="1"/>
              </p:cNvSpPr>
              <p:nvPr/>
            </p:nvSpPr>
            <p:spPr bwMode="auto">
              <a:xfrm>
                <a:off x="4322" y="3202"/>
                <a:ext cx="32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7499" name="Group 40"/>
              <p:cNvGrpSpPr>
                <a:grpSpLocks/>
              </p:cNvGrpSpPr>
              <p:nvPr/>
            </p:nvGrpSpPr>
            <p:grpSpPr bwMode="auto">
              <a:xfrm>
                <a:off x="4516" y="3210"/>
                <a:ext cx="83" cy="27"/>
                <a:chOff x="4516" y="3210"/>
                <a:chExt cx="83" cy="27"/>
              </a:xfrm>
            </p:grpSpPr>
            <p:sp>
              <p:nvSpPr>
                <p:cNvPr id="17501" name="Rectangle 41"/>
                <p:cNvSpPr>
                  <a:spLocks noChangeArrowheads="1"/>
                </p:cNvSpPr>
                <p:nvPr/>
              </p:nvSpPr>
              <p:spPr bwMode="auto">
                <a:xfrm>
                  <a:off x="4516" y="3210"/>
                  <a:ext cx="9"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02" name="Rectangle 42"/>
                <p:cNvSpPr>
                  <a:spLocks noChangeArrowheads="1"/>
                </p:cNvSpPr>
                <p:nvPr/>
              </p:nvSpPr>
              <p:spPr bwMode="auto">
                <a:xfrm>
                  <a:off x="4542" y="3210"/>
                  <a:ext cx="9"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03" name="Rectangle 43"/>
                <p:cNvSpPr>
                  <a:spLocks noChangeArrowheads="1"/>
                </p:cNvSpPr>
                <p:nvPr/>
              </p:nvSpPr>
              <p:spPr bwMode="auto">
                <a:xfrm>
                  <a:off x="4567" y="3210"/>
                  <a:ext cx="8"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504" name="Rectangle 44"/>
                <p:cNvSpPr>
                  <a:spLocks noChangeArrowheads="1"/>
                </p:cNvSpPr>
                <p:nvPr/>
              </p:nvSpPr>
              <p:spPr bwMode="auto">
                <a:xfrm>
                  <a:off x="4590" y="3210"/>
                  <a:ext cx="9"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sp>
            <p:nvSpPr>
              <p:cNvPr id="17500" name="Rectangle 45"/>
              <p:cNvSpPr>
                <a:spLocks noChangeArrowheads="1"/>
              </p:cNvSpPr>
              <p:nvPr/>
            </p:nvSpPr>
            <p:spPr bwMode="auto">
              <a:xfrm>
                <a:off x="4363" y="3118"/>
                <a:ext cx="7" cy="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nvGrpSpPr>
            <p:cNvPr id="17436" name="Group 46"/>
            <p:cNvGrpSpPr>
              <a:grpSpLocks/>
            </p:cNvGrpSpPr>
            <p:nvPr/>
          </p:nvGrpSpPr>
          <p:grpSpPr bwMode="auto">
            <a:xfrm>
              <a:off x="4891" y="2876"/>
              <a:ext cx="482" cy="247"/>
              <a:chOff x="4974" y="2991"/>
              <a:chExt cx="482" cy="247"/>
            </a:xfrm>
          </p:grpSpPr>
          <p:grpSp>
            <p:nvGrpSpPr>
              <p:cNvPr id="17486" name="Group 47"/>
              <p:cNvGrpSpPr>
                <a:grpSpLocks/>
              </p:cNvGrpSpPr>
              <p:nvPr/>
            </p:nvGrpSpPr>
            <p:grpSpPr bwMode="auto">
              <a:xfrm>
                <a:off x="4974" y="2991"/>
                <a:ext cx="482" cy="247"/>
                <a:chOff x="4974" y="2991"/>
                <a:chExt cx="482" cy="247"/>
              </a:xfrm>
            </p:grpSpPr>
            <p:sp>
              <p:nvSpPr>
                <p:cNvPr id="17490" name="Rectangle 48"/>
                <p:cNvSpPr>
                  <a:spLocks noChangeArrowheads="1"/>
                </p:cNvSpPr>
                <p:nvPr/>
              </p:nvSpPr>
              <p:spPr bwMode="auto">
                <a:xfrm>
                  <a:off x="4997" y="3122"/>
                  <a:ext cx="379" cy="11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91" name="Rectangle 49"/>
                <p:cNvSpPr>
                  <a:spLocks noChangeArrowheads="1"/>
                </p:cNvSpPr>
                <p:nvPr/>
              </p:nvSpPr>
              <p:spPr bwMode="auto">
                <a:xfrm>
                  <a:off x="5034" y="3196"/>
                  <a:ext cx="305" cy="4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92" name="Freeform 50"/>
                <p:cNvSpPr>
                  <a:spLocks/>
                </p:cNvSpPr>
                <p:nvPr/>
              </p:nvSpPr>
              <p:spPr bwMode="auto">
                <a:xfrm>
                  <a:off x="4982" y="3003"/>
                  <a:ext cx="418" cy="119"/>
                </a:xfrm>
                <a:custGeom>
                  <a:avLst/>
                  <a:gdLst>
                    <a:gd name="T0" fmla="*/ 0 w 1254"/>
                    <a:gd name="T1" fmla="*/ 0 h 357"/>
                    <a:gd name="T2" fmla="*/ 0 w 1254"/>
                    <a:gd name="T3" fmla="*/ 0 h 357"/>
                    <a:gd name="T4" fmla="*/ 0 w 1254"/>
                    <a:gd name="T5" fmla="*/ 0 h 357"/>
                    <a:gd name="T6" fmla="*/ 0 w 1254"/>
                    <a:gd name="T7" fmla="*/ 0 h 357"/>
                    <a:gd name="T8" fmla="*/ 0 w 1254"/>
                    <a:gd name="T9" fmla="*/ 0 h 357"/>
                    <a:gd name="T10" fmla="*/ 0 w 1254"/>
                    <a:gd name="T11" fmla="*/ 0 h 357"/>
                    <a:gd name="T12" fmla="*/ 0 w 1254"/>
                    <a:gd name="T13" fmla="*/ 0 h 357"/>
                    <a:gd name="T14" fmla="*/ 0 60000 65536"/>
                    <a:gd name="T15" fmla="*/ 0 60000 65536"/>
                    <a:gd name="T16" fmla="*/ 0 60000 65536"/>
                    <a:gd name="T17" fmla="*/ 0 60000 65536"/>
                    <a:gd name="T18" fmla="*/ 0 60000 65536"/>
                    <a:gd name="T19" fmla="*/ 0 60000 65536"/>
                    <a:gd name="T20" fmla="*/ 0 60000 65536"/>
                    <a:gd name="T21" fmla="*/ 0 w 1254"/>
                    <a:gd name="T22" fmla="*/ 0 h 357"/>
                    <a:gd name="T23" fmla="*/ 1254 w 1254"/>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4" h="357">
                      <a:moveTo>
                        <a:pt x="0" y="288"/>
                      </a:moveTo>
                      <a:lnTo>
                        <a:pt x="52" y="357"/>
                      </a:lnTo>
                      <a:lnTo>
                        <a:pt x="1180" y="357"/>
                      </a:lnTo>
                      <a:lnTo>
                        <a:pt x="1254" y="288"/>
                      </a:lnTo>
                      <a:lnTo>
                        <a:pt x="1254" y="0"/>
                      </a:lnTo>
                      <a:lnTo>
                        <a:pt x="0" y="0"/>
                      </a:lnTo>
                      <a:lnTo>
                        <a:pt x="0" y="288"/>
                      </a:lnTo>
                      <a:close/>
                    </a:path>
                  </a:pathLst>
                </a:custGeom>
                <a:solidFill>
                  <a:srgbClr val="FFFFFF"/>
                </a:solidFill>
                <a:ln w="6350">
                  <a:solidFill>
                    <a:srgbClr val="000000"/>
                  </a:solidFill>
                  <a:round/>
                  <a:headEnd/>
                  <a:tailEnd/>
                </a:ln>
              </p:spPr>
              <p:txBody>
                <a:bodyPr/>
                <a:lstStyle/>
                <a:p>
                  <a:endParaRPr lang="zh-CN" altLang="en-US"/>
                </a:p>
              </p:txBody>
            </p:sp>
            <p:sp>
              <p:nvSpPr>
                <p:cNvPr id="17493" name="Rectangle 51"/>
                <p:cNvSpPr>
                  <a:spLocks noChangeArrowheads="1"/>
                </p:cNvSpPr>
                <p:nvPr/>
              </p:nvSpPr>
              <p:spPr bwMode="auto">
                <a:xfrm>
                  <a:off x="4974" y="3183"/>
                  <a:ext cx="24" cy="2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94" name="Line 52"/>
                <p:cNvSpPr>
                  <a:spLocks noChangeShapeType="1"/>
                </p:cNvSpPr>
                <p:nvPr/>
              </p:nvSpPr>
              <p:spPr bwMode="auto">
                <a:xfrm>
                  <a:off x="4982" y="3021"/>
                  <a:ext cx="42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95" name="Rectangle 53"/>
                <p:cNvSpPr>
                  <a:spLocks noChangeArrowheads="1"/>
                </p:cNvSpPr>
                <p:nvPr/>
              </p:nvSpPr>
              <p:spPr bwMode="auto">
                <a:xfrm>
                  <a:off x="5087" y="2991"/>
                  <a:ext cx="302" cy="13"/>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96" name="Freeform 54"/>
                <p:cNvSpPr>
                  <a:spLocks/>
                </p:cNvSpPr>
                <p:nvPr/>
              </p:nvSpPr>
              <p:spPr bwMode="auto">
                <a:xfrm>
                  <a:off x="5375" y="3140"/>
                  <a:ext cx="81" cy="39"/>
                </a:xfrm>
                <a:custGeom>
                  <a:avLst/>
                  <a:gdLst>
                    <a:gd name="T0" fmla="*/ 0 w 244"/>
                    <a:gd name="T1" fmla="*/ 0 h 115"/>
                    <a:gd name="T2" fmla="*/ 0 w 244"/>
                    <a:gd name="T3" fmla="*/ 0 h 115"/>
                    <a:gd name="T4" fmla="*/ 0 w 244"/>
                    <a:gd name="T5" fmla="*/ 0 h 115"/>
                    <a:gd name="T6" fmla="*/ 0 w 244"/>
                    <a:gd name="T7" fmla="*/ 0 h 115"/>
                    <a:gd name="T8" fmla="*/ 0 w 244"/>
                    <a:gd name="T9" fmla="*/ 0 h 115"/>
                    <a:gd name="T10" fmla="*/ 0 60000 65536"/>
                    <a:gd name="T11" fmla="*/ 0 60000 65536"/>
                    <a:gd name="T12" fmla="*/ 0 60000 65536"/>
                    <a:gd name="T13" fmla="*/ 0 60000 65536"/>
                    <a:gd name="T14" fmla="*/ 0 60000 65536"/>
                    <a:gd name="T15" fmla="*/ 0 w 244"/>
                    <a:gd name="T16" fmla="*/ 0 h 115"/>
                    <a:gd name="T17" fmla="*/ 244 w 244"/>
                    <a:gd name="T18" fmla="*/ 115 h 115"/>
                  </a:gdLst>
                  <a:ahLst/>
                  <a:cxnLst>
                    <a:cxn ang="T10">
                      <a:pos x="T0" y="T1"/>
                    </a:cxn>
                    <a:cxn ang="T11">
                      <a:pos x="T2" y="T3"/>
                    </a:cxn>
                    <a:cxn ang="T12">
                      <a:pos x="T4" y="T5"/>
                    </a:cxn>
                    <a:cxn ang="T13">
                      <a:pos x="T6" y="T7"/>
                    </a:cxn>
                    <a:cxn ang="T14">
                      <a:pos x="T8" y="T9"/>
                    </a:cxn>
                  </a:cxnLst>
                  <a:rect l="T15" t="T16" r="T17" b="T18"/>
                  <a:pathLst>
                    <a:path w="244" h="115">
                      <a:moveTo>
                        <a:pt x="0" y="68"/>
                      </a:moveTo>
                      <a:lnTo>
                        <a:pt x="244" y="0"/>
                      </a:lnTo>
                      <a:lnTo>
                        <a:pt x="244" y="42"/>
                      </a:lnTo>
                      <a:lnTo>
                        <a:pt x="0" y="115"/>
                      </a:lnTo>
                      <a:lnTo>
                        <a:pt x="0" y="68"/>
                      </a:lnTo>
                      <a:close/>
                    </a:path>
                  </a:pathLst>
                </a:custGeom>
                <a:solidFill>
                  <a:srgbClr val="FFFFFF"/>
                </a:solidFill>
                <a:ln w="6350">
                  <a:solidFill>
                    <a:srgbClr val="000000"/>
                  </a:solidFill>
                  <a:round/>
                  <a:headEnd/>
                  <a:tailEnd/>
                </a:ln>
              </p:spPr>
              <p:txBody>
                <a:bodyPr/>
                <a:lstStyle/>
                <a:p>
                  <a:endParaRPr lang="zh-CN" altLang="en-US"/>
                </a:p>
              </p:txBody>
            </p:sp>
          </p:grpSp>
          <p:grpSp>
            <p:nvGrpSpPr>
              <p:cNvPr id="17487" name="Group 55"/>
              <p:cNvGrpSpPr>
                <a:grpSpLocks/>
              </p:cNvGrpSpPr>
              <p:nvPr/>
            </p:nvGrpSpPr>
            <p:grpSpPr bwMode="auto">
              <a:xfrm>
                <a:off x="5018" y="3037"/>
                <a:ext cx="25" cy="27"/>
                <a:chOff x="5018" y="3037"/>
                <a:chExt cx="25" cy="27"/>
              </a:xfrm>
            </p:grpSpPr>
            <p:sp>
              <p:nvSpPr>
                <p:cNvPr id="17488" name="Rectangle 56"/>
                <p:cNvSpPr>
                  <a:spLocks noChangeArrowheads="1"/>
                </p:cNvSpPr>
                <p:nvPr/>
              </p:nvSpPr>
              <p:spPr bwMode="auto">
                <a:xfrm>
                  <a:off x="5019" y="3038"/>
                  <a:ext cx="23" cy="2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89" name="Freeform 57"/>
                <p:cNvSpPr>
                  <a:spLocks/>
                </p:cNvSpPr>
                <p:nvPr/>
              </p:nvSpPr>
              <p:spPr bwMode="auto">
                <a:xfrm>
                  <a:off x="5018" y="3037"/>
                  <a:ext cx="25" cy="27"/>
                </a:xfrm>
                <a:custGeom>
                  <a:avLst/>
                  <a:gdLst>
                    <a:gd name="T0" fmla="*/ 0 w 74"/>
                    <a:gd name="T1" fmla="*/ 0 h 81"/>
                    <a:gd name="T2" fmla="*/ 0 w 74"/>
                    <a:gd name="T3" fmla="*/ 0 h 81"/>
                    <a:gd name="T4" fmla="*/ 0 w 74"/>
                    <a:gd name="T5" fmla="*/ 0 h 81"/>
                    <a:gd name="T6" fmla="*/ 0 w 74"/>
                    <a:gd name="T7" fmla="*/ 0 h 81"/>
                    <a:gd name="T8" fmla="*/ 0 w 74"/>
                    <a:gd name="T9" fmla="*/ 0 h 81"/>
                    <a:gd name="T10" fmla="*/ 0 w 74"/>
                    <a:gd name="T11" fmla="*/ 0 h 81"/>
                    <a:gd name="T12" fmla="*/ 0 w 74"/>
                    <a:gd name="T13" fmla="*/ 0 h 81"/>
                    <a:gd name="T14" fmla="*/ 0 60000 65536"/>
                    <a:gd name="T15" fmla="*/ 0 60000 65536"/>
                    <a:gd name="T16" fmla="*/ 0 60000 65536"/>
                    <a:gd name="T17" fmla="*/ 0 60000 65536"/>
                    <a:gd name="T18" fmla="*/ 0 60000 65536"/>
                    <a:gd name="T19" fmla="*/ 0 60000 65536"/>
                    <a:gd name="T20" fmla="*/ 0 60000 65536"/>
                    <a:gd name="T21" fmla="*/ 0 w 74"/>
                    <a:gd name="T22" fmla="*/ 0 h 81"/>
                    <a:gd name="T23" fmla="*/ 74 w 74"/>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 h="81">
                      <a:moveTo>
                        <a:pt x="72" y="15"/>
                      </a:moveTo>
                      <a:lnTo>
                        <a:pt x="10" y="15"/>
                      </a:lnTo>
                      <a:lnTo>
                        <a:pt x="10" y="81"/>
                      </a:lnTo>
                      <a:lnTo>
                        <a:pt x="0" y="81"/>
                      </a:lnTo>
                      <a:lnTo>
                        <a:pt x="0" y="0"/>
                      </a:lnTo>
                      <a:lnTo>
                        <a:pt x="74" y="0"/>
                      </a:lnTo>
                      <a:lnTo>
                        <a:pt x="7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7437" name="Group 58"/>
            <p:cNvGrpSpPr>
              <a:grpSpLocks/>
            </p:cNvGrpSpPr>
            <p:nvPr/>
          </p:nvGrpSpPr>
          <p:grpSpPr bwMode="auto">
            <a:xfrm>
              <a:off x="3477" y="2752"/>
              <a:ext cx="531" cy="371"/>
              <a:chOff x="3560" y="2867"/>
              <a:chExt cx="531" cy="371"/>
            </a:xfrm>
          </p:grpSpPr>
          <p:sp>
            <p:nvSpPr>
              <p:cNvPr id="17470" name="Freeform 59"/>
              <p:cNvSpPr>
                <a:spLocks/>
              </p:cNvSpPr>
              <p:nvPr/>
            </p:nvSpPr>
            <p:spPr bwMode="auto">
              <a:xfrm>
                <a:off x="3872" y="3103"/>
                <a:ext cx="113" cy="54"/>
              </a:xfrm>
              <a:custGeom>
                <a:avLst/>
                <a:gdLst>
                  <a:gd name="T0" fmla="*/ 0 w 340"/>
                  <a:gd name="T1" fmla="*/ 0 h 160"/>
                  <a:gd name="T2" fmla="*/ 0 w 340"/>
                  <a:gd name="T3" fmla="*/ 0 h 160"/>
                  <a:gd name="T4" fmla="*/ 0 w 340"/>
                  <a:gd name="T5" fmla="*/ 0 h 160"/>
                  <a:gd name="T6" fmla="*/ 0 w 340"/>
                  <a:gd name="T7" fmla="*/ 0 h 160"/>
                  <a:gd name="T8" fmla="*/ 0 w 340"/>
                  <a:gd name="T9" fmla="*/ 0 h 160"/>
                  <a:gd name="T10" fmla="*/ 0 w 340"/>
                  <a:gd name="T11" fmla="*/ 0 h 160"/>
                  <a:gd name="T12" fmla="*/ 0 w 340"/>
                  <a:gd name="T13" fmla="*/ 0 h 160"/>
                  <a:gd name="T14" fmla="*/ 0 w 340"/>
                  <a:gd name="T15" fmla="*/ 0 h 160"/>
                  <a:gd name="T16" fmla="*/ 0 w 340"/>
                  <a:gd name="T17" fmla="*/ 0 h 160"/>
                  <a:gd name="T18" fmla="*/ 0 w 340"/>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160"/>
                  <a:gd name="T32" fmla="*/ 340 w 340"/>
                  <a:gd name="T33" fmla="*/ 160 h 1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160">
                    <a:moveTo>
                      <a:pt x="0" y="16"/>
                    </a:moveTo>
                    <a:lnTo>
                      <a:pt x="127" y="0"/>
                    </a:lnTo>
                    <a:lnTo>
                      <a:pt x="155" y="5"/>
                    </a:lnTo>
                    <a:lnTo>
                      <a:pt x="177" y="20"/>
                    </a:lnTo>
                    <a:lnTo>
                      <a:pt x="207" y="98"/>
                    </a:lnTo>
                    <a:lnTo>
                      <a:pt x="227" y="129"/>
                    </a:lnTo>
                    <a:lnTo>
                      <a:pt x="243" y="144"/>
                    </a:lnTo>
                    <a:lnTo>
                      <a:pt x="261" y="151"/>
                    </a:lnTo>
                    <a:lnTo>
                      <a:pt x="287" y="156"/>
                    </a:lnTo>
                    <a:lnTo>
                      <a:pt x="340" y="16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7471" name="Group 60"/>
              <p:cNvGrpSpPr>
                <a:grpSpLocks/>
              </p:cNvGrpSpPr>
              <p:nvPr/>
            </p:nvGrpSpPr>
            <p:grpSpPr bwMode="auto">
              <a:xfrm>
                <a:off x="3560" y="2983"/>
                <a:ext cx="413" cy="255"/>
                <a:chOff x="3560" y="2983"/>
                <a:chExt cx="413" cy="255"/>
              </a:xfrm>
            </p:grpSpPr>
            <p:grpSp>
              <p:nvGrpSpPr>
                <p:cNvPr id="17479" name="Group 61"/>
                <p:cNvGrpSpPr>
                  <a:grpSpLocks/>
                </p:cNvGrpSpPr>
                <p:nvPr/>
              </p:nvGrpSpPr>
              <p:grpSpPr bwMode="auto">
                <a:xfrm>
                  <a:off x="3560" y="3164"/>
                  <a:ext cx="413" cy="74"/>
                  <a:chOff x="3560" y="3164"/>
                  <a:chExt cx="413" cy="74"/>
                </a:xfrm>
              </p:grpSpPr>
              <p:sp>
                <p:nvSpPr>
                  <p:cNvPr id="17483" name="Freeform 62"/>
                  <p:cNvSpPr>
                    <a:spLocks/>
                  </p:cNvSpPr>
                  <p:nvPr/>
                </p:nvSpPr>
                <p:spPr bwMode="auto">
                  <a:xfrm>
                    <a:off x="3560" y="3164"/>
                    <a:ext cx="413" cy="74"/>
                  </a:xfrm>
                  <a:custGeom>
                    <a:avLst/>
                    <a:gdLst>
                      <a:gd name="T0" fmla="*/ 0 w 1240"/>
                      <a:gd name="T1" fmla="*/ 0 h 222"/>
                      <a:gd name="T2" fmla="*/ 0 w 1240"/>
                      <a:gd name="T3" fmla="*/ 0 h 222"/>
                      <a:gd name="T4" fmla="*/ 0 w 1240"/>
                      <a:gd name="T5" fmla="*/ 0 h 222"/>
                      <a:gd name="T6" fmla="*/ 0 w 1240"/>
                      <a:gd name="T7" fmla="*/ 0 h 222"/>
                      <a:gd name="T8" fmla="*/ 0 w 1240"/>
                      <a:gd name="T9" fmla="*/ 0 h 222"/>
                      <a:gd name="T10" fmla="*/ 0 w 1240"/>
                      <a:gd name="T11" fmla="*/ 0 h 222"/>
                      <a:gd name="T12" fmla="*/ 0 w 1240"/>
                      <a:gd name="T13" fmla="*/ 0 h 222"/>
                      <a:gd name="T14" fmla="*/ 0 w 1240"/>
                      <a:gd name="T15" fmla="*/ 0 h 222"/>
                      <a:gd name="T16" fmla="*/ 0 w 1240"/>
                      <a:gd name="T17" fmla="*/ 0 h 222"/>
                      <a:gd name="T18" fmla="*/ 0 w 1240"/>
                      <a:gd name="T19" fmla="*/ 0 h 222"/>
                      <a:gd name="T20" fmla="*/ 0 w 1240"/>
                      <a:gd name="T21" fmla="*/ 0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222"/>
                      <a:gd name="T35" fmla="*/ 1240 w 1240"/>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222">
                        <a:moveTo>
                          <a:pt x="154" y="0"/>
                        </a:moveTo>
                        <a:lnTo>
                          <a:pt x="1090" y="0"/>
                        </a:lnTo>
                        <a:lnTo>
                          <a:pt x="1238" y="201"/>
                        </a:lnTo>
                        <a:lnTo>
                          <a:pt x="1240" y="211"/>
                        </a:lnTo>
                        <a:lnTo>
                          <a:pt x="1234" y="219"/>
                        </a:lnTo>
                        <a:lnTo>
                          <a:pt x="1225" y="222"/>
                        </a:lnTo>
                        <a:lnTo>
                          <a:pt x="18" y="222"/>
                        </a:lnTo>
                        <a:lnTo>
                          <a:pt x="6" y="218"/>
                        </a:lnTo>
                        <a:lnTo>
                          <a:pt x="0" y="208"/>
                        </a:lnTo>
                        <a:lnTo>
                          <a:pt x="3" y="197"/>
                        </a:lnTo>
                        <a:lnTo>
                          <a:pt x="154" y="0"/>
                        </a:lnTo>
                        <a:close/>
                      </a:path>
                    </a:pathLst>
                  </a:custGeom>
                  <a:solidFill>
                    <a:srgbClr val="FFFFFF"/>
                  </a:solidFill>
                  <a:ln w="6350">
                    <a:solidFill>
                      <a:srgbClr val="000000"/>
                    </a:solidFill>
                    <a:round/>
                    <a:headEnd/>
                    <a:tailEnd/>
                  </a:ln>
                </p:spPr>
                <p:txBody>
                  <a:bodyPr/>
                  <a:lstStyle/>
                  <a:p>
                    <a:endParaRPr lang="zh-CN" altLang="en-US"/>
                  </a:p>
                </p:txBody>
              </p:sp>
              <p:sp>
                <p:nvSpPr>
                  <p:cNvPr id="17484" name="Freeform 63"/>
                  <p:cNvSpPr>
                    <a:spLocks/>
                  </p:cNvSpPr>
                  <p:nvPr/>
                </p:nvSpPr>
                <p:spPr bwMode="auto">
                  <a:xfrm>
                    <a:off x="3583" y="3180"/>
                    <a:ext cx="275" cy="47"/>
                  </a:xfrm>
                  <a:custGeom>
                    <a:avLst/>
                    <a:gdLst>
                      <a:gd name="T0" fmla="*/ 0 w 824"/>
                      <a:gd name="T1" fmla="*/ 0 h 142"/>
                      <a:gd name="T2" fmla="*/ 0 w 824"/>
                      <a:gd name="T3" fmla="*/ 0 h 142"/>
                      <a:gd name="T4" fmla="*/ 0 w 824"/>
                      <a:gd name="T5" fmla="*/ 0 h 142"/>
                      <a:gd name="T6" fmla="*/ 0 w 824"/>
                      <a:gd name="T7" fmla="*/ 0 h 142"/>
                      <a:gd name="T8" fmla="*/ 0 w 824"/>
                      <a:gd name="T9" fmla="*/ 0 h 142"/>
                      <a:gd name="T10" fmla="*/ 0 60000 65536"/>
                      <a:gd name="T11" fmla="*/ 0 60000 65536"/>
                      <a:gd name="T12" fmla="*/ 0 60000 65536"/>
                      <a:gd name="T13" fmla="*/ 0 60000 65536"/>
                      <a:gd name="T14" fmla="*/ 0 60000 65536"/>
                      <a:gd name="T15" fmla="*/ 0 w 824"/>
                      <a:gd name="T16" fmla="*/ 0 h 142"/>
                      <a:gd name="T17" fmla="*/ 824 w 824"/>
                      <a:gd name="T18" fmla="*/ 142 h 142"/>
                    </a:gdLst>
                    <a:ahLst/>
                    <a:cxnLst>
                      <a:cxn ang="T10">
                        <a:pos x="T0" y="T1"/>
                      </a:cxn>
                      <a:cxn ang="T11">
                        <a:pos x="T2" y="T3"/>
                      </a:cxn>
                      <a:cxn ang="T12">
                        <a:pos x="T4" y="T5"/>
                      </a:cxn>
                      <a:cxn ang="T13">
                        <a:pos x="T6" y="T7"/>
                      </a:cxn>
                      <a:cxn ang="T14">
                        <a:pos x="T8" y="T9"/>
                      </a:cxn>
                    </a:cxnLst>
                    <a:rect l="T15" t="T16" r="T17" b="T18"/>
                    <a:pathLst>
                      <a:path w="824" h="142">
                        <a:moveTo>
                          <a:pt x="111" y="0"/>
                        </a:moveTo>
                        <a:lnTo>
                          <a:pt x="785" y="0"/>
                        </a:lnTo>
                        <a:lnTo>
                          <a:pt x="824" y="142"/>
                        </a:lnTo>
                        <a:lnTo>
                          <a:pt x="0" y="142"/>
                        </a:lnTo>
                        <a:lnTo>
                          <a:pt x="111" y="0"/>
                        </a:lnTo>
                        <a:close/>
                      </a:path>
                    </a:pathLst>
                  </a:custGeom>
                  <a:solidFill>
                    <a:srgbClr val="FFFFFF"/>
                  </a:solidFill>
                  <a:ln w="6350">
                    <a:solidFill>
                      <a:srgbClr val="000000"/>
                    </a:solidFill>
                    <a:round/>
                    <a:headEnd/>
                    <a:tailEnd/>
                  </a:ln>
                </p:spPr>
                <p:txBody>
                  <a:bodyPr/>
                  <a:lstStyle/>
                  <a:p>
                    <a:endParaRPr lang="zh-CN" altLang="en-US"/>
                  </a:p>
                </p:txBody>
              </p:sp>
              <p:sp>
                <p:nvSpPr>
                  <p:cNvPr id="17485" name="Freeform 64"/>
                  <p:cNvSpPr>
                    <a:spLocks/>
                  </p:cNvSpPr>
                  <p:nvPr/>
                </p:nvSpPr>
                <p:spPr bwMode="auto">
                  <a:xfrm>
                    <a:off x="3866" y="3180"/>
                    <a:ext cx="84" cy="47"/>
                  </a:xfrm>
                  <a:custGeom>
                    <a:avLst/>
                    <a:gdLst>
                      <a:gd name="T0" fmla="*/ 0 w 250"/>
                      <a:gd name="T1" fmla="*/ 0 h 142"/>
                      <a:gd name="T2" fmla="*/ 0 w 250"/>
                      <a:gd name="T3" fmla="*/ 0 h 142"/>
                      <a:gd name="T4" fmla="*/ 0 w 250"/>
                      <a:gd name="T5" fmla="*/ 0 h 142"/>
                      <a:gd name="T6" fmla="*/ 0 w 250"/>
                      <a:gd name="T7" fmla="*/ 0 h 142"/>
                      <a:gd name="T8" fmla="*/ 0 w 250"/>
                      <a:gd name="T9" fmla="*/ 0 h 142"/>
                      <a:gd name="T10" fmla="*/ 0 60000 65536"/>
                      <a:gd name="T11" fmla="*/ 0 60000 65536"/>
                      <a:gd name="T12" fmla="*/ 0 60000 65536"/>
                      <a:gd name="T13" fmla="*/ 0 60000 65536"/>
                      <a:gd name="T14" fmla="*/ 0 60000 65536"/>
                      <a:gd name="T15" fmla="*/ 0 w 250"/>
                      <a:gd name="T16" fmla="*/ 0 h 142"/>
                      <a:gd name="T17" fmla="*/ 250 w 250"/>
                      <a:gd name="T18" fmla="*/ 142 h 142"/>
                    </a:gdLst>
                    <a:ahLst/>
                    <a:cxnLst>
                      <a:cxn ang="T10">
                        <a:pos x="T0" y="T1"/>
                      </a:cxn>
                      <a:cxn ang="T11">
                        <a:pos x="T2" y="T3"/>
                      </a:cxn>
                      <a:cxn ang="T12">
                        <a:pos x="T4" y="T5"/>
                      </a:cxn>
                      <a:cxn ang="T13">
                        <a:pos x="T6" y="T7"/>
                      </a:cxn>
                      <a:cxn ang="T14">
                        <a:pos x="T8" y="T9"/>
                      </a:cxn>
                    </a:cxnLst>
                    <a:rect l="T15" t="T16" r="T17" b="T18"/>
                    <a:pathLst>
                      <a:path w="250" h="142">
                        <a:moveTo>
                          <a:pt x="0" y="0"/>
                        </a:moveTo>
                        <a:lnTo>
                          <a:pt x="148" y="0"/>
                        </a:lnTo>
                        <a:lnTo>
                          <a:pt x="250" y="142"/>
                        </a:lnTo>
                        <a:lnTo>
                          <a:pt x="47" y="142"/>
                        </a:lnTo>
                        <a:lnTo>
                          <a:pt x="0" y="0"/>
                        </a:lnTo>
                        <a:close/>
                      </a:path>
                    </a:pathLst>
                  </a:custGeom>
                  <a:solidFill>
                    <a:srgbClr val="FFFFFF"/>
                  </a:solidFill>
                  <a:ln w="6350">
                    <a:solidFill>
                      <a:srgbClr val="000000"/>
                    </a:solidFill>
                    <a:round/>
                    <a:headEnd/>
                    <a:tailEnd/>
                  </a:ln>
                </p:spPr>
                <p:txBody>
                  <a:bodyPr/>
                  <a:lstStyle/>
                  <a:p>
                    <a:endParaRPr lang="zh-CN" altLang="en-US"/>
                  </a:p>
                </p:txBody>
              </p:sp>
            </p:grpSp>
            <p:sp>
              <p:nvSpPr>
                <p:cNvPr id="17480" name="Rectangle 65"/>
                <p:cNvSpPr>
                  <a:spLocks noChangeArrowheads="1"/>
                </p:cNvSpPr>
                <p:nvPr/>
              </p:nvSpPr>
              <p:spPr bwMode="auto">
                <a:xfrm>
                  <a:off x="3654" y="2983"/>
                  <a:ext cx="224" cy="178"/>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81" name="Rectangle 66"/>
                <p:cNvSpPr>
                  <a:spLocks noChangeArrowheads="1"/>
                </p:cNvSpPr>
                <p:nvPr/>
              </p:nvSpPr>
              <p:spPr bwMode="auto">
                <a:xfrm>
                  <a:off x="3685" y="3007"/>
                  <a:ext cx="162" cy="123"/>
                </a:xfrm>
                <a:prstGeom prst="rect">
                  <a:avLst/>
                </a:prstGeom>
                <a:solidFill>
                  <a:srgbClr val="114FFB"/>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82" name="Rectangle 67"/>
                <p:cNvSpPr>
                  <a:spLocks noChangeArrowheads="1"/>
                </p:cNvSpPr>
                <p:nvPr/>
              </p:nvSpPr>
              <p:spPr bwMode="auto">
                <a:xfrm>
                  <a:off x="3828" y="3141"/>
                  <a:ext cx="20"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sp>
            <p:nvSpPr>
              <p:cNvPr id="17472" name="Rectangle 68"/>
              <p:cNvSpPr>
                <a:spLocks noChangeArrowheads="1"/>
              </p:cNvSpPr>
              <p:nvPr/>
            </p:nvSpPr>
            <p:spPr bwMode="auto">
              <a:xfrm>
                <a:off x="3977" y="2867"/>
                <a:ext cx="114" cy="354"/>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3" name="Rectangle 69"/>
              <p:cNvSpPr>
                <a:spLocks noChangeArrowheads="1"/>
              </p:cNvSpPr>
              <p:nvPr/>
            </p:nvSpPr>
            <p:spPr bwMode="auto">
              <a:xfrm>
                <a:off x="4007" y="2898"/>
                <a:ext cx="68" cy="10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4" name="Rectangle 70"/>
              <p:cNvSpPr>
                <a:spLocks noChangeArrowheads="1"/>
              </p:cNvSpPr>
              <p:nvPr/>
            </p:nvSpPr>
            <p:spPr bwMode="auto">
              <a:xfrm>
                <a:off x="4074" y="2998"/>
                <a:ext cx="4" cy="2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5" name="Rectangle 71"/>
              <p:cNvSpPr>
                <a:spLocks noChangeArrowheads="1"/>
              </p:cNvSpPr>
              <p:nvPr/>
            </p:nvSpPr>
            <p:spPr bwMode="auto">
              <a:xfrm>
                <a:off x="4014" y="2926"/>
                <a:ext cx="20" cy="4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6" name="Rectangle 72"/>
              <p:cNvSpPr>
                <a:spLocks noChangeArrowheads="1"/>
              </p:cNvSpPr>
              <p:nvPr/>
            </p:nvSpPr>
            <p:spPr bwMode="auto">
              <a:xfrm>
                <a:off x="4022" y="2898"/>
                <a:ext cx="5" cy="10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7" name="Rectangle 73"/>
              <p:cNvSpPr>
                <a:spLocks noChangeArrowheads="1"/>
              </p:cNvSpPr>
              <p:nvPr/>
            </p:nvSpPr>
            <p:spPr bwMode="auto">
              <a:xfrm>
                <a:off x="4062" y="2918"/>
                <a:ext cx="12" cy="2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78" name="Rectangle 74"/>
              <p:cNvSpPr>
                <a:spLocks noChangeArrowheads="1"/>
              </p:cNvSpPr>
              <p:nvPr/>
            </p:nvSpPr>
            <p:spPr bwMode="auto">
              <a:xfrm>
                <a:off x="4062" y="2957"/>
                <a:ext cx="11" cy="2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nvGrpSpPr>
            <p:cNvPr id="17438" name="Group 75"/>
            <p:cNvGrpSpPr>
              <a:grpSpLocks/>
            </p:cNvGrpSpPr>
            <p:nvPr/>
          </p:nvGrpSpPr>
          <p:grpSpPr bwMode="auto">
            <a:xfrm>
              <a:off x="4246" y="3397"/>
              <a:ext cx="413" cy="368"/>
              <a:chOff x="4329" y="3512"/>
              <a:chExt cx="413" cy="368"/>
            </a:xfrm>
          </p:grpSpPr>
          <p:grpSp>
            <p:nvGrpSpPr>
              <p:cNvPr id="17455" name="Group 76"/>
              <p:cNvGrpSpPr>
                <a:grpSpLocks/>
              </p:cNvGrpSpPr>
              <p:nvPr/>
            </p:nvGrpSpPr>
            <p:grpSpPr bwMode="auto">
              <a:xfrm>
                <a:off x="4346" y="3742"/>
                <a:ext cx="379" cy="116"/>
                <a:chOff x="4346" y="3742"/>
                <a:chExt cx="379" cy="116"/>
              </a:xfrm>
            </p:grpSpPr>
            <p:sp>
              <p:nvSpPr>
                <p:cNvPr id="17468" name="Rectangle 77"/>
                <p:cNvSpPr>
                  <a:spLocks noChangeArrowheads="1"/>
                </p:cNvSpPr>
                <p:nvPr/>
              </p:nvSpPr>
              <p:spPr bwMode="auto">
                <a:xfrm>
                  <a:off x="4346" y="3742"/>
                  <a:ext cx="379" cy="11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9" name="Rectangle 78"/>
                <p:cNvSpPr>
                  <a:spLocks noChangeArrowheads="1"/>
                </p:cNvSpPr>
                <p:nvPr/>
              </p:nvSpPr>
              <p:spPr bwMode="auto">
                <a:xfrm>
                  <a:off x="4557" y="3762"/>
                  <a:ext cx="130" cy="53"/>
                </a:xfrm>
                <a:prstGeom prst="rect">
                  <a:avLst/>
                </a:prstGeom>
                <a:solidFill>
                  <a:srgbClr val="808080"/>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nvGrpSpPr>
              <p:cNvPr id="17456" name="Group 79"/>
              <p:cNvGrpSpPr>
                <a:grpSpLocks/>
              </p:cNvGrpSpPr>
              <p:nvPr/>
            </p:nvGrpSpPr>
            <p:grpSpPr bwMode="auto">
              <a:xfrm>
                <a:off x="4329" y="3806"/>
                <a:ext cx="413" cy="74"/>
                <a:chOff x="4329" y="3806"/>
                <a:chExt cx="413" cy="74"/>
              </a:xfrm>
            </p:grpSpPr>
            <p:sp>
              <p:nvSpPr>
                <p:cNvPr id="17465" name="Freeform 80"/>
                <p:cNvSpPr>
                  <a:spLocks/>
                </p:cNvSpPr>
                <p:nvPr/>
              </p:nvSpPr>
              <p:spPr bwMode="auto">
                <a:xfrm>
                  <a:off x="4329" y="3806"/>
                  <a:ext cx="413" cy="74"/>
                </a:xfrm>
                <a:custGeom>
                  <a:avLst/>
                  <a:gdLst>
                    <a:gd name="T0" fmla="*/ 0 w 1240"/>
                    <a:gd name="T1" fmla="*/ 0 h 223"/>
                    <a:gd name="T2" fmla="*/ 0 w 1240"/>
                    <a:gd name="T3" fmla="*/ 0 h 223"/>
                    <a:gd name="T4" fmla="*/ 0 w 1240"/>
                    <a:gd name="T5" fmla="*/ 0 h 223"/>
                    <a:gd name="T6" fmla="*/ 0 w 1240"/>
                    <a:gd name="T7" fmla="*/ 0 h 223"/>
                    <a:gd name="T8" fmla="*/ 0 w 1240"/>
                    <a:gd name="T9" fmla="*/ 0 h 223"/>
                    <a:gd name="T10" fmla="*/ 0 w 1240"/>
                    <a:gd name="T11" fmla="*/ 0 h 223"/>
                    <a:gd name="T12" fmla="*/ 0 w 1240"/>
                    <a:gd name="T13" fmla="*/ 0 h 223"/>
                    <a:gd name="T14" fmla="*/ 0 w 1240"/>
                    <a:gd name="T15" fmla="*/ 0 h 223"/>
                    <a:gd name="T16" fmla="*/ 0 w 1240"/>
                    <a:gd name="T17" fmla="*/ 0 h 223"/>
                    <a:gd name="T18" fmla="*/ 0 w 1240"/>
                    <a:gd name="T19" fmla="*/ 0 h 223"/>
                    <a:gd name="T20" fmla="*/ 0 w 124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223"/>
                    <a:gd name="T35" fmla="*/ 1240 w 124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223">
                      <a:moveTo>
                        <a:pt x="155" y="0"/>
                      </a:moveTo>
                      <a:lnTo>
                        <a:pt x="1090" y="0"/>
                      </a:lnTo>
                      <a:lnTo>
                        <a:pt x="1237" y="201"/>
                      </a:lnTo>
                      <a:lnTo>
                        <a:pt x="1240" y="210"/>
                      </a:lnTo>
                      <a:lnTo>
                        <a:pt x="1234" y="218"/>
                      </a:lnTo>
                      <a:lnTo>
                        <a:pt x="1224" y="223"/>
                      </a:lnTo>
                      <a:lnTo>
                        <a:pt x="16" y="223"/>
                      </a:lnTo>
                      <a:lnTo>
                        <a:pt x="7" y="217"/>
                      </a:lnTo>
                      <a:lnTo>
                        <a:pt x="0" y="207"/>
                      </a:lnTo>
                      <a:lnTo>
                        <a:pt x="1" y="196"/>
                      </a:lnTo>
                      <a:lnTo>
                        <a:pt x="155" y="0"/>
                      </a:lnTo>
                      <a:close/>
                    </a:path>
                  </a:pathLst>
                </a:custGeom>
                <a:solidFill>
                  <a:srgbClr val="FFFFFF"/>
                </a:solidFill>
                <a:ln w="6350">
                  <a:solidFill>
                    <a:srgbClr val="000000"/>
                  </a:solidFill>
                  <a:round/>
                  <a:headEnd/>
                  <a:tailEnd/>
                </a:ln>
              </p:spPr>
              <p:txBody>
                <a:bodyPr/>
                <a:lstStyle/>
                <a:p>
                  <a:endParaRPr lang="zh-CN" altLang="en-US"/>
                </a:p>
              </p:txBody>
            </p:sp>
            <p:sp>
              <p:nvSpPr>
                <p:cNvPr id="17466" name="Freeform 81"/>
                <p:cNvSpPr>
                  <a:spLocks/>
                </p:cNvSpPr>
                <p:nvPr/>
              </p:nvSpPr>
              <p:spPr bwMode="auto">
                <a:xfrm>
                  <a:off x="4352" y="3821"/>
                  <a:ext cx="275" cy="47"/>
                </a:xfrm>
                <a:custGeom>
                  <a:avLst/>
                  <a:gdLst>
                    <a:gd name="T0" fmla="*/ 0 w 825"/>
                    <a:gd name="T1" fmla="*/ 0 h 141"/>
                    <a:gd name="T2" fmla="*/ 0 w 825"/>
                    <a:gd name="T3" fmla="*/ 0 h 141"/>
                    <a:gd name="T4" fmla="*/ 0 w 825"/>
                    <a:gd name="T5" fmla="*/ 0 h 141"/>
                    <a:gd name="T6" fmla="*/ 0 w 825"/>
                    <a:gd name="T7" fmla="*/ 0 h 141"/>
                    <a:gd name="T8" fmla="*/ 0 w 825"/>
                    <a:gd name="T9" fmla="*/ 0 h 141"/>
                    <a:gd name="T10" fmla="*/ 0 60000 65536"/>
                    <a:gd name="T11" fmla="*/ 0 60000 65536"/>
                    <a:gd name="T12" fmla="*/ 0 60000 65536"/>
                    <a:gd name="T13" fmla="*/ 0 60000 65536"/>
                    <a:gd name="T14" fmla="*/ 0 60000 65536"/>
                    <a:gd name="T15" fmla="*/ 0 w 825"/>
                    <a:gd name="T16" fmla="*/ 0 h 141"/>
                    <a:gd name="T17" fmla="*/ 825 w 825"/>
                    <a:gd name="T18" fmla="*/ 141 h 141"/>
                  </a:gdLst>
                  <a:ahLst/>
                  <a:cxnLst>
                    <a:cxn ang="T10">
                      <a:pos x="T0" y="T1"/>
                    </a:cxn>
                    <a:cxn ang="T11">
                      <a:pos x="T2" y="T3"/>
                    </a:cxn>
                    <a:cxn ang="T12">
                      <a:pos x="T4" y="T5"/>
                    </a:cxn>
                    <a:cxn ang="T13">
                      <a:pos x="T6" y="T7"/>
                    </a:cxn>
                    <a:cxn ang="T14">
                      <a:pos x="T8" y="T9"/>
                    </a:cxn>
                  </a:cxnLst>
                  <a:rect l="T15" t="T16" r="T17" b="T18"/>
                  <a:pathLst>
                    <a:path w="825" h="141">
                      <a:moveTo>
                        <a:pt x="111" y="0"/>
                      </a:moveTo>
                      <a:lnTo>
                        <a:pt x="786" y="0"/>
                      </a:lnTo>
                      <a:lnTo>
                        <a:pt x="825" y="141"/>
                      </a:lnTo>
                      <a:lnTo>
                        <a:pt x="0" y="141"/>
                      </a:lnTo>
                      <a:lnTo>
                        <a:pt x="111" y="0"/>
                      </a:lnTo>
                      <a:close/>
                    </a:path>
                  </a:pathLst>
                </a:custGeom>
                <a:solidFill>
                  <a:srgbClr val="FFFFFF"/>
                </a:solidFill>
                <a:ln w="6350">
                  <a:solidFill>
                    <a:srgbClr val="000000"/>
                  </a:solidFill>
                  <a:round/>
                  <a:headEnd/>
                  <a:tailEnd/>
                </a:ln>
              </p:spPr>
              <p:txBody>
                <a:bodyPr/>
                <a:lstStyle/>
                <a:p>
                  <a:endParaRPr lang="zh-CN" altLang="en-US"/>
                </a:p>
              </p:txBody>
            </p:sp>
            <p:sp>
              <p:nvSpPr>
                <p:cNvPr id="17467" name="Freeform 82"/>
                <p:cNvSpPr>
                  <a:spLocks/>
                </p:cNvSpPr>
                <p:nvPr/>
              </p:nvSpPr>
              <p:spPr bwMode="auto">
                <a:xfrm>
                  <a:off x="4635" y="3821"/>
                  <a:ext cx="84" cy="47"/>
                </a:xfrm>
                <a:custGeom>
                  <a:avLst/>
                  <a:gdLst>
                    <a:gd name="T0" fmla="*/ 0 w 251"/>
                    <a:gd name="T1" fmla="*/ 0 h 141"/>
                    <a:gd name="T2" fmla="*/ 0 w 251"/>
                    <a:gd name="T3" fmla="*/ 0 h 141"/>
                    <a:gd name="T4" fmla="*/ 0 w 251"/>
                    <a:gd name="T5" fmla="*/ 0 h 141"/>
                    <a:gd name="T6" fmla="*/ 0 w 251"/>
                    <a:gd name="T7" fmla="*/ 0 h 141"/>
                    <a:gd name="T8" fmla="*/ 0 w 251"/>
                    <a:gd name="T9" fmla="*/ 0 h 141"/>
                    <a:gd name="T10" fmla="*/ 0 60000 65536"/>
                    <a:gd name="T11" fmla="*/ 0 60000 65536"/>
                    <a:gd name="T12" fmla="*/ 0 60000 65536"/>
                    <a:gd name="T13" fmla="*/ 0 60000 65536"/>
                    <a:gd name="T14" fmla="*/ 0 60000 65536"/>
                    <a:gd name="T15" fmla="*/ 0 w 251"/>
                    <a:gd name="T16" fmla="*/ 0 h 141"/>
                    <a:gd name="T17" fmla="*/ 251 w 251"/>
                    <a:gd name="T18" fmla="*/ 141 h 141"/>
                  </a:gdLst>
                  <a:ahLst/>
                  <a:cxnLst>
                    <a:cxn ang="T10">
                      <a:pos x="T0" y="T1"/>
                    </a:cxn>
                    <a:cxn ang="T11">
                      <a:pos x="T2" y="T3"/>
                    </a:cxn>
                    <a:cxn ang="T12">
                      <a:pos x="T4" y="T5"/>
                    </a:cxn>
                    <a:cxn ang="T13">
                      <a:pos x="T6" y="T7"/>
                    </a:cxn>
                    <a:cxn ang="T14">
                      <a:pos x="T8" y="T9"/>
                    </a:cxn>
                  </a:cxnLst>
                  <a:rect l="T15" t="T16" r="T17" b="T18"/>
                  <a:pathLst>
                    <a:path w="251" h="141">
                      <a:moveTo>
                        <a:pt x="0" y="0"/>
                      </a:moveTo>
                      <a:lnTo>
                        <a:pt x="148" y="0"/>
                      </a:lnTo>
                      <a:lnTo>
                        <a:pt x="251" y="141"/>
                      </a:lnTo>
                      <a:lnTo>
                        <a:pt x="46" y="141"/>
                      </a:lnTo>
                      <a:lnTo>
                        <a:pt x="0" y="0"/>
                      </a:lnTo>
                      <a:close/>
                    </a:path>
                  </a:pathLst>
                </a:custGeom>
                <a:solidFill>
                  <a:srgbClr val="FFFFFF"/>
                </a:solidFill>
                <a:ln w="6350">
                  <a:solidFill>
                    <a:srgbClr val="000000"/>
                  </a:solidFill>
                  <a:round/>
                  <a:headEnd/>
                  <a:tailEnd/>
                </a:ln>
              </p:spPr>
              <p:txBody>
                <a:bodyPr/>
                <a:lstStyle/>
                <a:p>
                  <a:endParaRPr lang="zh-CN" altLang="en-US"/>
                </a:p>
              </p:txBody>
            </p:sp>
          </p:grpSp>
          <p:grpSp>
            <p:nvGrpSpPr>
              <p:cNvPr id="17457" name="Group 83"/>
              <p:cNvGrpSpPr>
                <a:grpSpLocks/>
              </p:cNvGrpSpPr>
              <p:nvPr/>
            </p:nvGrpSpPr>
            <p:grpSpPr bwMode="auto">
              <a:xfrm>
                <a:off x="4399" y="3512"/>
                <a:ext cx="274" cy="226"/>
                <a:chOff x="4399" y="3512"/>
                <a:chExt cx="274" cy="226"/>
              </a:xfrm>
            </p:grpSpPr>
            <p:sp>
              <p:nvSpPr>
                <p:cNvPr id="17458" name="Rectangle 84"/>
                <p:cNvSpPr>
                  <a:spLocks noChangeArrowheads="1"/>
                </p:cNvSpPr>
                <p:nvPr/>
              </p:nvSpPr>
              <p:spPr bwMode="auto">
                <a:xfrm>
                  <a:off x="4399" y="3512"/>
                  <a:ext cx="274" cy="22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59" name="Rectangle 85"/>
                <p:cNvSpPr>
                  <a:spLocks noChangeArrowheads="1"/>
                </p:cNvSpPr>
                <p:nvPr/>
              </p:nvSpPr>
              <p:spPr bwMode="auto">
                <a:xfrm>
                  <a:off x="4416" y="3531"/>
                  <a:ext cx="239" cy="191"/>
                </a:xfrm>
                <a:prstGeom prst="rect">
                  <a:avLst/>
                </a:prstGeom>
                <a:solidFill>
                  <a:srgbClr val="114FFB"/>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0" name="Rectangle 86"/>
                <p:cNvSpPr>
                  <a:spLocks noChangeArrowheads="1"/>
                </p:cNvSpPr>
                <p:nvPr/>
              </p:nvSpPr>
              <p:spPr bwMode="auto">
                <a:xfrm>
                  <a:off x="4621" y="3531"/>
                  <a:ext cx="34" cy="19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1" name="Rectangle 87"/>
                <p:cNvSpPr>
                  <a:spLocks noChangeArrowheads="1"/>
                </p:cNvSpPr>
                <p:nvPr/>
              </p:nvSpPr>
              <p:spPr bwMode="auto">
                <a:xfrm>
                  <a:off x="4629" y="3541"/>
                  <a:ext cx="17" cy="12"/>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2" name="Oval 88"/>
                <p:cNvSpPr>
                  <a:spLocks noChangeArrowheads="1"/>
                </p:cNvSpPr>
                <p:nvPr/>
              </p:nvSpPr>
              <p:spPr bwMode="auto">
                <a:xfrm>
                  <a:off x="4631" y="3624"/>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3" name="Oval 89"/>
                <p:cNvSpPr>
                  <a:spLocks noChangeArrowheads="1"/>
                </p:cNvSpPr>
                <p:nvPr/>
              </p:nvSpPr>
              <p:spPr bwMode="auto">
                <a:xfrm>
                  <a:off x="4631" y="3659"/>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64" name="Oval 90"/>
                <p:cNvSpPr>
                  <a:spLocks noChangeArrowheads="1"/>
                </p:cNvSpPr>
                <p:nvPr/>
              </p:nvSpPr>
              <p:spPr bwMode="auto">
                <a:xfrm>
                  <a:off x="4631" y="3692"/>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grpSp>
          <p:nvGrpSpPr>
            <p:cNvPr id="17439" name="Group 91"/>
            <p:cNvGrpSpPr>
              <a:grpSpLocks/>
            </p:cNvGrpSpPr>
            <p:nvPr/>
          </p:nvGrpSpPr>
          <p:grpSpPr bwMode="auto">
            <a:xfrm>
              <a:off x="4917" y="3397"/>
              <a:ext cx="413" cy="368"/>
              <a:chOff x="5000" y="3512"/>
              <a:chExt cx="413" cy="368"/>
            </a:xfrm>
          </p:grpSpPr>
          <p:grpSp>
            <p:nvGrpSpPr>
              <p:cNvPr id="17440" name="Group 92"/>
              <p:cNvGrpSpPr>
                <a:grpSpLocks/>
              </p:cNvGrpSpPr>
              <p:nvPr/>
            </p:nvGrpSpPr>
            <p:grpSpPr bwMode="auto">
              <a:xfrm>
                <a:off x="5017" y="3742"/>
                <a:ext cx="379" cy="116"/>
                <a:chOff x="5017" y="3742"/>
                <a:chExt cx="379" cy="116"/>
              </a:xfrm>
            </p:grpSpPr>
            <p:sp>
              <p:nvSpPr>
                <p:cNvPr id="17453" name="Rectangle 93"/>
                <p:cNvSpPr>
                  <a:spLocks noChangeArrowheads="1"/>
                </p:cNvSpPr>
                <p:nvPr/>
              </p:nvSpPr>
              <p:spPr bwMode="auto">
                <a:xfrm>
                  <a:off x="5017" y="3742"/>
                  <a:ext cx="379" cy="11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54" name="Rectangle 94"/>
                <p:cNvSpPr>
                  <a:spLocks noChangeArrowheads="1"/>
                </p:cNvSpPr>
                <p:nvPr/>
              </p:nvSpPr>
              <p:spPr bwMode="auto">
                <a:xfrm>
                  <a:off x="5228" y="3762"/>
                  <a:ext cx="131" cy="53"/>
                </a:xfrm>
                <a:prstGeom prst="rect">
                  <a:avLst/>
                </a:prstGeom>
                <a:solidFill>
                  <a:srgbClr val="808080"/>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nvGrpSpPr>
              <p:cNvPr id="17441" name="Group 95"/>
              <p:cNvGrpSpPr>
                <a:grpSpLocks/>
              </p:cNvGrpSpPr>
              <p:nvPr/>
            </p:nvGrpSpPr>
            <p:grpSpPr bwMode="auto">
              <a:xfrm>
                <a:off x="5000" y="3806"/>
                <a:ext cx="413" cy="74"/>
                <a:chOff x="5000" y="3806"/>
                <a:chExt cx="413" cy="74"/>
              </a:xfrm>
            </p:grpSpPr>
            <p:sp>
              <p:nvSpPr>
                <p:cNvPr id="17450" name="Freeform 96"/>
                <p:cNvSpPr>
                  <a:spLocks/>
                </p:cNvSpPr>
                <p:nvPr/>
              </p:nvSpPr>
              <p:spPr bwMode="auto">
                <a:xfrm>
                  <a:off x="5000" y="3806"/>
                  <a:ext cx="413" cy="74"/>
                </a:xfrm>
                <a:custGeom>
                  <a:avLst/>
                  <a:gdLst>
                    <a:gd name="T0" fmla="*/ 0 w 1240"/>
                    <a:gd name="T1" fmla="*/ 0 h 223"/>
                    <a:gd name="T2" fmla="*/ 0 w 1240"/>
                    <a:gd name="T3" fmla="*/ 0 h 223"/>
                    <a:gd name="T4" fmla="*/ 0 w 1240"/>
                    <a:gd name="T5" fmla="*/ 0 h 223"/>
                    <a:gd name="T6" fmla="*/ 0 w 1240"/>
                    <a:gd name="T7" fmla="*/ 0 h 223"/>
                    <a:gd name="T8" fmla="*/ 0 w 1240"/>
                    <a:gd name="T9" fmla="*/ 0 h 223"/>
                    <a:gd name="T10" fmla="*/ 0 w 1240"/>
                    <a:gd name="T11" fmla="*/ 0 h 223"/>
                    <a:gd name="T12" fmla="*/ 0 w 1240"/>
                    <a:gd name="T13" fmla="*/ 0 h 223"/>
                    <a:gd name="T14" fmla="*/ 0 w 1240"/>
                    <a:gd name="T15" fmla="*/ 0 h 223"/>
                    <a:gd name="T16" fmla="*/ 0 w 1240"/>
                    <a:gd name="T17" fmla="*/ 0 h 223"/>
                    <a:gd name="T18" fmla="*/ 0 w 1240"/>
                    <a:gd name="T19" fmla="*/ 0 h 223"/>
                    <a:gd name="T20" fmla="*/ 0 w 1240"/>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223"/>
                    <a:gd name="T35" fmla="*/ 1240 w 124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223">
                      <a:moveTo>
                        <a:pt x="155" y="0"/>
                      </a:moveTo>
                      <a:lnTo>
                        <a:pt x="1090" y="0"/>
                      </a:lnTo>
                      <a:lnTo>
                        <a:pt x="1238" y="201"/>
                      </a:lnTo>
                      <a:lnTo>
                        <a:pt x="1240" y="210"/>
                      </a:lnTo>
                      <a:lnTo>
                        <a:pt x="1236" y="218"/>
                      </a:lnTo>
                      <a:lnTo>
                        <a:pt x="1226" y="223"/>
                      </a:lnTo>
                      <a:lnTo>
                        <a:pt x="16" y="223"/>
                      </a:lnTo>
                      <a:lnTo>
                        <a:pt x="7" y="217"/>
                      </a:lnTo>
                      <a:lnTo>
                        <a:pt x="0" y="207"/>
                      </a:lnTo>
                      <a:lnTo>
                        <a:pt x="3" y="196"/>
                      </a:lnTo>
                      <a:lnTo>
                        <a:pt x="155" y="0"/>
                      </a:lnTo>
                      <a:close/>
                    </a:path>
                  </a:pathLst>
                </a:custGeom>
                <a:solidFill>
                  <a:srgbClr val="FFFFFF"/>
                </a:solidFill>
                <a:ln w="6350">
                  <a:solidFill>
                    <a:srgbClr val="000000"/>
                  </a:solidFill>
                  <a:round/>
                  <a:headEnd/>
                  <a:tailEnd/>
                </a:ln>
              </p:spPr>
              <p:txBody>
                <a:bodyPr/>
                <a:lstStyle/>
                <a:p>
                  <a:endParaRPr lang="zh-CN" altLang="en-US"/>
                </a:p>
              </p:txBody>
            </p:sp>
            <p:sp>
              <p:nvSpPr>
                <p:cNvPr id="17451" name="Freeform 97"/>
                <p:cNvSpPr>
                  <a:spLocks/>
                </p:cNvSpPr>
                <p:nvPr/>
              </p:nvSpPr>
              <p:spPr bwMode="auto">
                <a:xfrm>
                  <a:off x="5023" y="3821"/>
                  <a:ext cx="275" cy="47"/>
                </a:xfrm>
                <a:custGeom>
                  <a:avLst/>
                  <a:gdLst>
                    <a:gd name="T0" fmla="*/ 0 w 825"/>
                    <a:gd name="T1" fmla="*/ 0 h 141"/>
                    <a:gd name="T2" fmla="*/ 0 w 825"/>
                    <a:gd name="T3" fmla="*/ 0 h 141"/>
                    <a:gd name="T4" fmla="*/ 0 w 825"/>
                    <a:gd name="T5" fmla="*/ 0 h 141"/>
                    <a:gd name="T6" fmla="*/ 0 w 825"/>
                    <a:gd name="T7" fmla="*/ 0 h 141"/>
                    <a:gd name="T8" fmla="*/ 0 w 825"/>
                    <a:gd name="T9" fmla="*/ 0 h 141"/>
                    <a:gd name="T10" fmla="*/ 0 60000 65536"/>
                    <a:gd name="T11" fmla="*/ 0 60000 65536"/>
                    <a:gd name="T12" fmla="*/ 0 60000 65536"/>
                    <a:gd name="T13" fmla="*/ 0 60000 65536"/>
                    <a:gd name="T14" fmla="*/ 0 60000 65536"/>
                    <a:gd name="T15" fmla="*/ 0 w 825"/>
                    <a:gd name="T16" fmla="*/ 0 h 141"/>
                    <a:gd name="T17" fmla="*/ 825 w 825"/>
                    <a:gd name="T18" fmla="*/ 141 h 141"/>
                  </a:gdLst>
                  <a:ahLst/>
                  <a:cxnLst>
                    <a:cxn ang="T10">
                      <a:pos x="T0" y="T1"/>
                    </a:cxn>
                    <a:cxn ang="T11">
                      <a:pos x="T2" y="T3"/>
                    </a:cxn>
                    <a:cxn ang="T12">
                      <a:pos x="T4" y="T5"/>
                    </a:cxn>
                    <a:cxn ang="T13">
                      <a:pos x="T6" y="T7"/>
                    </a:cxn>
                    <a:cxn ang="T14">
                      <a:pos x="T8" y="T9"/>
                    </a:cxn>
                  </a:cxnLst>
                  <a:rect l="T15" t="T16" r="T17" b="T18"/>
                  <a:pathLst>
                    <a:path w="825" h="141">
                      <a:moveTo>
                        <a:pt x="111" y="0"/>
                      </a:moveTo>
                      <a:lnTo>
                        <a:pt x="785" y="0"/>
                      </a:lnTo>
                      <a:lnTo>
                        <a:pt x="825" y="141"/>
                      </a:lnTo>
                      <a:lnTo>
                        <a:pt x="0" y="141"/>
                      </a:lnTo>
                      <a:lnTo>
                        <a:pt x="111" y="0"/>
                      </a:lnTo>
                      <a:close/>
                    </a:path>
                  </a:pathLst>
                </a:custGeom>
                <a:solidFill>
                  <a:srgbClr val="FFFFFF"/>
                </a:solidFill>
                <a:ln w="6350">
                  <a:solidFill>
                    <a:srgbClr val="000000"/>
                  </a:solidFill>
                  <a:round/>
                  <a:headEnd/>
                  <a:tailEnd/>
                </a:ln>
              </p:spPr>
              <p:txBody>
                <a:bodyPr/>
                <a:lstStyle/>
                <a:p>
                  <a:endParaRPr lang="zh-CN" altLang="en-US"/>
                </a:p>
              </p:txBody>
            </p:sp>
            <p:sp>
              <p:nvSpPr>
                <p:cNvPr id="17452" name="Freeform 98"/>
                <p:cNvSpPr>
                  <a:spLocks/>
                </p:cNvSpPr>
                <p:nvPr/>
              </p:nvSpPr>
              <p:spPr bwMode="auto">
                <a:xfrm>
                  <a:off x="5306" y="3821"/>
                  <a:ext cx="84" cy="47"/>
                </a:xfrm>
                <a:custGeom>
                  <a:avLst/>
                  <a:gdLst>
                    <a:gd name="T0" fmla="*/ 0 w 251"/>
                    <a:gd name="T1" fmla="*/ 0 h 141"/>
                    <a:gd name="T2" fmla="*/ 0 w 251"/>
                    <a:gd name="T3" fmla="*/ 0 h 141"/>
                    <a:gd name="T4" fmla="*/ 0 w 251"/>
                    <a:gd name="T5" fmla="*/ 0 h 141"/>
                    <a:gd name="T6" fmla="*/ 0 w 251"/>
                    <a:gd name="T7" fmla="*/ 0 h 141"/>
                    <a:gd name="T8" fmla="*/ 0 w 251"/>
                    <a:gd name="T9" fmla="*/ 0 h 141"/>
                    <a:gd name="T10" fmla="*/ 0 60000 65536"/>
                    <a:gd name="T11" fmla="*/ 0 60000 65536"/>
                    <a:gd name="T12" fmla="*/ 0 60000 65536"/>
                    <a:gd name="T13" fmla="*/ 0 60000 65536"/>
                    <a:gd name="T14" fmla="*/ 0 60000 65536"/>
                    <a:gd name="T15" fmla="*/ 0 w 251"/>
                    <a:gd name="T16" fmla="*/ 0 h 141"/>
                    <a:gd name="T17" fmla="*/ 251 w 251"/>
                    <a:gd name="T18" fmla="*/ 141 h 141"/>
                  </a:gdLst>
                  <a:ahLst/>
                  <a:cxnLst>
                    <a:cxn ang="T10">
                      <a:pos x="T0" y="T1"/>
                    </a:cxn>
                    <a:cxn ang="T11">
                      <a:pos x="T2" y="T3"/>
                    </a:cxn>
                    <a:cxn ang="T12">
                      <a:pos x="T4" y="T5"/>
                    </a:cxn>
                    <a:cxn ang="T13">
                      <a:pos x="T6" y="T7"/>
                    </a:cxn>
                    <a:cxn ang="T14">
                      <a:pos x="T8" y="T9"/>
                    </a:cxn>
                  </a:cxnLst>
                  <a:rect l="T15" t="T16" r="T17" b="T18"/>
                  <a:pathLst>
                    <a:path w="251" h="141">
                      <a:moveTo>
                        <a:pt x="0" y="0"/>
                      </a:moveTo>
                      <a:lnTo>
                        <a:pt x="148" y="0"/>
                      </a:lnTo>
                      <a:lnTo>
                        <a:pt x="251" y="141"/>
                      </a:lnTo>
                      <a:lnTo>
                        <a:pt x="46" y="141"/>
                      </a:lnTo>
                      <a:lnTo>
                        <a:pt x="0" y="0"/>
                      </a:lnTo>
                      <a:close/>
                    </a:path>
                  </a:pathLst>
                </a:custGeom>
                <a:solidFill>
                  <a:srgbClr val="FFFFFF"/>
                </a:solidFill>
                <a:ln w="6350">
                  <a:solidFill>
                    <a:srgbClr val="000000"/>
                  </a:solidFill>
                  <a:round/>
                  <a:headEnd/>
                  <a:tailEnd/>
                </a:ln>
              </p:spPr>
              <p:txBody>
                <a:bodyPr/>
                <a:lstStyle/>
                <a:p>
                  <a:endParaRPr lang="zh-CN" altLang="en-US"/>
                </a:p>
              </p:txBody>
            </p:sp>
          </p:grpSp>
          <p:grpSp>
            <p:nvGrpSpPr>
              <p:cNvPr id="17442" name="Group 99"/>
              <p:cNvGrpSpPr>
                <a:grpSpLocks/>
              </p:cNvGrpSpPr>
              <p:nvPr/>
            </p:nvGrpSpPr>
            <p:grpSpPr bwMode="auto">
              <a:xfrm>
                <a:off x="5070" y="3512"/>
                <a:ext cx="275" cy="226"/>
                <a:chOff x="5070" y="3512"/>
                <a:chExt cx="275" cy="226"/>
              </a:xfrm>
            </p:grpSpPr>
            <p:sp>
              <p:nvSpPr>
                <p:cNvPr id="17443" name="Rectangle 100"/>
                <p:cNvSpPr>
                  <a:spLocks noChangeArrowheads="1"/>
                </p:cNvSpPr>
                <p:nvPr/>
              </p:nvSpPr>
              <p:spPr bwMode="auto">
                <a:xfrm>
                  <a:off x="5070" y="3512"/>
                  <a:ext cx="275" cy="226"/>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4" name="Rectangle 101"/>
                <p:cNvSpPr>
                  <a:spLocks noChangeArrowheads="1"/>
                </p:cNvSpPr>
                <p:nvPr/>
              </p:nvSpPr>
              <p:spPr bwMode="auto">
                <a:xfrm>
                  <a:off x="5087" y="3531"/>
                  <a:ext cx="240" cy="191"/>
                </a:xfrm>
                <a:prstGeom prst="rect">
                  <a:avLst/>
                </a:prstGeom>
                <a:solidFill>
                  <a:srgbClr val="114FFB"/>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5" name="Rectangle 102"/>
                <p:cNvSpPr>
                  <a:spLocks noChangeArrowheads="1"/>
                </p:cNvSpPr>
                <p:nvPr/>
              </p:nvSpPr>
              <p:spPr bwMode="auto">
                <a:xfrm>
                  <a:off x="5293" y="3531"/>
                  <a:ext cx="33" cy="191"/>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6" name="Rectangle 103"/>
                <p:cNvSpPr>
                  <a:spLocks noChangeArrowheads="1"/>
                </p:cNvSpPr>
                <p:nvPr/>
              </p:nvSpPr>
              <p:spPr bwMode="auto">
                <a:xfrm>
                  <a:off x="5301" y="3541"/>
                  <a:ext cx="16" cy="12"/>
                </a:xfrm>
                <a:prstGeom prst="rect">
                  <a:avLst/>
                </a:prstGeom>
                <a:solidFill>
                  <a:srgbClr val="FFFFFF"/>
                </a:solidFill>
                <a:ln w="635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7" name="Oval 104"/>
                <p:cNvSpPr>
                  <a:spLocks noChangeArrowheads="1"/>
                </p:cNvSpPr>
                <p:nvPr/>
              </p:nvSpPr>
              <p:spPr bwMode="auto">
                <a:xfrm>
                  <a:off x="5302" y="3624"/>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8" name="Oval 105"/>
                <p:cNvSpPr>
                  <a:spLocks noChangeArrowheads="1"/>
                </p:cNvSpPr>
                <p:nvPr/>
              </p:nvSpPr>
              <p:spPr bwMode="auto">
                <a:xfrm>
                  <a:off x="5302" y="3659"/>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49" name="Oval 106"/>
                <p:cNvSpPr>
                  <a:spLocks noChangeArrowheads="1"/>
                </p:cNvSpPr>
                <p:nvPr/>
              </p:nvSpPr>
              <p:spPr bwMode="auto">
                <a:xfrm>
                  <a:off x="5302" y="3692"/>
                  <a:ext cx="12" cy="12"/>
                </a:xfrm>
                <a:prstGeom prst="ellipse">
                  <a:avLst/>
                </a:prstGeom>
                <a:solidFill>
                  <a:srgbClr val="FFFFFF"/>
                </a:solidFill>
                <a:ln w="6350">
                  <a:solidFill>
                    <a:srgbClr val="000000"/>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grpSp>
      <p:sp>
        <p:nvSpPr>
          <p:cNvPr id="17422" name="Arc 107"/>
          <p:cNvSpPr>
            <a:spLocks/>
          </p:cNvSpPr>
          <p:nvPr/>
        </p:nvSpPr>
        <p:spPr bwMode="auto">
          <a:xfrm rot="-7243434">
            <a:off x="2488081" y="1573061"/>
            <a:ext cx="351753" cy="1103626"/>
          </a:xfrm>
          <a:custGeom>
            <a:avLst/>
            <a:gdLst>
              <a:gd name="T0" fmla="*/ 2147483646 w 21600"/>
              <a:gd name="T1" fmla="*/ 2147483646 h 34758"/>
              <a:gd name="T2" fmla="*/ 2147483646 w 21600"/>
              <a:gd name="T3" fmla="*/ 0 h 34758"/>
              <a:gd name="T4" fmla="*/ 2147483646 w 21600"/>
              <a:gd name="T5" fmla="*/ 2147483646 h 34758"/>
              <a:gd name="T6" fmla="*/ 0 60000 65536"/>
              <a:gd name="T7" fmla="*/ 0 60000 65536"/>
              <a:gd name="T8" fmla="*/ 0 60000 65536"/>
              <a:gd name="T9" fmla="*/ 0 w 21600"/>
              <a:gd name="T10" fmla="*/ 0 h 34758"/>
              <a:gd name="T11" fmla="*/ 21600 w 21600"/>
              <a:gd name="T12" fmla="*/ 34758 h 34758"/>
            </a:gdLst>
            <a:ahLst/>
            <a:cxnLst>
              <a:cxn ang="T6">
                <a:pos x="T0" y="T1"/>
              </a:cxn>
              <a:cxn ang="T7">
                <a:pos x="T2" y="T3"/>
              </a:cxn>
              <a:cxn ang="T8">
                <a:pos x="T4" y="T5"/>
              </a:cxn>
            </a:cxnLst>
            <a:rect l="T9" t="T10" r="T11" b="T12"/>
            <a:pathLst>
              <a:path w="21600" h="34758" fill="none" extrusionOk="0">
                <a:moveTo>
                  <a:pt x="21600" y="34758"/>
                </a:moveTo>
                <a:cubicBezTo>
                  <a:pt x="9670" y="34758"/>
                  <a:pt x="0" y="25087"/>
                  <a:pt x="0" y="13158"/>
                </a:cubicBezTo>
                <a:cubicBezTo>
                  <a:pt x="-1" y="8399"/>
                  <a:pt x="1571" y="3773"/>
                  <a:pt x="4470" y="0"/>
                </a:cubicBezTo>
              </a:path>
              <a:path w="21600" h="34758" stroke="0" extrusionOk="0">
                <a:moveTo>
                  <a:pt x="21600" y="34758"/>
                </a:moveTo>
                <a:cubicBezTo>
                  <a:pt x="9670" y="34758"/>
                  <a:pt x="0" y="25087"/>
                  <a:pt x="0" y="13158"/>
                </a:cubicBezTo>
                <a:cubicBezTo>
                  <a:pt x="-1" y="8399"/>
                  <a:pt x="1571" y="3773"/>
                  <a:pt x="4470" y="0"/>
                </a:cubicBezTo>
                <a:lnTo>
                  <a:pt x="21600" y="13158"/>
                </a:lnTo>
                <a:lnTo>
                  <a:pt x="21600" y="34758"/>
                </a:lnTo>
                <a:close/>
              </a:path>
            </a:pathLst>
          </a:custGeom>
          <a:noFill/>
          <a:ln w="50800" cap="rnd">
            <a:solidFill>
              <a:srgbClr val="FAF8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23" name="Rectangle 108"/>
          <p:cNvSpPr>
            <a:spLocks noChangeArrowheads="1"/>
          </p:cNvSpPr>
          <p:nvPr/>
        </p:nvSpPr>
        <p:spPr bwMode="auto">
          <a:xfrm>
            <a:off x="6233521" y="4140128"/>
            <a:ext cx="2084801" cy="3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62">
                <a:latin typeface="Arial" panose="020B0604020202020204" pitchFamily="34" charset="0"/>
                <a:ea typeface="宋体" panose="02010600030101010101" pitchFamily="2" charset="-122"/>
              </a:rPr>
              <a:t>(E.g. Environments)</a:t>
            </a:r>
          </a:p>
        </p:txBody>
      </p:sp>
      <p:grpSp>
        <p:nvGrpSpPr>
          <p:cNvPr id="17424" name="Group 109"/>
          <p:cNvGrpSpPr>
            <a:grpSpLocks/>
          </p:cNvGrpSpPr>
          <p:nvPr/>
        </p:nvGrpSpPr>
        <p:grpSpPr bwMode="auto">
          <a:xfrm>
            <a:off x="2960183" y="831139"/>
            <a:ext cx="2311313" cy="1430464"/>
            <a:chOff x="1837" y="1029"/>
            <a:chExt cx="1456" cy="976"/>
          </a:xfrm>
        </p:grpSpPr>
        <p:sp>
          <p:nvSpPr>
            <p:cNvPr id="17425" name="AutoShape 110"/>
            <p:cNvSpPr>
              <a:spLocks noChangeArrowheads="1"/>
            </p:cNvSpPr>
            <p:nvPr/>
          </p:nvSpPr>
          <p:spPr bwMode="auto">
            <a:xfrm>
              <a:off x="1837" y="1029"/>
              <a:ext cx="1456" cy="976"/>
            </a:xfrm>
            <a:prstGeom prst="cube">
              <a:avLst>
                <a:gd name="adj" fmla="val 24995"/>
              </a:avLst>
            </a:prstGeom>
            <a:gradFill rotWithShape="0">
              <a:gsLst>
                <a:gs pos="0">
                  <a:srgbClr val="185E18"/>
                </a:gs>
                <a:gs pos="50000">
                  <a:srgbClr val="33CC33"/>
                </a:gs>
                <a:gs pos="100000">
                  <a:srgbClr val="185E18"/>
                </a:gs>
              </a:gsLst>
              <a:lin ang="5400000" scaled="1"/>
            </a:gradFill>
            <a:ln w="50800">
              <a:solidFill>
                <a:schemeClr val="folHlink"/>
              </a:solidFill>
              <a:miter lim="800000"/>
              <a:headEnd/>
              <a:tailEnd/>
            </a:ln>
            <a:effectLst>
              <a:outerShdw dist="107763" dir="2700000" algn="ctr" rotWithShape="0">
                <a:schemeClr val="bg2"/>
              </a:outerShdw>
            </a:effec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7426" name="Rectangle 111"/>
            <p:cNvSpPr>
              <a:spLocks noChangeArrowheads="1"/>
            </p:cNvSpPr>
            <p:nvPr/>
          </p:nvSpPr>
          <p:spPr bwMode="auto">
            <a:xfrm>
              <a:off x="1895" y="1453"/>
              <a:ext cx="11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585" b="1">
                  <a:solidFill>
                    <a:schemeClr val="bg2"/>
                  </a:solidFill>
                  <a:latin typeface="Arial" panose="020B0604020202020204" pitchFamily="34" charset="0"/>
                  <a:ea typeface="宋体" panose="02010600030101010101" pitchFamily="2" charset="-122"/>
                </a:rPr>
                <a:t>系统</a:t>
              </a:r>
              <a:endParaRPr lang="en-US" altLang="zh-CN" sz="2585" b="1">
                <a:solidFill>
                  <a:schemeClr val="bg2"/>
                </a:solidFill>
                <a:latin typeface="Arial" panose="020B0604020202020204" pitchFamily="34" charset="0"/>
                <a:ea typeface="宋体" panose="02010600030101010101" pitchFamily="2" charset="-122"/>
              </a:endParaRPr>
            </a:p>
          </p:txBody>
        </p:sp>
      </p:grpSp>
      <p:cxnSp>
        <p:nvCxnSpPr>
          <p:cNvPr id="113"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内容占位符 2"/>
          <p:cNvSpPr txBox="1">
            <a:spLocks/>
          </p:cNvSpPr>
          <p:nvPr/>
        </p:nvSpPr>
        <p:spPr bwMode="auto">
          <a:xfrm>
            <a:off x="577524" y="4301881"/>
            <a:ext cx="7881938" cy="21168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i="1"/>
              <a:t>软件需求的定义</a:t>
            </a:r>
            <a:r>
              <a:rPr lang="en-US" altLang="zh-CN" i="1"/>
              <a:t> </a:t>
            </a:r>
            <a:r>
              <a:rPr lang="en-US" altLang="zh-CN" i="1" baseline="30000">
                <a:solidFill>
                  <a:srgbClr val="FF0000"/>
                </a:solidFill>
              </a:rPr>
              <a:t>[</a:t>
            </a:r>
            <a:r>
              <a:rPr lang="zh-CN" altLang="en-US" i="1" baseline="30000">
                <a:solidFill>
                  <a:srgbClr val="FF0000"/>
                </a:solidFill>
              </a:rPr>
              <a:t>来自于</a:t>
            </a:r>
            <a:r>
              <a:rPr lang="en-US" altLang="zh-CN" i="1" baseline="30000">
                <a:solidFill>
                  <a:srgbClr val="FF0000"/>
                </a:solidFill>
              </a:rPr>
              <a:t>SWEBOK3.0]</a:t>
            </a:r>
          </a:p>
          <a:p>
            <a:pPr lvl="1">
              <a:defRPr/>
            </a:pPr>
            <a:endParaRPr lang="en-US" altLang="zh-CN"/>
          </a:p>
          <a:p>
            <a:pPr marL="320962" lvl="1" indent="0">
              <a:buFontTx/>
              <a:buNone/>
              <a:defRPr/>
            </a:pPr>
            <a:r>
              <a:rPr lang="en-US" altLang="zh-CN" sz="2585"/>
              <a:t>At its most basic, a software requirement is a property that must be exhibited by something in order to solve some problem in the real world.</a:t>
            </a:r>
          </a:p>
          <a:p>
            <a:pPr lvl="1">
              <a:defRPr/>
            </a:pPr>
            <a:endParaRPr lang="zh-CN" altLang="en-US" dirty="0"/>
          </a:p>
        </p:txBody>
      </p:sp>
    </p:spTree>
    <p:extLst>
      <p:ext uri="{BB962C8B-B14F-4D97-AF65-F5344CB8AC3E}">
        <p14:creationId xmlns:p14="http://schemas.microsoft.com/office/powerpoint/2010/main" val="377317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300" fill="hold"/>
                                        <p:tgtEl>
                                          <p:spTgt spid="114"/>
                                        </p:tgtEl>
                                        <p:attrNameLst>
                                          <p:attrName>ppt_x</p:attrName>
                                        </p:attrNameLst>
                                      </p:cBhvr>
                                      <p:tavLst>
                                        <p:tav tm="0">
                                          <p:val>
                                            <p:strVal val="0-#ppt_w/2"/>
                                          </p:val>
                                        </p:tav>
                                        <p:tav tm="100000">
                                          <p:val>
                                            <p:strVal val="#ppt_x"/>
                                          </p:val>
                                        </p:tav>
                                      </p:tavLst>
                                    </p:anim>
                                    <p:anim calcmode="lin" valueType="num">
                                      <p:cBhvr additive="base">
                                        <p:cTn id="8" dur="300" fill="hold"/>
                                        <p:tgtEl>
                                          <p:spTgt spid="11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wipe(left)">
                                      <p:cBhvr>
                                        <p:cTn id="1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3"/>
          <p:cNvGraphicFramePr>
            <a:graphicFrameLocks/>
          </p:cNvGraphicFramePr>
          <p:nvPr>
            <p:extLst>
              <p:ext uri="{D42A27DB-BD31-4B8C-83A1-F6EECF244321}">
                <p14:modId xmlns:p14="http://schemas.microsoft.com/office/powerpoint/2010/main" val="1133057376"/>
              </p:ext>
            </p:extLst>
          </p:nvPr>
        </p:nvGraphicFramePr>
        <p:xfrm>
          <a:off x="539608" y="1275061"/>
          <a:ext cx="4314956" cy="3283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4"/>
          <p:cNvSpPr txBox="1">
            <a:spLocks noChangeArrowheads="1"/>
          </p:cNvSpPr>
          <p:nvPr/>
        </p:nvSpPr>
        <p:spPr bwMode="auto">
          <a:xfrm>
            <a:off x="3531504" y="1342113"/>
            <a:ext cx="1319592"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商业需求</a:t>
            </a:r>
          </a:p>
        </p:txBody>
      </p:sp>
      <p:sp>
        <p:nvSpPr>
          <p:cNvPr id="4" name="文本框 5"/>
          <p:cNvSpPr txBox="1">
            <a:spLocks noChangeArrowheads="1"/>
          </p:cNvSpPr>
          <p:nvPr/>
        </p:nvSpPr>
        <p:spPr bwMode="auto">
          <a:xfrm>
            <a:off x="4129485" y="2737402"/>
            <a:ext cx="1319592"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用户需求</a:t>
            </a:r>
          </a:p>
        </p:txBody>
      </p:sp>
      <p:sp>
        <p:nvSpPr>
          <p:cNvPr id="5" name="文本框 6"/>
          <p:cNvSpPr txBox="1">
            <a:spLocks noChangeArrowheads="1"/>
          </p:cNvSpPr>
          <p:nvPr/>
        </p:nvSpPr>
        <p:spPr bwMode="auto">
          <a:xfrm>
            <a:off x="4832992" y="3918707"/>
            <a:ext cx="1319592"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系统需求</a:t>
            </a:r>
          </a:p>
        </p:txBody>
      </p:sp>
      <p:cxnSp>
        <p:nvCxnSpPr>
          <p:cNvPr id="6" name="直接箭头连接符 5"/>
          <p:cNvCxnSpPr/>
          <p:nvPr/>
        </p:nvCxnSpPr>
        <p:spPr bwMode="auto">
          <a:xfrm>
            <a:off x="2866104" y="1554632"/>
            <a:ext cx="665400"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7" name="直接箭头连接符 6"/>
          <p:cNvCxnSpPr>
            <a:endCxn id="4" idx="1"/>
          </p:cNvCxnSpPr>
          <p:nvPr/>
        </p:nvCxnSpPr>
        <p:spPr bwMode="auto">
          <a:xfrm>
            <a:off x="3796784" y="2951386"/>
            <a:ext cx="332701" cy="26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8" name="直接箭头连接符 7"/>
          <p:cNvCxnSpPr/>
          <p:nvPr/>
        </p:nvCxnSpPr>
        <p:spPr bwMode="auto">
          <a:xfrm>
            <a:off x="4500291" y="4132690"/>
            <a:ext cx="332701"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9" name="直接连接符 8"/>
          <p:cNvCxnSpPr/>
          <p:nvPr/>
        </p:nvCxnSpPr>
        <p:spPr bwMode="auto">
          <a:xfrm>
            <a:off x="3464084" y="2338748"/>
            <a:ext cx="4654870" cy="0"/>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cxnSp>
        <p:nvCxnSpPr>
          <p:cNvPr id="10" name="直接连接符 9"/>
          <p:cNvCxnSpPr/>
          <p:nvPr/>
        </p:nvCxnSpPr>
        <p:spPr bwMode="auto">
          <a:xfrm>
            <a:off x="4129485" y="3468756"/>
            <a:ext cx="4653403" cy="0"/>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11" name="文本框 15"/>
          <p:cNvSpPr txBox="1">
            <a:spLocks noChangeArrowheads="1"/>
          </p:cNvSpPr>
          <p:nvPr/>
        </p:nvSpPr>
        <p:spPr bwMode="auto">
          <a:xfrm>
            <a:off x="6527270" y="1922506"/>
            <a:ext cx="1603324"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solidFill>
                  <a:srgbClr val="FF0000"/>
                </a:solidFill>
              </a:rPr>
              <a:t>系统的特性</a:t>
            </a:r>
          </a:p>
        </p:txBody>
      </p:sp>
      <p:sp>
        <p:nvSpPr>
          <p:cNvPr id="12" name="文本框 16"/>
          <p:cNvSpPr txBox="1">
            <a:spLocks noChangeArrowheads="1"/>
          </p:cNvSpPr>
          <p:nvPr/>
        </p:nvSpPr>
        <p:spPr bwMode="auto">
          <a:xfrm>
            <a:off x="6691422" y="3018804"/>
            <a:ext cx="1035861"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solidFill>
                  <a:srgbClr val="FF0000"/>
                </a:solidFill>
              </a:rPr>
              <a:t>问题域</a:t>
            </a:r>
          </a:p>
        </p:txBody>
      </p:sp>
      <p:sp>
        <p:nvSpPr>
          <p:cNvPr id="13" name="文本框 17"/>
          <p:cNvSpPr txBox="1">
            <a:spLocks noChangeArrowheads="1"/>
          </p:cNvSpPr>
          <p:nvPr/>
        </p:nvSpPr>
        <p:spPr bwMode="auto">
          <a:xfrm>
            <a:off x="6691422" y="4021244"/>
            <a:ext cx="1887055"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dirty="0">
                <a:solidFill>
                  <a:srgbClr val="FF0000"/>
                </a:solidFill>
              </a:rPr>
              <a:t>需求分析模型</a:t>
            </a:r>
          </a:p>
        </p:txBody>
      </p:sp>
      <p:sp>
        <p:nvSpPr>
          <p:cNvPr id="1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软件需求的类型</a:t>
            </a:r>
            <a:endParaRPr lang="en-US" altLang="zh-CN" dirty="0"/>
          </a:p>
        </p:txBody>
      </p:sp>
      <p:cxnSp>
        <p:nvCxnSpPr>
          <p:cNvPr id="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112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bwMode="auto">
          <a:xfrm>
            <a:off x="360363" y="764704"/>
            <a:ext cx="8442081" cy="43866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pPr>
              <a:lnSpc>
                <a:spcPct val="200000"/>
              </a:lnSpc>
            </a:pPr>
            <a:r>
              <a:rPr lang="zh-CN" altLang="en-US" dirty="0"/>
              <a:t>按照抽象层次的不同，可以将需求分成：</a:t>
            </a:r>
            <a:endParaRPr lang="en-US" altLang="zh-CN" dirty="0"/>
          </a:p>
          <a:p>
            <a:pPr lvl="1">
              <a:lnSpc>
                <a:spcPct val="200000"/>
              </a:lnSpc>
            </a:pPr>
            <a:r>
              <a:rPr lang="zh-CN" altLang="en-US" dirty="0"/>
              <a:t>用户需求（</a:t>
            </a:r>
            <a:r>
              <a:rPr lang="en-US" altLang="zh-CN" dirty="0"/>
              <a:t>User Requirement</a:t>
            </a:r>
            <a:r>
              <a:rPr lang="zh-CN" altLang="en-US" dirty="0"/>
              <a:t>）</a:t>
            </a:r>
            <a:endParaRPr lang="en-US" altLang="zh-CN" dirty="0"/>
          </a:p>
          <a:p>
            <a:pPr lvl="2">
              <a:lnSpc>
                <a:spcPct val="150000"/>
              </a:lnSpc>
            </a:pPr>
            <a:r>
              <a:rPr lang="zh-CN" altLang="en-US" dirty="0"/>
              <a:t>是用自然语言加图表的形式给出的关于系统需要提供哪些服务以及系统操作收到哪些约束的声明</a:t>
            </a:r>
            <a:endParaRPr lang="en-US" altLang="zh-CN" dirty="0"/>
          </a:p>
          <a:p>
            <a:pPr lvl="1">
              <a:lnSpc>
                <a:spcPct val="200000"/>
              </a:lnSpc>
            </a:pPr>
            <a:r>
              <a:rPr lang="zh-CN" altLang="en-US" dirty="0"/>
              <a:t>系统需求（</a:t>
            </a:r>
            <a:r>
              <a:rPr lang="en-US" altLang="zh-CN" dirty="0"/>
              <a:t>System Requirement</a:t>
            </a:r>
            <a:r>
              <a:rPr lang="zh-CN" altLang="en-US" dirty="0"/>
              <a:t>）</a:t>
            </a:r>
            <a:endParaRPr lang="en-US" altLang="zh-CN" dirty="0"/>
          </a:p>
          <a:p>
            <a:pPr lvl="2">
              <a:lnSpc>
                <a:spcPct val="150000"/>
              </a:lnSpc>
            </a:pPr>
            <a:r>
              <a:rPr lang="zh-CN" altLang="en-US" dirty="0"/>
              <a:t>详细地给出系统要提供的服务以及系统所受到的约束</a:t>
            </a:r>
            <a:endParaRPr lang="en-US" altLang="zh-CN" dirty="0"/>
          </a:p>
          <a:p>
            <a:pPr lvl="2">
              <a:lnSpc>
                <a:spcPct val="150000"/>
              </a:lnSpc>
            </a:pPr>
            <a:r>
              <a:rPr lang="zh-CN" altLang="en-US" dirty="0"/>
              <a:t>经常作为合同双方的附件内容</a:t>
            </a:r>
            <a:endParaRPr lang="en-GB" altLang="zh-CN" dirty="0"/>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软件需求的类型</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2814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ChangeArrowheads="1"/>
          </p:cNvSpPr>
          <p:nvPr/>
        </p:nvSpPr>
        <p:spPr bwMode="auto">
          <a:xfrm>
            <a:off x="983444" y="1711010"/>
            <a:ext cx="7316470" cy="4502443"/>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08" name="Rectangle 7"/>
          <p:cNvSpPr>
            <a:spLocks noChangeArrowheads="1"/>
          </p:cNvSpPr>
          <p:nvPr/>
        </p:nvSpPr>
        <p:spPr bwMode="ltGray">
          <a:xfrm>
            <a:off x="2645480" y="3511329"/>
            <a:ext cx="464607" cy="43332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09" name="AutoShape 8"/>
          <p:cNvSpPr>
            <a:spLocks noChangeAspect="1" noChangeArrowheads="1" noTextEdit="1"/>
          </p:cNvSpPr>
          <p:nvPr/>
        </p:nvSpPr>
        <p:spPr bwMode="auto">
          <a:xfrm>
            <a:off x="1514006" y="1832920"/>
            <a:ext cx="5839106" cy="432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10" name="Rectangle 10"/>
          <p:cNvSpPr>
            <a:spLocks noChangeArrowheads="1"/>
          </p:cNvSpPr>
          <p:nvPr/>
        </p:nvSpPr>
        <p:spPr bwMode="auto">
          <a:xfrm>
            <a:off x="1514006" y="1832920"/>
            <a:ext cx="5839106" cy="4322169"/>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11" name="Rectangle 11"/>
          <p:cNvSpPr>
            <a:spLocks noChangeArrowheads="1"/>
          </p:cNvSpPr>
          <p:nvPr/>
        </p:nvSpPr>
        <p:spPr bwMode="auto">
          <a:xfrm>
            <a:off x="1607807" y="3505214"/>
            <a:ext cx="5714526" cy="2619097"/>
          </a:xfrm>
          <a:prstGeom prst="rect">
            <a:avLst/>
          </a:prstGeom>
          <a:solidFill>
            <a:srgbClr val="00AFE9"/>
          </a:solidFill>
          <a:ln w="22225">
            <a:solidFill>
              <a:srgbClr val="00AFE9"/>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12" name="Rectangle 12"/>
          <p:cNvSpPr>
            <a:spLocks noChangeArrowheads="1"/>
          </p:cNvSpPr>
          <p:nvPr/>
        </p:nvSpPr>
        <p:spPr bwMode="auto">
          <a:xfrm>
            <a:off x="1607807" y="2247434"/>
            <a:ext cx="5714526" cy="644881"/>
          </a:xfrm>
          <a:prstGeom prst="rect">
            <a:avLst/>
          </a:prstGeom>
          <a:solidFill>
            <a:srgbClr val="00AFE9"/>
          </a:solidFill>
          <a:ln w="22225">
            <a:solidFill>
              <a:srgbClr val="00AFE9"/>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13" name="Rectangle 13"/>
          <p:cNvSpPr>
            <a:spLocks noChangeArrowheads="1"/>
          </p:cNvSpPr>
          <p:nvPr/>
        </p:nvSpPr>
        <p:spPr bwMode="auto">
          <a:xfrm>
            <a:off x="1581425" y="3429001"/>
            <a:ext cx="5714526" cy="2617631"/>
          </a:xfrm>
          <a:prstGeom prst="rect">
            <a:avLst/>
          </a:prstGeom>
          <a:solidFill>
            <a:srgbClr val="FFFFFF"/>
          </a:solidFill>
          <a:ln w="22225">
            <a:solidFill>
              <a:srgbClr val="0083D7"/>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14" name="Rectangle 14"/>
          <p:cNvSpPr>
            <a:spLocks noChangeArrowheads="1"/>
          </p:cNvSpPr>
          <p:nvPr/>
        </p:nvSpPr>
        <p:spPr bwMode="auto">
          <a:xfrm>
            <a:off x="1565303" y="2175879"/>
            <a:ext cx="5714527" cy="644881"/>
          </a:xfrm>
          <a:prstGeom prst="rect">
            <a:avLst/>
          </a:prstGeom>
          <a:solidFill>
            <a:srgbClr val="FFFFFF"/>
          </a:solidFill>
          <a:ln w="22225">
            <a:solidFill>
              <a:srgbClr val="0083D7"/>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1515" name="Rectangle 15"/>
          <p:cNvSpPr>
            <a:spLocks noChangeArrowheads="1"/>
          </p:cNvSpPr>
          <p:nvPr/>
        </p:nvSpPr>
        <p:spPr bwMode="auto">
          <a:xfrm>
            <a:off x="1742646" y="2290199"/>
            <a:ext cx="28232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 T</a:t>
            </a:r>
            <a:endParaRPr lang="en-US" altLang="zh-CN" sz="2216"/>
          </a:p>
        </p:txBody>
      </p:sp>
      <p:sp>
        <p:nvSpPr>
          <p:cNvPr id="21516" name="Rectangle 16"/>
          <p:cNvSpPr>
            <a:spLocks noChangeArrowheads="1"/>
          </p:cNvSpPr>
          <p:nvPr/>
        </p:nvSpPr>
        <p:spPr bwMode="auto">
          <a:xfrm>
            <a:off x="2012324" y="2290199"/>
            <a:ext cx="61715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he softw</a:t>
            </a:r>
            <a:endParaRPr lang="en-US" altLang="zh-CN" sz="2216"/>
          </a:p>
        </p:txBody>
      </p:sp>
      <p:sp>
        <p:nvSpPr>
          <p:cNvPr id="21517" name="Rectangle 17"/>
          <p:cNvSpPr>
            <a:spLocks noChangeArrowheads="1"/>
          </p:cNvSpPr>
          <p:nvPr/>
        </p:nvSpPr>
        <p:spPr bwMode="auto">
          <a:xfrm>
            <a:off x="2636685" y="2290199"/>
            <a:ext cx="14587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ar</a:t>
            </a:r>
            <a:endParaRPr lang="en-US" altLang="zh-CN" sz="2216"/>
          </a:p>
        </p:txBody>
      </p:sp>
      <p:sp>
        <p:nvSpPr>
          <p:cNvPr id="21518" name="Rectangle 18"/>
          <p:cNvSpPr>
            <a:spLocks noChangeArrowheads="1"/>
          </p:cNvSpPr>
          <p:nvPr/>
        </p:nvSpPr>
        <p:spPr bwMode="auto">
          <a:xfrm>
            <a:off x="2781784" y="2290199"/>
            <a:ext cx="27571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 m</a:t>
            </a:r>
            <a:endParaRPr lang="en-US" altLang="zh-CN" sz="2216"/>
          </a:p>
        </p:txBody>
      </p:sp>
      <p:sp>
        <p:nvSpPr>
          <p:cNvPr id="21519" name="Rectangle 19"/>
          <p:cNvSpPr>
            <a:spLocks noChangeArrowheads="1"/>
          </p:cNvSpPr>
          <p:nvPr/>
        </p:nvSpPr>
        <p:spPr bwMode="auto">
          <a:xfrm>
            <a:off x="3044133" y="2290199"/>
            <a:ext cx="413575"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ust pr</a:t>
            </a:r>
            <a:endParaRPr lang="en-US" altLang="zh-CN" sz="2216"/>
          </a:p>
        </p:txBody>
      </p:sp>
      <p:sp>
        <p:nvSpPr>
          <p:cNvPr id="21520" name="Rectangle 20"/>
          <p:cNvSpPr>
            <a:spLocks noChangeArrowheads="1"/>
          </p:cNvSpPr>
          <p:nvPr/>
        </p:nvSpPr>
        <p:spPr bwMode="auto">
          <a:xfrm>
            <a:off x="3488221" y="2290199"/>
            <a:ext cx="91372"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o</a:t>
            </a:r>
            <a:endParaRPr lang="en-US" altLang="zh-CN" sz="2216"/>
          </a:p>
        </p:txBody>
      </p:sp>
      <p:sp>
        <p:nvSpPr>
          <p:cNvPr id="21521" name="Rectangle 21"/>
          <p:cNvSpPr>
            <a:spLocks noChangeArrowheads="1"/>
          </p:cNvSpPr>
          <p:nvPr/>
        </p:nvSpPr>
        <p:spPr bwMode="auto">
          <a:xfrm>
            <a:off x="3571763" y="2290199"/>
            <a:ext cx="116698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vide a means of</a:t>
            </a:r>
            <a:endParaRPr lang="en-US" altLang="zh-CN" sz="2216"/>
          </a:p>
        </p:txBody>
      </p:sp>
      <p:sp>
        <p:nvSpPr>
          <p:cNvPr id="21522" name="Rectangle 22"/>
          <p:cNvSpPr>
            <a:spLocks noChangeArrowheads="1"/>
          </p:cNvSpPr>
          <p:nvPr/>
        </p:nvSpPr>
        <p:spPr bwMode="auto">
          <a:xfrm>
            <a:off x="4776518" y="2290199"/>
            <a:ext cx="100990"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92">
                <a:solidFill>
                  <a:srgbClr val="000000"/>
                </a:solidFill>
                <a:latin typeface="Formata Regular" charset="0"/>
              </a:rPr>
              <a:t> </a:t>
            </a:r>
            <a:r>
              <a:rPr lang="en-US" altLang="zh-CN" sz="1292">
                <a:solidFill>
                  <a:srgbClr val="000000"/>
                </a:solidFill>
                <a:latin typeface="Formata Regular" charset="0"/>
              </a:rPr>
              <a:t>r</a:t>
            </a:r>
            <a:endParaRPr lang="en-US" altLang="zh-CN" sz="2216"/>
          </a:p>
        </p:txBody>
      </p:sp>
      <p:sp>
        <p:nvSpPr>
          <p:cNvPr id="21523" name="Rectangle 23"/>
          <p:cNvSpPr>
            <a:spLocks noChangeArrowheads="1"/>
          </p:cNvSpPr>
          <p:nvPr/>
        </p:nvSpPr>
        <p:spPr bwMode="auto">
          <a:xfrm>
            <a:off x="4880578" y="2290199"/>
            <a:ext cx="23724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epr</a:t>
            </a:r>
            <a:endParaRPr lang="en-US" altLang="zh-CN" sz="2216"/>
          </a:p>
        </p:txBody>
      </p:sp>
      <p:sp>
        <p:nvSpPr>
          <p:cNvPr id="21524" name="Rectangle 24"/>
          <p:cNvSpPr>
            <a:spLocks noChangeArrowheads="1"/>
          </p:cNvSpPr>
          <p:nvPr/>
        </p:nvSpPr>
        <p:spPr bwMode="auto">
          <a:xfrm>
            <a:off x="5109218" y="2290199"/>
            <a:ext cx="94416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esenting and</a:t>
            </a:r>
            <a:endParaRPr lang="en-US" altLang="zh-CN" sz="2216"/>
          </a:p>
        </p:txBody>
      </p:sp>
      <p:sp>
        <p:nvSpPr>
          <p:cNvPr id="21525" name="Rectangle 25"/>
          <p:cNvSpPr>
            <a:spLocks noChangeArrowheads="1"/>
          </p:cNvSpPr>
          <p:nvPr/>
        </p:nvSpPr>
        <p:spPr bwMode="auto">
          <a:xfrm>
            <a:off x="1742646" y="2498320"/>
            <a:ext cx="18434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 </a:t>
            </a:r>
            <a:endParaRPr lang="en-US" altLang="zh-CN" sz="2216"/>
          </a:p>
        </p:txBody>
      </p:sp>
      <p:sp>
        <p:nvSpPr>
          <p:cNvPr id="21526" name="Rectangle 26"/>
          <p:cNvSpPr>
            <a:spLocks noChangeArrowheads="1"/>
          </p:cNvSpPr>
          <p:nvPr/>
        </p:nvSpPr>
        <p:spPr bwMode="auto">
          <a:xfrm>
            <a:off x="1930248" y="2498320"/>
            <a:ext cx="87363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accessing e</a:t>
            </a:r>
            <a:endParaRPr lang="en-US" altLang="zh-CN" sz="2216"/>
          </a:p>
        </p:txBody>
      </p:sp>
      <p:sp>
        <p:nvSpPr>
          <p:cNvPr id="21527" name="Rectangle 27"/>
          <p:cNvSpPr>
            <a:spLocks noChangeArrowheads="1"/>
          </p:cNvSpPr>
          <p:nvPr/>
        </p:nvSpPr>
        <p:spPr bwMode="auto">
          <a:xfrm>
            <a:off x="2761265" y="2498320"/>
            <a:ext cx="1021113"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xternal files cr</a:t>
            </a:r>
            <a:endParaRPr lang="en-US" altLang="zh-CN" sz="2216"/>
          </a:p>
        </p:txBody>
      </p:sp>
      <p:sp>
        <p:nvSpPr>
          <p:cNvPr id="21528" name="Rectangle 28"/>
          <p:cNvSpPr>
            <a:spLocks noChangeArrowheads="1"/>
          </p:cNvSpPr>
          <p:nvPr/>
        </p:nvSpPr>
        <p:spPr bwMode="auto">
          <a:xfrm>
            <a:off x="3778418" y="2498320"/>
            <a:ext cx="182742"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ea</a:t>
            </a:r>
            <a:endParaRPr lang="en-US" altLang="zh-CN" sz="2216"/>
          </a:p>
        </p:txBody>
      </p:sp>
      <p:sp>
        <p:nvSpPr>
          <p:cNvPr id="21529" name="Rectangle 29"/>
          <p:cNvSpPr>
            <a:spLocks noChangeArrowheads="1"/>
          </p:cNvSpPr>
          <p:nvPr/>
        </p:nvSpPr>
        <p:spPr bwMode="auto">
          <a:xfrm>
            <a:off x="3966020" y="2498320"/>
            <a:ext cx="3670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ted b</a:t>
            </a:r>
            <a:endParaRPr lang="en-US" altLang="zh-CN" sz="2216"/>
          </a:p>
        </p:txBody>
      </p:sp>
      <p:sp>
        <p:nvSpPr>
          <p:cNvPr id="21530" name="Rectangle 30"/>
          <p:cNvSpPr>
            <a:spLocks noChangeArrowheads="1"/>
          </p:cNvSpPr>
          <p:nvPr/>
        </p:nvSpPr>
        <p:spPr bwMode="auto">
          <a:xfrm>
            <a:off x="4339758" y="2498320"/>
            <a:ext cx="9008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 other tools</a:t>
            </a:r>
            <a:endParaRPr lang="en-US" altLang="zh-CN" sz="2216"/>
          </a:p>
        </p:txBody>
      </p:sp>
      <p:sp>
        <p:nvSpPr>
          <p:cNvPr id="21531" name="Rectangle 31"/>
          <p:cNvSpPr>
            <a:spLocks noChangeArrowheads="1"/>
          </p:cNvSpPr>
          <p:nvPr/>
        </p:nvSpPr>
        <p:spPr bwMode="auto">
          <a:xfrm>
            <a:off x="5254317" y="2498320"/>
            <a:ext cx="464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t>
            </a:r>
            <a:endParaRPr lang="en-US" altLang="zh-CN" sz="2216"/>
          </a:p>
        </p:txBody>
      </p:sp>
      <p:sp>
        <p:nvSpPr>
          <p:cNvPr id="21532" name="Rectangle 32"/>
          <p:cNvSpPr>
            <a:spLocks noChangeArrowheads="1"/>
          </p:cNvSpPr>
          <p:nvPr/>
        </p:nvSpPr>
        <p:spPr bwMode="auto">
          <a:xfrm>
            <a:off x="1722127" y="3600481"/>
            <a:ext cx="187730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1.1 The user should be pr</a:t>
            </a:r>
            <a:endParaRPr lang="en-US" altLang="zh-CN" sz="2216"/>
          </a:p>
        </p:txBody>
      </p:sp>
      <p:sp>
        <p:nvSpPr>
          <p:cNvPr id="21533" name="Rectangle 33"/>
          <p:cNvSpPr>
            <a:spLocks noChangeArrowheads="1"/>
          </p:cNvSpPr>
          <p:nvPr/>
        </p:nvSpPr>
        <p:spPr bwMode="auto">
          <a:xfrm>
            <a:off x="3633320" y="3600481"/>
            <a:ext cx="91372"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o</a:t>
            </a:r>
            <a:endParaRPr lang="en-US" altLang="zh-CN" sz="2216"/>
          </a:p>
        </p:txBody>
      </p:sp>
      <p:sp>
        <p:nvSpPr>
          <p:cNvPr id="21534" name="Rectangle 34"/>
          <p:cNvSpPr>
            <a:spLocks noChangeArrowheads="1"/>
          </p:cNvSpPr>
          <p:nvPr/>
        </p:nvSpPr>
        <p:spPr bwMode="auto">
          <a:xfrm>
            <a:off x="3716861" y="3600481"/>
            <a:ext cx="287097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vided with facilities to define the type of</a:t>
            </a:r>
            <a:endParaRPr lang="en-US" altLang="zh-CN" sz="2216"/>
          </a:p>
        </p:txBody>
      </p:sp>
      <p:sp>
        <p:nvSpPr>
          <p:cNvPr id="21535" name="Rectangle 35"/>
          <p:cNvSpPr>
            <a:spLocks noChangeArrowheads="1"/>
          </p:cNvSpPr>
          <p:nvPr/>
        </p:nvSpPr>
        <p:spPr bwMode="auto">
          <a:xfrm>
            <a:off x="1722127" y="3807135"/>
            <a:ext cx="27571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 </a:t>
            </a:r>
            <a:endParaRPr lang="en-US" altLang="zh-CN" sz="2216"/>
          </a:p>
        </p:txBody>
      </p:sp>
      <p:sp>
        <p:nvSpPr>
          <p:cNvPr id="21536" name="Rectangle 36"/>
          <p:cNvSpPr>
            <a:spLocks noChangeArrowheads="1"/>
          </p:cNvSpPr>
          <p:nvPr/>
        </p:nvSpPr>
        <p:spPr bwMode="auto">
          <a:xfrm>
            <a:off x="2012324" y="3807135"/>
            <a:ext cx="92813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external files</a:t>
            </a:r>
            <a:endParaRPr lang="en-US" altLang="zh-CN" sz="2216"/>
          </a:p>
        </p:txBody>
      </p:sp>
      <p:sp>
        <p:nvSpPr>
          <p:cNvPr id="21537" name="Rectangle 37"/>
          <p:cNvSpPr>
            <a:spLocks noChangeArrowheads="1"/>
          </p:cNvSpPr>
          <p:nvPr/>
        </p:nvSpPr>
        <p:spPr bwMode="auto">
          <a:xfrm>
            <a:off x="2926882" y="3807135"/>
            <a:ext cx="464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t>
            </a:r>
            <a:endParaRPr lang="en-US" altLang="zh-CN" sz="2216"/>
          </a:p>
        </p:txBody>
      </p:sp>
      <p:sp>
        <p:nvSpPr>
          <p:cNvPr id="21538" name="Rectangle 38"/>
          <p:cNvSpPr>
            <a:spLocks noChangeArrowheads="1"/>
          </p:cNvSpPr>
          <p:nvPr/>
        </p:nvSpPr>
        <p:spPr bwMode="auto">
          <a:xfrm>
            <a:off x="1722127" y="4015256"/>
            <a:ext cx="79028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1.2 Each e</a:t>
            </a:r>
            <a:endParaRPr lang="en-US" altLang="zh-CN" sz="2216"/>
          </a:p>
        </p:txBody>
      </p:sp>
      <p:sp>
        <p:nvSpPr>
          <p:cNvPr id="21539" name="Rectangle 39"/>
          <p:cNvSpPr>
            <a:spLocks noChangeArrowheads="1"/>
          </p:cNvSpPr>
          <p:nvPr/>
        </p:nvSpPr>
        <p:spPr bwMode="auto">
          <a:xfrm>
            <a:off x="2490122" y="4015256"/>
            <a:ext cx="138820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xternal file type ma</a:t>
            </a:r>
            <a:endParaRPr lang="en-US" altLang="zh-CN" sz="2216"/>
          </a:p>
        </p:txBody>
      </p:sp>
      <p:sp>
        <p:nvSpPr>
          <p:cNvPr id="21540" name="Rectangle 40"/>
          <p:cNvSpPr>
            <a:spLocks noChangeArrowheads="1"/>
          </p:cNvSpPr>
          <p:nvPr/>
        </p:nvSpPr>
        <p:spPr bwMode="auto">
          <a:xfrm>
            <a:off x="3902997" y="4015256"/>
            <a:ext cx="31258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 ha</a:t>
            </a:r>
            <a:endParaRPr lang="en-US" altLang="zh-CN" sz="2216"/>
          </a:p>
        </p:txBody>
      </p:sp>
      <p:sp>
        <p:nvSpPr>
          <p:cNvPr id="21541" name="Rectangle 41"/>
          <p:cNvSpPr>
            <a:spLocks noChangeArrowheads="1"/>
          </p:cNvSpPr>
          <p:nvPr/>
        </p:nvSpPr>
        <p:spPr bwMode="auto">
          <a:xfrm>
            <a:off x="4194659" y="4015256"/>
            <a:ext cx="8335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v</a:t>
            </a:r>
            <a:endParaRPr lang="en-US" altLang="zh-CN" sz="2216"/>
          </a:p>
        </p:txBody>
      </p:sp>
      <p:sp>
        <p:nvSpPr>
          <p:cNvPr id="21542" name="Rectangle 42"/>
          <p:cNvSpPr>
            <a:spLocks noChangeArrowheads="1"/>
          </p:cNvSpPr>
          <p:nvPr/>
        </p:nvSpPr>
        <p:spPr bwMode="auto">
          <a:xfrm>
            <a:off x="4278202" y="4015256"/>
            <a:ext cx="92813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 an associa</a:t>
            </a:r>
            <a:endParaRPr lang="en-US" altLang="zh-CN" sz="2216"/>
          </a:p>
        </p:txBody>
      </p:sp>
      <p:sp>
        <p:nvSpPr>
          <p:cNvPr id="21543" name="Rectangle 43"/>
          <p:cNvSpPr>
            <a:spLocks noChangeArrowheads="1"/>
          </p:cNvSpPr>
          <p:nvPr/>
        </p:nvSpPr>
        <p:spPr bwMode="auto">
          <a:xfrm>
            <a:off x="5170775" y="4015256"/>
            <a:ext cx="70852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ted tool w</a:t>
            </a:r>
            <a:endParaRPr lang="en-US" altLang="zh-CN" sz="2216"/>
          </a:p>
        </p:txBody>
      </p:sp>
      <p:sp>
        <p:nvSpPr>
          <p:cNvPr id="21544" name="Rectangle 44"/>
          <p:cNvSpPr>
            <a:spLocks noChangeArrowheads="1"/>
          </p:cNvSpPr>
          <p:nvPr/>
        </p:nvSpPr>
        <p:spPr bwMode="auto">
          <a:xfrm>
            <a:off x="5836175" y="4026981"/>
            <a:ext cx="578685"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hich ma</a:t>
            </a:r>
            <a:endParaRPr lang="en-US" altLang="zh-CN" sz="2216"/>
          </a:p>
        </p:txBody>
      </p:sp>
      <p:sp>
        <p:nvSpPr>
          <p:cNvPr id="21545" name="Rectangle 45"/>
          <p:cNvSpPr>
            <a:spLocks noChangeArrowheads="1"/>
          </p:cNvSpPr>
          <p:nvPr/>
        </p:nvSpPr>
        <p:spPr bwMode="auto">
          <a:xfrm>
            <a:off x="6391652" y="4015256"/>
            <a:ext cx="31258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 be</a:t>
            </a:r>
            <a:endParaRPr lang="en-US" altLang="zh-CN" sz="2216"/>
          </a:p>
        </p:txBody>
      </p:sp>
      <p:sp>
        <p:nvSpPr>
          <p:cNvPr id="21546" name="Rectangle 46"/>
          <p:cNvSpPr>
            <a:spLocks noChangeArrowheads="1"/>
          </p:cNvSpPr>
          <p:nvPr/>
        </p:nvSpPr>
        <p:spPr bwMode="auto">
          <a:xfrm>
            <a:off x="1722127" y="4223377"/>
            <a:ext cx="27571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 </a:t>
            </a:r>
            <a:endParaRPr lang="en-US" altLang="zh-CN" sz="2216"/>
          </a:p>
        </p:txBody>
      </p:sp>
      <p:sp>
        <p:nvSpPr>
          <p:cNvPr id="21547" name="Rectangle 47"/>
          <p:cNvSpPr>
            <a:spLocks noChangeArrowheads="1"/>
          </p:cNvSpPr>
          <p:nvPr/>
        </p:nvSpPr>
        <p:spPr bwMode="auto">
          <a:xfrm>
            <a:off x="2012323" y="4223377"/>
            <a:ext cx="1248740"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applied to the file</a:t>
            </a:r>
            <a:endParaRPr lang="en-US" altLang="zh-CN" sz="2216"/>
          </a:p>
        </p:txBody>
      </p:sp>
      <p:sp>
        <p:nvSpPr>
          <p:cNvPr id="21548" name="Rectangle 48"/>
          <p:cNvSpPr>
            <a:spLocks noChangeArrowheads="1"/>
          </p:cNvSpPr>
          <p:nvPr/>
        </p:nvSpPr>
        <p:spPr bwMode="auto">
          <a:xfrm>
            <a:off x="3300620" y="4223377"/>
            <a:ext cx="464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t>
            </a:r>
            <a:endParaRPr lang="en-US" altLang="zh-CN" sz="2216"/>
          </a:p>
        </p:txBody>
      </p:sp>
      <p:sp>
        <p:nvSpPr>
          <p:cNvPr id="21549" name="Rectangle 49"/>
          <p:cNvSpPr>
            <a:spLocks noChangeArrowheads="1"/>
          </p:cNvSpPr>
          <p:nvPr/>
        </p:nvSpPr>
        <p:spPr bwMode="auto">
          <a:xfrm>
            <a:off x="1722127" y="4431497"/>
            <a:ext cx="79028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1.3 Each e</a:t>
            </a:r>
            <a:endParaRPr lang="en-US" altLang="zh-CN" sz="2216"/>
          </a:p>
        </p:txBody>
      </p:sp>
      <p:sp>
        <p:nvSpPr>
          <p:cNvPr id="21550" name="Rectangle 50"/>
          <p:cNvSpPr>
            <a:spLocks noChangeArrowheads="1"/>
          </p:cNvSpPr>
          <p:nvPr/>
        </p:nvSpPr>
        <p:spPr bwMode="auto">
          <a:xfrm>
            <a:off x="2490122" y="4431497"/>
            <a:ext cx="138820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xternal file type ma</a:t>
            </a:r>
            <a:endParaRPr lang="en-US" altLang="zh-CN" sz="2216"/>
          </a:p>
        </p:txBody>
      </p:sp>
      <p:sp>
        <p:nvSpPr>
          <p:cNvPr id="21551" name="Rectangle 51"/>
          <p:cNvSpPr>
            <a:spLocks noChangeArrowheads="1"/>
          </p:cNvSpPr>
          <p:nvPr/>
        </p:nvSpPr>
        <p:spPr bwMode="auto">
          <a:xfrm>
            <a:off x="3902998" y="4431497"/>
            <a:ext cx="413575"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 be r</a:t>
            </a:r>
            <a:endParaRPr lang="en-US" altLang="zh-CN" sz="2216"/>
          </a:p>
        </p:txBody>
      </p:sp>
      <p:sp>
        <p:nvSpPr>
          <p:cNvPr id="21552" name="Rectangle 52"/>
          <p:cNvSpPr>
            <a:spLocks noChangeArrowheads="1"/>
          </p:cNvSpPr>
          <p:nvPr/>
        </p:nvSpPr>
        <p:spPr bwMode="auto">
          <a:xfrm>
            <a:off x="4319239" y="4431497"/>
            <a:ext cx="23724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epr</a:t>
            </a:r>
            <a:endParaRPr lang="en-US" altLang="zh-CN" sz="2216"/>
          </a:p>
        </p:txBody>
      </p:sp>
      <p:sp>
        <p:nvSpPr>
          <p:cNvPr id="21553" name="Rectangle 53"/>
          <p:cNvSpPr>
            <a:spLocks noChangeArrowheads="1"/>
          </p:cNvSpPr>
          <p:nvPr/>
        </p:nvSpPr>
        <p:spPr bwMode="auto">
          <a:xfrm>
            <a:off x="4556673" y="4431497"/>
            <a:ext cx="212397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esented as a specific icon on</a:t>
            </a:r>
            <a:endParaRPr lang="en-US" altLang="zh-CN" sz="2216"/>
          </a:p>
        </p:txBody>
      </p:sp>
      <p:sp>
        <p:nvSpPr>
          <p:cNvPr id="21554" name="Rectangle 54"/>
          <p:cNvSpPr>
            <a:spLocks noChangeArrowheads="1"/>
          </p:cNvSpPr>
          <p:nvPr/>
        </p:nvSpPr>
        <p:spPr bwMode="auto">
          <a:xfrm>
            <a:off x="1722126" y="4638153"/>
            <a:ext cx="229230"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a:t>
            </a:r>
            <a:endParaRPr lang="en-US" altLang="zh-CN" sz="2216"/>
          </a:p>
        </p:txBody>
      </p:sp>
      <p:sp>
        <p:nvSpPr>
          <p:cNvPr id="21555" name="Rectangle 55"/>
          <p:cNvSpPr>
            <a:spLocks noChangeArrowheads="1"/>
          </p:cNvSpPr>
          <p:nvPr/>
        </p:nvSpPr>
        <p:spPr bwMode="auto">
          <a:xfrm>
            <a:off x="1971286" y="4638153"/>
            <a:ext cx="68582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92">
                <a:solidFill>
                  <a:srgbClr val="000000"/>
                </a:solidFill>
                <a:latin typeface="Formata Regular" charset="0"/>
              </a:rPr>
              <a:t> </a:t>
            </a:r>
            <a:r>
              <a:rPr lang="en-US" altLang="zh-CN" sz="1292">
                <a:solidFill>
                  <a:srgbClr val="000000"/>
                </a:solidFill>
                <a:latin typeface="Formata Regular" charset="0"/>
              </a:rPr>
              <a:t>the user’</a:t>
            </a:r>
            <a:endParaRPr lang="en-US" altLang="zh-CN" sz="2216"/>
          </a:p>
        </p:txBody>
      </p:sp>
      <p:sp>
        <p:nvSpPr>
          <p:cNvPr id="21556" name="Rectangle 56"/>
          <p:cNvSpPr>
            <a:spLocks noChangeArrowheads="1"/>
          </p:cNvSpPr>
          <p:nvPr/>
        </p:nvSpPr>
        <p:spPr bwMode="auto">
          <a:xfrm>
            <a:off x="2636686" y="4638153"/>
            <a:ext cx="56105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s displa</a:t>
            </a:r>
            <a:endParaRPr lang="en-US" altLang="zh-CN" sz="2216"/>
          </a:p>
        </p:txBody>
      </p:sp>
      <p:sp>
        <p:nvSpPr>
          <p:cNvPr id="21557" name="Rectangle 57"/>
          <p:cNvSpPr>
            <a:spLocks noChangeArrowheads="1"/>
          </p:cNvSpPr>
          <p:nvPr/>
        </p:nvSpPr>
        <p:spPr bwMode="auto">
          <a:xfrm>
            <a:off x="3196560" y="4638153"/>
            <a:ext cx="8335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a:t>
            </a:r>
            <a:endParaRPr lang="en-US" altLang="zh-CN" sz="2216"/>
          </a:p>
        </p:txBody>
      </p:sp>
      <p:sp>
        <p:nvSpPr>
          <p:cNvPr id="21558" name="Rectangle 58"/>
          <p:cNvSpPr>
            <a:spLocks noChangeArrowheads="1"/>
          </p:cNvSpPr>
          <p:nvPr/>
        </p:nvSpPr>
        <p:spPr bwMode="auto">
          <a:xfrm>
            <a:off x="3239063" y="4638153"/>
            <a:ext cx="464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t>
            </a:r>
            <a:endParaRPr lang="en-US" altLang="zh-CN" sz="2216"/>
          </a:p>
        </p:txBody>
      </p:sp>
      <p:sp>
        <p:nvSpPr>
          <p:cNvPr id="21559" name="Rectangle 59"/>
          <p:cNvSpPr>
            <a:spLocks noChangeArrowheads="1"/>
          </p:cNvSpPr>
          <p:nvPr/>
        </p:nvSpPr>
        <p:spPr bwMode="auto">
          <a:xfrm>
            <a:off x="1722127" y="4846274"/>
            <a:ext cx="37670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1.4 F</a:t>
            </a:r>
            <a:endParaRPr lang="en-US" altLang="zh-CN" sz="2216"/>
          </a:p>
        </p:txBody>
      </p:sp>
      <p:sp>
        <p:nvSpPr>
          <p:cNvPr id="21560" name="Rectangle 60"/>
          <p:cNvSpPr>
            <a:spLocks noChangeArrowheads="1"/>
          </p:cNvSpPr>
          <p:nvPr/>
        </p:nvSpPr>
        <p:spPr bwMode="auto">
          <a:xfrm>
            <a:off x="2075346" y="4846274"/>
            <a:ext cx="1497205"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acilities should be pr</a:t>
            </a:r>
            <a:endParaRPr lang="en-US" altLang="zh-CN" sz="2216"/>
          </a:p>
        </p:txBody>
      </p:sp>
      <p:sp>
        <p:nvSpPr>
          <p:cNvPr id="21561" name="Rectangle 61"/>
          <p:cNvSpPr>
            <a:spLocks noChangeArrowheads="1"/>
          </p:cNvSpPr>
          <p:nvPr/>
        </p:nvSpPr>
        <p:spPr bwMode="auto">
          <a:xfrm>
            <a:off x="3592282" y="4846274"/>
            <a:ext cx="91372"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o</a:t>
            </a:r>
            <a:endParaRPr lang="en-US" altLang="zh-CN" sz="2216"/>
          </a:p>
        </p:txBody>
      </p:sp>
      <p:sp>
        <p:nvSpPr>
          <p:cNvPr id="21562" name="Rectangle 62"/>
          <p:cNvSpPr>
            <a:spLocks noChangeArrowheads="1"/>
          </p:cNvSpPr>
          <p:nvPr/>
        </p:nvSpPr>
        <p:spPr bwMode="auto">
          <a:xfrm>
            <a:off x="3696343" y="4846274"/>
            <a:ext cx="487313"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vided f</a:t>
            </a:r>
            <a:endParaRPr lang="en-US" altLang="zh-CN" sz="2216"/>
          </a:p>
        </p:txBody>
      </p:sp>
      <p:sp>
        <p:nvSpPr>
          <p:cNvPr id="21563" name="Rectangle 63"/>
          <p:cNvSpPr>
            <a:spLocks noChangeArrowheads="1"/>
          </p:cNvSpPr>
          <p:nvPr/>
        </p:nvSpPr>
        <p:spPr bwMode="auto">
          <a:xfrm>
            <a:off x="4174140" y="4846274"/>
            <a:ext cx="87203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or the icon r</a:t>
            </a:r>
            <a:endParaRPr lang="en-US" altLang="zh-CN" sz="2216"/>
          </a:p>
        </p:txBody>
      </p:sp>
      <p:sp>
        <p:nvSpPr>
          <p:cNvPr id="21564" name="Rectangle 64"/>
          <p:cNvSpPr>
            <a:spLocks noChangeArrowheads="1"/>
          </p:cNvSpPr>
          <p:nvPr/>
        </p:nvSpPr>
        <p:spPr bwMode="auto">
          <a:xfrm>
            <a:off x="5088699" y="4846274"/>
            <a:ext cx="23724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epr</a:t>
            </a:r>
            <a:endParaRPr lang="en-US" altLang="zh-CN" sz="2216"/>
          </a:p>
        </p:txBody>
      </p:sp>
      <p:sp>
        <p:nvSpPr>
          <p:cNvPr id="21565" name="Rectangle 65"/>
          <p:cNvSpPr>
            <a:spLocks noChangeArrowheads="1"/>
          </p:cNvSpPr>
          <p:nvPr/>
        </p:nvSpPr>
        <p:spPr bwMode="auto">
          <a:xfrm>
            <a:off x="5317339" y="4846274"/>
            <a:ext cx="85279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esenting an</a:t>
            </a:r>
            <a:endParaRPr lang="en-US" altLang="zh-CN" sz="2216"/>
          </a:p>
        </p:txBody>
      </p:sp>
      <p:sp>
        <p:nvSpPr>
          <p:cNvPr id="21566" name="Rectangle 66"/>
          <p:cNvSpPr>
            <a:spLocks noChangeArrowheads="1"/>
          </p:cNvSpPr>
          <p:nvPr/>
        </p:nvSpPr>
        <p:spPr bwMode="auto">
          <a:xfrm>
            <a:off x="1722127" y="5054394"/>
            <a:ext cx="27571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 </a:t>
            </a:r>
            <a:endParaRPr lang="en-US" altLang="zh-CN" sz="2216"/>
          </a:p>
        </p:txBody>
      </p:sp>
      <p:sp>
        <p:nvSpPr>
          <p:cNvPr id="21567" name="Rectangle 67"/>
          <p:cNvSpPr>
            <a:spLocks noChangeArrowheads="1"/>
          </p:cNvSpPr>
          <p:nvPr/>
        </p:nvSpPr>
        <p:spPr bwMode="auto">
          <a:xfrm>
            <a:off x="2012323" y="5054394"/>
            <a:ext cx="91372"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a:t>
            </a:r>
            <a:endParaRPr lang="en-US" altLang="zh-CN" sz="2216"/>
          </a:p>
        </p:txBody>
      </p:sp>
      <p:sp>
        <p:nvSpPr>
          <p:cNvPr id="21568" name="Rectangle 68"/>
          <p:cNvSpPr>
            <a:spLocks noChangeArrowheads="1"/>
          </p:cNvSpPr>
          <p:nvPr/>
        </p:nvSpPr>
        <p:spPr bwMode="auto">
          <a:xfrm>
            <a:off x="2095864" y="5054394"/>
            <a:ext cx="225061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xternal file type to be defined b</a:t>
            </a:r>
            <a:endParaRPr lang="en-US" altLang="zh-CN" sz="2216"/>
          </a:p>
        </p:txBody>
      </p:sp>
      <p:sp>
        <p:nvSpPr>
          <p:cNvPr id="21569" name="Rectangle 69"/>
          <p:cNvSpPr>
            <a:spLocks noChangeArrowheads="1"/>
          </p:cNvSpPr>
          <p:nvPr/>
        </p:nvSpPr>
        <p:spPr bwMode="auto">
          <a:xfrm>
            <a:off x="4423299" y="5054394"/>
            <a:ext cx="72616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y the user</a:t>
            </a:r>
            <a:endParaRPr lang="en-US" altLang="zh-CN" sz="2216"/>
          </a:p>
        </p:txBody>
      </p:sp>
      <p:sp>
        <p:nvSpPr>
          <p:cNvPr id="21570" name="Rectangle 70"/>
          <p:cNvSpPr>
            <a:spLocks noChangeArrowheads="1"/>
          </p:cNvSpPr>
          <p:nvPr/>
        </p:nvSpPr>
        <p:spPr bwMode="auto">
          <a:xfrm>
            <a:off x="5129737" y="5054394"/>
            <a:ext cx="4648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a:t>
            </a:r>
            <a:endParaRPr lang="en-US" altLang="zh-CN" sz="2216"/>
          </a:p>
        </p:txBody>
      </p:sp>
      <p:sp>
        <p:nvSpPr>
          <p:cNvPr id="21571" name="Rectangle 71"/>
          <p:cNvSpPr>
            <a:spLocks noChangeArrowheads="1"/>
          </p:cNvSpPr>
          <p:nvPr/>
        </p:nvSpPr>
        <p:spPr bwMode="auto">
          <a:xfrm>
            <a:off x="1722126" y="5262515"/>
            <a:ext cx="2454198"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1.5 When a user selects an icon r</a:t>
            </a:r>
            <a:endParaRPr lang="en-US" altLang="zh-CN" sz="2216"/>
          </a:p>
        </p:txBody>
      </p:sp>
      <p:sp>
        <p:nvSpPr>
          <p:cNvPr id="21572" name="Rectangle 72"/>
          <p:cNvSpPr>
            <a:spLocks noChangeArrowheads="1"/>
          </p:cNvSpPr>
          <p:nvPr/>
        </p:nvSpPr>
        <p:spPr bwMode="auto">
          <a:xfrm>
            <a:off x="4174140" y="5262515"/>
            <a:ext cx="23724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epr</a:t>
            </a:r>
            <a:endParaRPr lang="en-US" altLang="zh-CN" sz="2216"/>
          </a:p>
        </p:txBody>
      </p:sp>
      <p:sp>
        <p:nvSpPr>
          <p:cNvPr id="21573" name="Rectangle 73"/>
          <p:cNvSpPr>
            <a:spLocks noChangeArrowheads="1"/>
          </p:cNvSpPr>
          <p:nvPr/>
        </p:nvSpPr>
        <p:spPr bwMode="auto">
          <a:xfrm>
            <a:off x="4423299" y="5262515"/>
            <a:ext cx="990656"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esenting an e</a:t>
            </a:r>
            <a:endParaRPr lang="en-US" altLang="zh-CN" sz="2216"/>
          </a:p>
        </p:txBody>
      </p:sp>
      <p:sp>
        <p:nvSpPr>
          <p:cNvPr id="21574" name="Rectangle 74"/>
          <p:cNvSpPr>
            <a:spLocks noChangeArrowheads="1"/>
          </p:cNvSpPr>
          <p:nvPr/>
        </p:nvSpPr>
        <p:spPr bwMode="auto">
          <a:xfrm>
            <a:off x="5419934" y="5262515"/>
            <a:ext cx="753411"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xternal file</a:t>
            </a:r>
            <a:endParaRPr lang="en-US" altLang="zh-CN" sz="2216"/>
          </a:p>
        </p:txBody>
      </p:sp>
      <p:sp>
        <p:nvSpPr>
          <p:cNvPr id="21575" name="Rectangle 75"/>
          <p:cNvSpPr>
            <a:spLocks noChangeArrowheads="1"/>
          </p:cNvSpPr>
          <p:nvPr/>
        </p:nvSpPr>
        <p:spPr bwMode="auto">
          <a:xfrm>
            <a:off x="6168875" y="5262515"/>
            <a:ext cx="322204"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000000"/>
                </a:solidFill>
                <a:latin typeface="Formata Regular" charset="0"/>
              </a:rPr>
              <a:t>, the</a:t>
            </a:r>
            <a:endParaRPr lang="en-US" altLang="zh-CN" sz="2216"/>
          </a:p>
        </p:txBody>
      </p:sp>
      <p:sp>
        <p:nvSpPr>
          <p:cNvPr id="21576" name="Rectangle 76"/>
          <p:cNvSpPr>
            <a:spLocks noChangeArrowheads="1"/>
          </p:cNvSpPr>
          <p:nvPr/>
        </p:nvSpPr>
        <p:spPr bwMode="auto">
          <a:xfrm>
            <a:off x="1722126" y="5470636"/>
            <a:ext cx="229230"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a:t>
            </a:r>
            <a:endParaRPr lang="en-US" altLang="zh-CN" sz="2216"/>
          </a:p>
        </p:txBody>
      </p:sp>
      <p:sp>
        <p:nvSpPr>
          <p:cNvPr id="21577" name="Rectangle 77"/>
          <p:cNvSpPr>
            <a:spLocks noChangeArrowheads="1"/>
          </p:cNvSpPr>
          <p:nvPr/>
        </p:nvSpPr>
        <p:spPr bwMode="auto">
          <a:xfrm>
            <a:off x="1971286" y="5470636"/>
            <a:ext cx="5032019"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92">
                <a:solidFill>
                  <a:srgbClr val="000000"/>
                </a:solidFill>
                <a:latin typeface="Formata Regular" charset="0"/>
              </a:rPr>
              <a:t> </a:t>
            </a:r>
            <a:r>
              <a:rPr lang="en-US" altLang="zh-CN" sz="1292">
                <a:solidFill>
                  <a:srgbClr val="000000"/>
                </a:solidFill>
                <a:latin typeface="Formata Regular" charset="0"/>
              </a:rPr>
              <a:t>effect of that selection is to apply the tool associated with the type of</a:t>
            </a:r>
            <a:endParaRPr lang="en-US" altLang="zh-CN" sz="2216"/>
          </a:p>
        </p:txBody>
      </p:sp>
      <p:sp>
        <p:nvSpPr>
          <p:cNvPr id="21578" name="Rectangle 78"/>
          <p:cNvSpPr>
            <a:spLocks noChangeArrowheads="1"/>
          </p:cNvSpPr>
          <p:nvPr/>
        </p:nvSpPr>
        <p:spPr bwMode="auto">
          <a:xfrm>
            <a:off x="1722126" y="5677291"/>
            <a:ext cx="229230"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a:solidFill>
                  <a:srgbClr val="FFFFFF"/>
                </a:solidFill>
                <a:latin typeface="Formata Regular" charset="0"/>
              </a:rPr>
              <a:t>1.2</a:t>
            </a:r>
            <a:endParaRPr lang="en-US" altLang="zh-CN" sz="2216"/>
          </a:p>
        </p:txBody>
      </p:sp>
      <p:sp>
        <p:nvSpPr>
          <p:cNvPr id="21579" name="Rectangle 79"/>
          <p:cNvSpPr>
            <a:spLocks noChangeArrowheads="1"/>
          </p:cNvSpPr>
          <p:nvPr/>
        </p:nvSpPr>
        <p:spPr bwMode="auto">
          <a:xfrm>
            <a:off x="1971286" y="5677291"/>
            <a:ext cx="4364977" cy="1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92">
                <a:solidFill>
                  <a:srgbClr val="000000"/>
                </a:solidFill>
                <a:latin typeface="Formata Regular" charset="0"/>
              </a:rPr>
              <a:t> </a:t>
            </a:r>
            <a:r>
              <a:rPr lang="en-US" altLang="zh-CN" sz="1292">
                <a:solidFill>
                  <a:srgbClr val="000000"/>
                </a:solidFill>
                <a:latin typeface="Formata Regular" charset="0"/>
              </a:rPr>
              <a:t>the external file to the file represented by the selected icon.</a:t>
            </a:r>
            <a:endParaRPr lang="en-US" altLang="zh-CN" sz="2216"/>
          </a:p>
        </p:txBody>
      </p:sp>
      <p:sp>
        <p:nvSpPr>
          <p:cNvPr id="2" name="矩形 1"/>
          <p:cNvSpPr/>
          <p:nvPr/>
        </p:nvSpPr>
        <p:spPr bwMode="auto">
          <a:xfrm>
            <a:off x="1565303" y="1832920"/>
            <a:ext cx="1544784" cy="376385"/>
          </a:xfrm>
          <a:prstGeom prst="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defRPr/>
            </a:pPr>
            <a:r>
              <a:rPr lang="zh-CN" altLang="en-US" sz="1846" dirty="0">
                <a:solidFill>
                  <a:srgbClr val="FDFDFD"/>
                </a:solidFill>
              </a:rPr>
              <a:t>用户需求：</a:t>
            </a:r>
          </a:p>
        </p:txBody>
      </p:sp>
      <p:sp>
        <p:nvSpPr>
          <p:cNvPr id="82" name="矩形 81"/>
          <p:cNvSpPr/>
          <p:nvPr/>
        </p:nvSpPr>
        <p:spPr bwMode="auto">
          <a:xfrm>
            <a:off x="1590219" y="3042072"/>
            <a:ext cx="1544784" cy="376385"/>
          </a:xfrm>
          <a:prstGeom prst="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defRPr/>
            </a:pPr>
            <a:r>
              <a:rPr lang="zh-CN" altLang="en-US" sz="1846" dirty="0">
                <a:solidFill>
                  <a:srgbClr val="FDFDFD"/>
                </a:solidFill>
              </a:rPr>
              <a:t>系统需求：</a:t>
            </a:r>
          </a:p>
        </p:txBody>
      </p:sp>
      <p:sp>
        <p:nvSpPr>
          <p:cNvPr id="78"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从描述上去体会两种层次需求</a:t>
            </a:r>
            <a:endParaRPr lang="en-US" altLang="zh-CN" dirty="0"/>
          </a:p>
        </p:txBody>
      </p:sp>
      <p:cxnSp>
        <p:nvCxnSpPr>
          <p:cNvPr id="7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27378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300" fill="hold"/>
                                        <p:tgtEl>
                                          <p:spTgt spid="80"/>
                                        </p:tgtEl>
                                        <p:attrNameLst>
                                          <p:attrName>ppt_x</p:attrName>
                                        </p:attrNameLst>
                                      </p:cBhvr>
                                      <p:tavLst>
                                        <p:tav tm="0">
                                          <p:val>
                                            <p:strVal val="0-#ppt_w/2"/>
                                          </p:val>
                                        </p:tav>
                                        <p:tav tm="100000">
                                          <p:val>
                                            <p:strVal val="#ppt_x"/>
                                          </p:val>
                                        </p:tav>
                                      </p:tavLst>
                                    </p:anim>
                                    <p:anim calcmode="lin" valueType="num">
                                      <p:cBhvr additive="base">
                                        <p:cTn id="8" dur="3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left)">
                                      <p:cBhvr>
                                        <p:cTn id="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bwMode="auto">
          <a:xfrm>
            <a:off x="4214125" y="721468"/>
            <a:ext cx="3562382" cy="1629306"/>
          </a:xfrm>
          <a:prstGeom prst="roundRect">
            <a:avLst/>
          </a:prstGeom>
          <a:ln>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从描述上去体会两种层次需求</a:t>
            </a:r>
            <a:endParaRPr lang="en-US" altLang="zh-CN" dirty="0"/>
          </a:p>
        </p:txBody>
      </p:sp>
      <p:cxnSp>
        <p:nvCxnSpPr>
          <p:cNvPr id="32" name="直接连接符 46"/>
          <p:cNvCxnSpPr>
            <a:cxnSpLocks noChangeShapeType="1"/>
          </p:cNvCxnSpPr>
          <p:nvPr/>
        </p:nvCxnSpPr>
        <p:spPr bwMode="auto">
          <a:xfrm flipH="1">
            <a:off x="360363" y="620713"/>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组合 1"/>
          <p:cNvGrpSpPr/>
          <p:nvPr/>
        </p:nvGrpSpPr>
        <p:grpSpPr>
          <a:xfrm>
            <a:off x="765733" y="1397444"/>
            <a:ext cx="2060178" cy="2127845"/>
            <a:chOff x="4704774" y="970584"/>
            <a:chExt cx="1188269" cy="1189558"/>
          </a:xfrm>
        </p:grpSpPr>
        <p:sp>
          <p:nvSpPr>
            <p:cNvPr id="34" name="Freeform 193"/>
            <p:cNvSpPr>
              <a:spLocks/>
            </p:cNvSpPr>
            <p:nvPr/>
          </p:nvSpPr>
          <p:spPr bwMode="auto">
            <a:xfrm>
              <a:off x="4704774" y="970584"/>
              <a:ext cx="1188269" cy="1189558"/>
            </a:xfrm>
            <a:custGeom>
              <a:avLst/>
              <a:gdLst>
                <a:gd name="T0" fmla="*/ 390 w 390"/>
                <a:gd name="T1" fmla="*/ 354 h 390"/>
                <a:gd name="T2" fmla="*/ 354 w 390"/>
                <a:gd name="T3" fmla="*/ 390 h 390"/>
                <a:gd name="T4" fmla="*/ 36 w 390"/>
                <a:gd name="T5" fmla="*/ 390 h 390"/>
                <a:gd name="T6" fmla="*/ 0 w 390"/>
                <a:gd name="T7" fmla="*/ 354 h 390"/>
                <a:gd name="T8" fmla="*/ 0 w 390"/>
                <a:gd name="T9" fmla="*/ 36 h 390"/>
                <a:gd name="T10" fmla="*/ 36 w 390"/>
                <a:gd name="T11" fmla="*/ 0 h 390"/>
                <a:gd name="T12" fmla="*/ 354 w 390"/>
                <a:gd name="T13" fmla="*/ 0 h 390"/>
                <a:gd name="T14" fmla="*/ 390 w 390"/>
                <a:gd name="T15" fmla="*/ 36 h 390"/>
                <a:gd name="T16" fmla="*/ 390 w 390"/>
                <a:gd name="T17" fmla="*/ 35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390">
                  <a:moveTo>
                    <a:pt x="390" y="354"/>
                  </a:moveTo>
                  <a:cubicBezTo>
                    <a:pt x="390" y="374"/>
                    <a:pt x="374" y="390"/>
                    <a:pt x="354" y="390"/>
                  </a:cubicBezTo>
                  <a:cubicBezTo>
                    <a:pt x="36" y="390"/>
                    <a:pt x="36" y="390"/>
                    <a:pt x="36" y="390"/>
                  </a:cubicBezTo>
                  <a:cubicBezTo>
                    <a:pt x="16" y="390"/>
                    <a:pt x="0" y="374"/>
                    <a:pt x="0" y="354"/>
                  </a:cubicBezTo>
                  <a:cubicBezTo>
                    <a:pt x="0" y="36"/>
                    <a:pt x="0" y="36"/>
                    <a:pt x="0" y="36"/>
                  </a:cubicBezTo>
                  <a:cubicBezTo>
                    <a:pt x="0" y="16"/>
                    <a:pt x="16" y="0"/>
                    <a:pt x="36" y="0"/>
                  </a:cubicBezTo>
                  <a:cubicBezTo>
                    <a:pt x="354" y="0"/>
                    <a:pt x="354" y="0"/>
                    <a:pt x="354" y="0"/>
                  </a:cubicBezTo>
                  <a:cubicBezTo>
                    <a:pt x="374" y="0"/>
                    <a:pt x="390" y="16"/>
                    <a:pt x="390" y="36"/>
                  </a:cubicBezTo>
                  <a:lnTo>
                    <a:pt x="390" y="354"/>
                  </a:lnTo>
                  <a:close/>
                </a:path>
              </a:pathLst>
            </a:custGeom>
            <a:solidFill>
              <a:srgbClr val="F67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zh-CN" altLang="en-US" sz="2600" dirty="0">
                  <a:solidFill>
                    <a:srgbClr val="FDFDFD"/>
                  </a:solidFill>
                </a:rPr>
                <a:t>用户需求</a:t>
              </a:r>
            </a:p>
          </p:txBody>
        </p:sp>
        <p:sp>
          <p:nvSpPr>
            <p:cNvPr id="35" name="Freeform 194"/>
            <p:cNvSpPr>
              <a:spLocks/>
            </p:cNvSpPr>
            <p:nvPr/>
          </p:nvSpPr>
          <p:spPr bwMode="auto">
            <a:xfrm>
              <a:off x="4941912" y="1202567"/>
              <a:ext cx="951131" cy="957575"/>
            </a:xfrm>
            <a:custGeom>
              <a:avLst/>
              <a:gdLst>
                <a:gd name="T0" fmla="*/ 218 w 312"/>
                <a:gd name="T1" fmla="*/ 0 h 314"/>
                <a:gd name="T2" fmla="*/ 0 w 312"/>
                <a:gd name="T3" fmla="*/ 236 h 314"/>
                <a:gd name="T4" fmla="*/ 78 w 312"/>
                <a:gd name="T5" fmla="*/ 314 h 314"/>
                <a:gd name="T6" fmla="*/ 276 w 312"/>
                <a:gd name="T7" fmla="*/ 314 h 314"/>
                <a:gd name="T8" fmla="*/ 312 w 312"/>
                <a:gd name="T9" fmla="*/ 278 h 314"/>
                <a:gd name="T10" fmla="*/ 312 w 312"/>
                <a:gd name="T11" fmla="*/ 94 h 314"/>
                <a:gd name="T12" fmla="*/ 218 w 312"/>
                <a:gd name="T13" fmla="*/ 0 h 314"/>
              </a:gdLst>
              <a:ahLst/>
              <a:cxnLst>
                <a:cxn ang="0">
                  <a:pos x="T0" y="T1"/>
                </a:cxn>
                <a:cxn ang="0">
                  <a:pos x="T2" y="T3"/>
                </a:cxn>
                <a:cxn ang="0">
                  <a:pos x="T4" y="T5"/>
                </a:cxn>
                <a:cxn ang="0">
                  <a:pos x="T6" y="T7"/>
                </a:cxn>
                <a:cxn ang="0">
                  <a:pos x="T8" y="T9"/>
                </a:cxn>
                <a:cxn ang="0">
                  <a:pos x="T10" y="T11"/>
                </a:cxn>
                <a:cxn ang="0">
                  <a:pos x="T12" y="T13"/>
                </a:cxn>
              </a:cxnLst>
              <a:rect l="0" t="0" r="r" b="b"/>
              <a:pathLst>
                <a:path w="312" h="314">
                  <a:moveTo>
                    <a:pt x="218" y="0"/>
                  </a:moveTo>
                  <a:cubicBezTo>
                    <a:pt x="0" y="236"/>
                    <a:pt x="0" y="236"/>
                    <a:pt x="0" y="236"/>
                  </a:cubicBezTo>
                  <a:cubicBezTo>
                    <a:pt x="78" y="314"/>
                    <a:pt x="78" y="314"/>
                    <a:pt x="78" y="314"/>
                  </a:cubicBezTo>
                  <a:cubicBezTo>
                    <a:pt x="276" y="314"/>
                    <a:pt x="276" y="314"/>
                    <a:pt x="276" y="314"/>
                  </a:cubicBezTo>
                  <a:cubicBezTo>
                    <a:pt x="296" y="314"/>
                    <a:pt x="312" y="298"/>
                    <a:pt x="312" y="278"/>
                  </a:cubicBezTo>
                  <a:cubicBezTo>
                    <a:pt x="312" y="94"/>
                    <a:pt x="312" y="94"/>
                    <a:pt x="312" y="94"/>
                  </a:cubicBezTo>
                  <a:lnTo>
                    <a:pt x="218" y="0"/>
                  </a:lnTo>
                  <a:close/>
                </a:path>
              </a:pathLst>
            </a:custGeom>
            <a:solidFill>
              <a:srgbClr val="B7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96"/>
            <p:cNvSpPr>
              <a:spLocks/>
            </p:cNvSpPr>
            <p:nvPr/>
          </p:nvSpPr>
          <p:spPr bwMode="auto">
            <a:xfrm>
              <a:off x="4994752" y="1196123"/>
              <a:ext cx="627643" cy="734613"/>
            </a:xfrm>
            <a:custGeom>
              <a:avLst/>
              <a:gdLst>
                <a:gd name="T0" fmla="*/ 148 w 206"/>
                <a:gd name="T1" fmla="*/ 0 h 241"/>
                <a:gd name="T2" fmla="*/ 125 w 206"/>
                <a:gd name="T3" fmla="*/ 0 h 241"/>
                <a:gd name="T4" fmla="*/ 80 w 206"/>
                <a:gd name="T5" fmla="*/ 0 h 241"/>
                <a:gd name="T6" fmla="*/ 58 w 206"/>
                <a:gd name="T7" fmla="*/ 0 h 241"/>
                <a:gd name="T8" fmla="*/ 11 w 206"/>
                <a:gd name="T9" fmla="*/ 0 h 241"/>
                <a:gd name="T10" fmla="*/ 0 w 206"/>
                <a:gd name="T11" fmla="*/ 12 h 241"/>
                <a:gd name="T12" fmla="*/ 0 w 206"/>
                <a:gd name="T13" fmla="*/ 61 h 241"/>
                <a:gd name="T14" fmla="*/ 0 w 206"/>
                <a:gd name="T15" fmla="*/ 85 h 241"/>
                <a:gd name="T16" fmla="*/ 0 w 206"/>
                <a:gd name="T17" fmla="*/ 229 h 241"/>
                <a:gd name="T18" fmla="*/ 11 w 206"/>
                <a:gd name="T19" fmla="*/ 241 h 241"/>
                <a:gd name="T20" fmla="*/ 195 w 206"/>
                <a:gd name="T21" fmla="*/ 241 h 241"/>
                <a:gd name="T22" fmla="*/ 206 w 206"/>
                <a:gd name="T23" fmla="*/ 229 h 241"/>
                <a:gd name="T24" fmla="*/ 206 w 206"/>
                <a:gd name="T25" fmla="*/ 85 h 241"/>
                <a:gd name="T26" fmla="*/ 206 w 206"/>
                <a:gd name="T27" fmla="*/ 61 h 241"/>
                <a:gd name="T28" fmla="*/ 206 w 206"/>
                <a:gd name="T29" fmla="*/ 12 h 241"/>
                <a:gd name="T30" fmla="*/ 195 w 206"/>
                <a:gd name="T31" fmla="*/ 0 h 241"/>
                <a:gd name="T32" fmla="*/ 148 w 206"/>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41">
                  <a:moveTo>
                    <a:pt x="148" y="0"/>
                  </a:moveTo>
                  <a:cubicBezTo>
                    <a:pt x="142" y="0"/>
                    <a:pt x="132" y="0"/>
                    <a:pt x="125" y="0"/>
                  </a:cubicBezTo>
                  <a:cubicBezTo>
                    <a:pt x="80" y="0"/>
                    <a:pt x="80" y="0"/>
                    <a:pt x="80" y="0"/>
                  </a:cubicBezTo>
                  <a:cubicBezTo>
                    <a:pt x="74" y="0"/>
                    <a:pt x="64" y="0"/>
                    <a:pt x="58" y="0"/>
                  </a:cubicBezTo>
                  <a:cubicBezTo>
                    <a:pt x="11" y="0"/>
                    <a:pt x="11" y="0"/>
                    <a:pt x="11" y="0"/>
                  </a:cubicBezTo>
                  <a:cubicBezTo>
                    <a:pt x="5" y="0"/>
                    <a:pt x="0" y="5"/>
                    <a:pt x="0" y="12"/>
                  </a:cubicBezTo>
                  <a:cubicBezTo>
                    <a:pt x="0" y="61"/>
                    <a:pt x="0" y="61"/>
                    <a:pt x="0" y="61"/>
                  </a:cubicBezTo>
                  <a:cubicBezTo>
                    <a:pt x="0" y="68"/>
                    <a:pt x="0" y="78"/>
                    <a:pt x="0" y="85"/>
                  </a:cubicBezTo>
                  <a:cubicBezTo>
                    <a:pt x="0" y="229"/>
                    <a:pt x="0" y="229"/>
                    <a:pt x="0" y="229"/>
                  </a:cubicBezTo>
                  <a:cubicBezTo>
                    <a:pt x="0" y="235"/>
                    <a:pt x="5" y="241"/>
                    <a:pt x="11" y="241"/>
                  </a:cubicBezTo>
                  <a:cubicBezTo>
                    <a:pt x="195" y="241"/>
                    <a:pt x="195" y="241"/>
                    <a:pt x="195" y="241"/>
                  </a:cubicBezTo>
                  <a:cubicBezTo>
                    <a:pt x="201" y="241"/>
                    <a:pt x="206" y="235"/>
                    <a:pt x="206" y="229"/>
                  </a:cubicBezTo>
                  <a:cubicBezTo>
                    <a:pt x="206" y="85"/>
                    <a:pt x="206" y="85"/>
                    <a:pt x="206" y="85"/>
                  </a:cubicBezTo>
                  <a:cubicBezTo>
                    <a:pt x="206" y="78"/>
                    <a:pt x="206" y="68"/>
                    <a:pt x="206" y="61"/>
                  </a:cubicBezTo>
                  <a:cubicBezTo>
                    <a:pt x="206" y="12"/>
                    <a:pt x="206" y="12"/>
                    <a:pt x="206" y="12"/>
                  </a:cubicBezTo>
                  <a:cubicBezTo>
                    <a:pt x="206" y="5"/>
                    <a:pt x="201" y="0"/>
                    <a:pt x="195" y="0"/>
                  </a:cubicBezTo>
                  <a:lnTo>
                    <a:pt x="148" y="0"/>
                  </a:lnTo>
                  <a:close/>
                </a:path>
              </a:pathLst>
            </a:custGeom>
            <a:solidFill>
              <a:srgbClr val="F7E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197"/>
            <p:cNvSpPr>
              <a:spLocks noChangeArrowheads="1"/>
            </p:cNvSpPr>
            <p:nvPr/>
          </p:nvSpPr>
          <p:spPr bwMode="auto">
            <a:xfrm>
              <a:off x="5302774" y="1305671"/>
              <a:ext cx="248737" cy="33509"/>
            </a:xfrm>
            <a:prstGeom prst="rect">
              <a:avLst/>
            </a:prstGeom>
            <a:solidFill>
              <a:srgbClr val="159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1"/>
            <p:cNvSpPr>
              <a:spLocks/>
            </p:cNvSpPr>
            <p:nvPr/>
          </p:nvSpPr>
          <p:spPr bwMode="auto">
            <a:xfrm>
              <a:off x="4860718" y="1491258"/>
              <a:ext cx="773277" cy="445923"/>
            </a:xfrm>
            <a:custGeom>
              <a:avLst/>
              <a:gdLst>
                <a:gd name="T0" fmla="*/ 254 w 254"/>
                <a:gd name="T1" fmla="*/ 146 h 146"/>
                <a:gd name="T2" fmla="*/ 240 w 254"/>
                <a:gd name="T3" fmla="*/ 102 h 146"/>
                <a:gd name="T4" fmla="*/ 240 w 254"/>
                <a:gd name="T5" fmla="*/ 104 h 146"/>
                <a:gd name="T6" fmla="*/ 222 w 254"/>
                <a:gd name="T7" fmla="*/ 12 h 146"/>
                <a:gd name="T8" fmla="*/ 201 w 254"/>
                <a:gd name="T9" fmla="*/ 0 h 146"/>
                <a:gd name="T10" fmla="*/ 58 w 254"/>
                <a:gd name="T11" fmla="*/ 0 h 146"/>
                <a:gd name="T12" fmla="*/ 51 w 254"/>
                <a:gd name="T13" fmla="*/ 0 h 146"/>
                <a:gd name="T14" fmla="*/ 13 w 254"/>
                <a:gd name="T15" fmla="*/ 0 h 146"/>
                <a:gd name="T16" fmla="*/ 0 w 254"/>
                <a:gd name="T17" fmla="*/ 12 h 146"/>
                <a:gd name="T18" fmla="*/ 23 w 254"/>
                <a:gd name="T19" fmla="*/ 134 h 146"/>
                <a:gd name="T20" fmla="*/ 45 w 254"/>
                <a:gd name="T21" fmla="*/ 146 h 146"/>
                <a:gd name="T22" fmla="*/ 253 w 254"/>
                <a:gd name="T23" fmla="*/ 146 h 146"/>
                <a:gd name="T24" fmla="*/ 253 w 254"/>
                <a:gd name="T25" fmla="*/ 146 h 146"/>
                <a:gd name="T26" fmla="*/ 253 w 254"/>
                <a:gd name="T27" fmla="*/ 146 h 146"/>
                <a:gd name="T28" fmla="*/ 254 w 254"/>
                <a:gd name="T2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146">
                  <a:moveTo>
                    <a:pt x="254" y="146"/>
                  </a:moveTo>
                  <a:cubicBezTo>
                    <a:pt x="250" y="137"/>
                    <a:pt x="244" y="119"/>
                    <a:pt x="240" y="102"/>
                  </a:cubicBezTo>
                  <a:cubicBezTo>
                    <a:pt x="240" y="104"/>
                    <a:pt x="240" y="104"/>
                    <a:pt x="240" y="104"/>
                  </a:cubicBezTo>
                  <a:cubicBezTo>
                    <a:pt x="222" y="12"/>
                    <a:pt x="222" y="12"/>
                    <a:pt x="222" y="12"/>
                  </a:cubicBezTo>
                  <a:cubicBezTo>
                    <a:pt x="221" y="4"/>
                    <a:pt x="211" y="0"/>
                    <a:pt x="201" y="0"/>
                  </a:cubicBezTo>
                  <a:cubicBezTo>
                    <a:pt x="58" y="0"/>
                    <a:pt x="58" y="0"/>
                    <a:pt x="58" y="0"/>
                  </a:cubicBezTo>
                  <a:cubicBezTo>
                    <a:pt x="51" y="0"/>
                    <a:pt x="51" y="0"/>
                    <a:pt x="51" y="0"/>
                  </a:cubicBezTo>
                  <a:cubicBezTo>
                    <a:pt x="13" y="0"/>
                    <a:pt x="13" y="0"/>
                    <a:pt x="13" y="0"/>
                  </a:cubicBezTo>
                  <a:cubicBezTo>
                    <a:pt x="6" y="0"/>
                    <a:pt x="0" y="5"/>
                    <a:pt x="0" y="12"/>
                  </a:cubicBezTo>
                  <a:cubicBezTo>
                    <a:pt x="23" y="134"/>
                    <a:pt x="23" y="134"/>
                    <a:pt x="23" y="134"/>
                  </a:cubicBezTo>
                  <a:cubicBezTo>
                    <a:pt x="26" y="144"/>
                    <a:pt x="36" y="146"/>
                    <a:pt x="45" y="146"/>
                  </a:cubicBezTo>
                  <a:cubicBezTo>
                    <a:pt x="253" y="146"/>
                    <a:pt x="253" y="146"/>
                    <a:pt x="253" y="146"/>
                  </a:cubicBezTo>
                  <a:cubicBezTo>
                    <a:pt x="253" y="146"/>
                    <a:pt x="253" y="146"/>
                    <a:pt x="253" y="146"/>
                  </a:cubicBezTo>
                  <a:cubicBezTo>
                    <a:pt x="253" y="146"/>
                    <a:pt x="253" y="146"/>
                    <a:pt x="253" y="146"/>
                  </a:cubicBezTo>
                  <a:cubicBezTo>
                    <a:pt x="253" y="146"/>
                    <a:pt x="254" y="146"/>
                    <a:pt x="254" y="146"/>
                  </a:cubicBezTo>
                  <a:close/>
                </a:path>
              </a:pathLst>
            </a:custGeom>
            <a:solidFill>
              <a:srgbClr val="524A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9"/>
            <p:cNvSpPr>
              <a:spLocks/>
            </p:cNvSpPr>
            <p:nvPr/>
          </p:nvSpPr>
          <p:spPr bwMode="auto">
            <a:xfrm>
              <a:off x="5055069" y="1296650"/>
              <a:ext cx="173987" cy="118569"/>
            </a:xfrm>
            <a:custGeom>
              <a:avLst/>
              <a:gdLst>
                <a:gd name="T0" fmla="*/ 135 w 135"/>
                <a:gd name="T1" fmla="*/ 2 h 92"/>
                <a:gd name="T2" fmla="*/ 135 w 135"/>
                <a:gd name="T3" fmla="*/ 0 h 92"/>
                <a:gd name="T4" fmla="*/ 0 w 135"/>
                <a:gd name="T5" fmla="*/ 0 h 92"/>
                <a:gd name="T6" fmla="*/ 0 w 135"/>
                <a:gd name="T7" fmla="*/ 2 h 92"/>
                <a:gd name="T8" fmla="*/ 0 w 135"/>
                <a:gd name="T9" fmla="*/ 26 h 92"/>
                <a:gd name="T10" fmla="*/ 0 w 135"/>
                <a:gd name="T11" fmla="*/ 92 h 92"/>
                <a:gd name="T12" fmla="*/ 135 w 135"/>
                <a:gd name="T13" fmla="*/ 92 h 92"/>
                <a:gd name="T14" fmla="*/ 135 w 135"/>
                <a:gd name="T15" fmla="*/ 2 h 92"/>
                <a:gd name="T16" fmla="*/ 135 w 135"/>
                <a:gd name="T17"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92">
                  <a:moveTo>
                    <a:pt x="135" y="2"/>
                  </a:moveTo>
                  <a:lnTo>
                    <a:pt x="135" y="0"/>
                  </a:lnTo>
                  <a:lnTo>
                    <a:pt x="0" y="0"/>
                  </a:lnTo>
                  <a:lnTo>
                    <a:pt x="0" y="2"/>
                  </a:lnTo>
                  <a:lnTo>
                    <a:pt x="0" y="26"/>
                  </a:lnTo>
                  <a:lnTo>
                    <a:pt x="0" y="92"/>
                  </a:lnTo>
                  <a:lnTo>
                    <a:pt x="135" y="92"/>
                  </a:lnTo>
                  <a:lnTo>
                    <a:pt x="135" y="2"/>
                  </a:lnTo>
                  <a:lnTo>
                    <a:pt x="135" y="2"/>
                  </a:lnTo>
                  <a:close/>
                </a:path>
              </a:pathLst>
            </a:custGeom>
            <a:solidFill>
              <a:srgbClr val="F577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6262964" y="891398"/>
            <a:ext cx="1033038" cy="1035168"/>
            <a:chOff x="6621353" y="2049353"/>
            <a:chExt cx="1033038" cy="1035168"/>
          </a:xfrm>
        </p:grpSpPr>
        <p:grpSp>
          <p:nvGrpSpPr>
            <p:cNvPr id="3" name="组合 2"/>
            <p:cNvGrpSpPr/>
            <p:nvPr/>
          </p:nvGrpSpPr>
          <p:grpSpPr>
            <a:xfrm>
              <a:off x="6621353" y="2049353"/>
              <a:ext cx="1033038" cy="1035168"/>
              <a:chOff x="221528" y="2274553"/>
              <a:chExt cx="1033038" cy="1035168"/>
            </a:xfrm>
          </p:grpSpPr>
          <p:sp>
            <p:nvSpPr>
              <p:cNvPr id="40" name="Oval 186"/>
              <p:cNvSpPr>
                <a:spLocks noChangeArrowheads="1"/>
              </p:cNvSpPr>
              <p:nvPr/>
            </p:nvSpPr>
            <p:spPr bwMode="auto">
              <a:xfrm>
                <a:off x="221528" y="2274553"/>
                <a:ext cx="1033038" cy="1035168"/>
              </a:xfrm>
              <a:prstGeom prst="ellipse">
                <a:avLst/>
              </a:prstGeom>
              <a:solidFill>
                <a:srgbClr val="1E82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0"/>
              <p:cNvSpPr>
                <a:spLocks/>
              </p:cNvSpPr>
              <p:nvPr/>
            </p:nvSpPr>
            <p:spPr bwMode="auto">
              <a:xfrm>
                <a:off x="545284" y="2451341"/>
                <a:ext cx="387655" cy="453685"/>
              </a:xfrm>
              <a:custGeom>
                <a:avLst/>
                <a:gdLst>
                  <a:gd name="T0" fmla="*/ 4 w 77"/>
                  <a:gd name="T1" fmla="*/ 43 h 90"/>
                  <a:gd name="T2" fmla="*/ 7 w 77"/>
                  <a:gd name="T3" fmla="*/ 67 h 90"/>
                  <a:gd name="T4" fmla="*/ 38 w 77"/>
                  <a:gd name="T5" fmla="*/ 90 h 90"/>
                  <a:gd name="T6" fmla="*/ 69 w 77"/>
                  <a:gd name="T7" fmla="*/ 67 h 90"/>
                  <a:gd name="T8" fmla="*/ 73 w 77"/>
                  <a:gd name="T9" fmla="*/ 43 h 90"/>
                  <a:gd name="T10" fmla="*/ 39 w 77"/>
                  <a:gd name="T11" fmla="*/ 0 h 90"/>
                  <a:gd name="T12" fmla="*/ 4 w 77"/>
                  <a:gd name="T13" fmla="*/ 43 h 90"/>
                </a:gdLst>
                <a:ahLst/>
                <a:cxnLst>
                  <a:cxn ang="0">
                    <a:pos x="T0" y="T1"/>
                  </a:cxn>
                  <a:cxn ang="0">
                    <a:pos x="T2" y="T3"/>
                  </a:cxn>
                  <a:cxn ang="0">
                    <a:pos x="T4" y="T5"/>
                  </a:cxn>
                  <a:cxn ang="0">
                    <a:pos x="T6" y="T7"/>
                  </a:cxn>
                  <a:cxn ang="0">
                    <a:pos x="T8" y="T9"/>
                  </a:cxn>
                  <a:cxn ang="0">
                    <a:pos x="T10" y="T11"/>
                  </a:cxn>
                  <a:cxn ang="0">
                    <a:pos x="T12" y="T13"/>
                  </a:cxn>
                </a:cxnLst>
                <a:rect l="0" t="0" r="r" b="b"/>
                <a:pathLst>
                  <a:path w="77" h="90">
                    <a:moveTo>
                      <a:pt x="4" y="43"/>
                    </a:moveTo>
                    <a:cubicBezTo>
                      <a:pt x="0" y="42"/>
                      <a:pt x="0" y="67"/>
                      <a:pt x="7" y="67"/>
                    </a:cubicBezTo>
                    <a:cubicBezTo>
                      <a:pt x="13" y="80"/>
                      <a:pt x="23" y="90"/>
                      <a:pt x="38" y="90"/>
                    </a:cubicBezTo>
                    <a:cubicBezTo>
                      <a:pt x="53" y="90"/>
                      <a:pt x="64" y="80"/>
                      <a:pt x="69" y="67"/>
                    </a:cubicBezTo>
                    <a:cubicBezTo>
                      <a:pt x="76" y="67"/>
                      <a:pt x="77" y="42"/>
                      <a:pt x="73" y="43"/>
                    </a:cubicBezTo>
                    <a:cubicBezTo>
                      <a:pt x="74" y="16"/>
                      <a:pt x="73" y="0"/>
                      <a:pt x="39" y="0"/>
                    </a:cubicBezTo>
                    <a:cubicBezTo>
                      <a:pt x="4" y="0"/>
                      <a:pt x="2" y="15"/>
                      <a:pt x="4" y="43"/>
                    </a:cubicBezTo>
                    <a:close/>
                  </a:path>
                </a:pathLst>
              </a:custGeom>
              <a:solidFill>
                <a:srgbClr val="F6C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2"/>
              <p:cNvSpPr>
                <a:spLocks/>
              </p:cNvSpPr>
              <p:nvPr/>
            </p:nvSpPr>
            <p:spPr bwMode="auto">
              <a:xfrm>
                <a:off x="438785" y="2975315"/>
                <a:ext cx="600653" cy="334406"/>
              </a:xfrm>
              <a:custGeom>
                <a:avLst/>
                <a:gdLst>
                  <a:gd name="T0" fmla="*/ 3 w 119"/>
                  <a:gd name="T1" fmla="*/ 49 h 66"/>
                  <a:gd name="T2" fmla="*/ 47 w 119"/>
                  <a:gd name="T3" fmla="*/ 0 h 66"/>
                  <a:gd name="T4" fmla="*/ 59 w 119"/>
                  <a:gd name="T5" fmla="*/ 28 h 66"/>
                  <a:gd name="T6" fmla="*/ 72 w 119"/>
                  <a:gd name="T7" fmla="*/ 0 h 66"/>
                  <a:gd name="T8" fmla="*/ 115 w 119"/>
                  <a:gd name="T9" fmla="*/ 49 h 66"/>
                  <a:gd name="T10" fmla="*/ 59 w 119"/>
                  <a:gd name="T11" fmla="*/ 66 h 66"/>
                  <a:gd name="T12" fmla="*/ 3 w 119"/>
                  <a:gd name="T13" fmla="*/ 49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3" y="49"/>
                    </a:moveTo>
                    <a:cubicBezTo>
                      <a:pt x="4" y="27"/>
                      <a:pt x="0" y="4"/>
                      <a:pt x="47" y="0"/>
                    </a:cubicBezTo>
                    <a:cubicBezTo>
                      <a:pt x="59" y="28"/>
                      <a:pt x="59" y="28"/>
                      <a:pt x="59" y="28"/>
                    </a:cubicBezTo>
                    <a:cubicBezTo>
                      <a:pt x="72" y="0"/>
                      <a:pt x="72" y="0"/>
                      <a:pt x="72" y="0"/>
                    </a:cubicBezTo>
                    <a:cubicBezTo>
                      <a:pt x="119" y="4"/>
                      <a:pt x="115" y="27"/>
                      <a:pt x="115" y="49"/>
                    </a:cubicBezTo>
                    <a:cubicBezTo>
                      <a:pt x="99" y="60"/>
                      <a:pt x="80" y="66"/>
                      <a:pt x="59" y="66"/>
                    </a:cubicBezTo>
                    <a:cubicBezTo>
                      <a:pt x="39" y="66"/>
                      <a:pt x="20" y="60"/>
                      <a:pt x="3"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7"/>
              <p:cNvSpPr>
                <a:spLocks noEditPoints="1"/>
              </p:cNvSpPr>
              <p:nvPr/>
            </p:nvSpPr>
            <p:spPr bwMode="auto">
              <a:xfrm>
                <a:off x="645393" y="2809177"/>
                <a:ext cx="181048" cy="132058"/>
              </a:xfrm>
              <a:custGeom>
                <a:avLst/>
                <a:gdLst>
                  <a:gd name="T0" fmla="*/ 7 w 36"/>
                  <a:gd name="T1" fmla="*/ 3 h 26"/>
                  <a:gd name="T2" fmla="*/ 5 w 36"/>
                  <a:gd name="T3" fmla="*/ 20 h 26"/>
                  <a:gd name="T4" fmla="*/ 31 w 36"/>
                  <a:gd name="T5" fmla="*/ 20 h 26"/>
                  <a:gd name="T6" fmla="*/ 30 w 36"/>
                  <a:gd name="T7" fmla="*/ 3 h 26"/>
                  <a:gd name="T8" fmla="*/ 7 w 36"/>
                  <a:gd name="T9" fmla="*/ 3 h 26"/>
                  <a:gd name="T10" fmla="*/ 15 w 36"/>
                  <a:gd name="T11" fmla="*/ 9 h 26"/>
                  <a:gd name="T12" fmla="*/ 10 w 36"/>
                  <a:gd name="T13" fmla="*/ 13 h 26"/>
                  <a:gd name="T14" fmla="*/ 7 w 36"/>
                  <a:gd name="T15" fmla="*/ 8 h 26"/>
                  <a:gd name="T16" fmla="*/ 11 w 36"/>
                  <a:gd name="T17" fmla="*/ 4 h 26"/>
                  <a:gd name="T18" fmla="*/ 18 w 36"/>
                  <a:gd name="T19" fmla="*/ 4 h 26"/>
                  <a:gd name="T20" fmla="*/ 26 w 36"/>
                  <a:gd name="T21" fmla="*/ 4 h 26"/>
                  <a:gd name="T22" fmla="*/ 30 w 36"/>
                  <a:gd name="T23" fmla="*/ 8 h 26"/>
                  <a:gd name="T24" fmla="*/ 26 w 36"/>
                  <a:gd name="T25" fmla="*/ 13 h 26"/>
                  <a:gd name="T26" fmla="*/ 21 w 36"/>
                  <a:gd name="T27" fmla="*/ 9 h 26"/>
                  <a:gd name="T28" fmla="*/ 15 w 36"/>
                  <a:gd name="T29"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6">
                    <a:moveTo>
                      <a:pt x="7" y="3"/>
                    </a:moveTo>
                    <a:cubicBezTo>
                      <a:pt x="0" y="8"/>
                      <a:pt x="2" y="16"/>
                      <a:pt x="5" y="20"/>
                    </a:cubicBezTo>
                    <a:cubicBezTo>
                      <a:pt x="11" y="26"/>
                      <a:pt x="26" y="26"/>
                      <a:pt x="31" y="20"/>
                    </a:cubicBezTo>
                    <a:cubicBezTo>
                      <a:pt x="35" y="16"/>
                      <a:pt x="36" y="8"/>
                      <a:pt x="30" y="3"/>
                    </a:cubicBezTo>
                    <a:cubicBezTo>
                      <a:pt x="26" y="0"/>
                      <a:pt x="11" y="0"/>
                      <a:pt x="7" y="3"/>
                    </a:cubicBezTo>
                    <a:close/>
                    <a:moveTo>
                      <a:pt x="15" y="9"/>
                    </a:moveTo>
                    <a:cubicBezTo>
                      <a:pt x="15" y="10"/>
                      <a:pt x="15" y="14"/>
                      <a:pt x="10" y="13"/>
                    </a:cubicBezTo>
                    <a:cubicBezTo>
                      <a:pt x="7" y="13"/>
                      <a:pt x="7" y="11"/>
                      <a:pt x="7" y="8"/>
                    </a:cubicBezTo>
                    <a:cubicBezTo>
                      <a:pt x="7" y="6"/>
                      <a:pt x="8" y="3"/>
                      <a:pt x="11" y="4"/>
                    </a:cubicBezTo>
                    <a:cubicBezTo>
                      <a:pt x="14" y="5"/>
                      <a:pt x="17" y="5"/>
                      <a:pt x="18" y="4"/>
                    </a:cubicBezTo>
                    <a:cubicBezTo>
                      <a:pt x="20" y="5"/>
                      <a:pt x="23" y="5"/>
                      <a:pt x="26" y="4"/>
                    </a:cubicBezTo>
                    <a:cubicBezTo>
                      <a:pt x="28" y="3"/>
                      <a:pt x="29" y="6"/>
                      <a:pt x="30" y="8"/>
                    </a:cubicBezTo>
                    <a:cubicBezTo>
                      <a:pt x="30" y="11"/>
                      <a:pt x="29" y="13"/>
                      <a:pt x="26" y="13"/>
                    </a:cubicBezTo>
                    <a:cubicBezTo>
                      <a:pt x="21" y="13"/>
                      <a:pt x="22" y="10"/>
                      <a:pt x="21" y="9"/>
                    </a:cubicBezTo>
                    <a:cubicBezTo>
                      <a:pt x="20" y="8"/>
                      <a:pt x="16" y="8"/>
                      <a:pt x="15" y="9"/>
                    </a:cubicBezTo>
                    <a:close/>
                  </a:path>
                </a:pathLst>
              </a:custGeom>
              <a:solidFill>
                <a:srgbClr val="78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98"/>
              <p:cNvSpPr>
                <a:spLocks/>
              </p:cNvSpPr>
              <p:nvPr/>
            </p:nvSpPr>
            <p:spPr bwMode="auto">
              <a:xfrm>
                <a:off x="519725" y="2447081"/>
                <a:ext cx="447295" cy="270507"/>
              </a:xfrm>
              <a:custGeom>
                <a:avLst/>
                <a:gdLst>
                  <a:gd name="T0" fmla="*/ 59 w 89"/>
                  <a:gd name="T1" fmla="*/ 23 h 54"/>
                  <a:gd name="T2" fmla="*/ 69 w 89"/>
                  <a:gd name="T3" fmla="*/ 38 h 54"/>
                  <a:gd name="T4" fmla="*/ 68 w 89"/>
                  <a:gd name="T5" fmla="*/ 44 h 54"/>
                  <a:gd name="T6" fmla="*/ 68 w 89"/>
                  <a:gd name="T7" fmla="*/ 54 h 54"/>
                  <a:gd name="T8" fmla="*/ 71 w 89"/>
                  <a:gd name="T9" fmla="*/ 53 h 54"/>
                  <a:gd name="T10" fmla="*/ 78 w 89"/>
                  <a:gd name="T11" fmla="*/ 44 h 54"/>
                  <a:gd name="T12" fmla="*/ 43 w 89"/>
                  <a:gd name="T13" fmla="*/ 0 h 54"/>
                  <a:gd name="T14" fmla="*/ 9 w 89"/>
                  <a:gd name="T15" fmla="*/ 44 h 54"/>
                  <a:gd name="T16" fmla="*/ 16 w 89"/>
                  <a:gd name="T17" fmla="*/ 53 h 54"/>
                  <a:gd name="T18" fmla="*/ 18 w 89"/>
                  <a:gd name="T19" fmla="*/ 54 h 54"/>
                  <a:gd name="T20" fmla="*/ 18 w 89"/>
                  <a:gd name="T21" fmla="*/ 44 h 54"/>
                  <a:gd name="T22" fmla="*/ 17 w 89"/>
                  <a:gd name="T23" fmla="*/ 38 h 54"/>
                  <a:gd name="T24" fmla="*/ 27 w 89"/>
                  <a:gd name="T25" fmla="*/ 23 h 54"/>
                  <a:gd name="T26" fmla="*/ 59 w 89"/>
                  <a:gd name="T27"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54">
                    <a:moveTo>
                      <a:pt x="59" y="23"/>
                    </a:moveTo>
                    <a:cubicBezTo>
                      <a:pt x="70" y="17"/>
                      <a:pt x="72" y="27"/>
                      <a:pt x="69" y="38"/>
                    </a:cubicBezTo>
                    <a:cubicBezTo>
                      <a:pt x="69" y="40"/>
                      <a:pt x="68" y="42"/>
                      <a:pt x="68" y="44"/>
                    </a:cubicBezTo>
                    <a:cubicBezTo>
                      <a:pt x="68" y="54"/>
                      <a:pt x="68" y="54"/>
                      <a:pt x="68" y="54"/>
                    </a:cubicBezTo>
                    <a:cubicBezTo>
                      <a:pt x="71" y="53"/>
                      <a:pt x="71" y="53"/>
                      <a:pt x="71" y="53"/>
                    </a:cubicBezTo>
                    <a:cubicBezTo>
                      <a:pt x="71" y="47"/>
                      <a:pt x="72" y="43"/>
                      <a:pt x="78" y="44"/>
                    </a:cubicBezTo>
                    <a:cubicBezTo>
                      <a:pt x="89" y="1"/>
                      <a:pt x="77" y="0"/>
                      <a:pt x="43" y="0"/>
                    </a:cubicBezTo>
                    <a:cubicBezTo>
                      <a:pt x="10" y="0"/>
                      <a:pt x="0" y="4"/>
                      <a:pt x="9" y="44"/>
                    </a:cubicBezTo>
                    <a:cubicBezTo>
                      <a:pt x="15" y="43"/>
                      <a:pt x="15" y="47"/>
                      <a:pt x="16" y="53"/>
                    </a:cubicBezTo>
                    <a:cubicBezTo>
                      <a:pt x="18" y="54"/>
                      <a:pt x="18" y="54"/>
                      <a:pt x="18" y="54"/>
                    </a:cubicBezTo>
                    <a:cubicBezTo>
                      <a:pt x="18" y="44"/>
                      <a:pt x="18" y="44"/>
                      <a:pt x="18" y="44"/>
                    </a:cubicBezTo>
                    <a:cubicBezTo>
                      <a:pt x="18" y="42"/>
                      <a:pt x="18" y="40"/>
                      <a:pt x="17" y="38"/>
                    </a:cubicBezTo>
                    <a:cubicBezTo>
                      <a:pt x="14" y="27"/>
                      <a:pt x="16" y="18"/>
                      <a:pt x="27" y="23"/>
                    </a:cubicBezTo>
                    <a:cubicBezTo>
                      <a:pt x="36" y="27"/>
                      <a:pt x="52" y="27"/>
                      <a:pt x="59" y="23"/>
                    </a:cubicBezTo>
                    <a:close/>
                  </a:path>
                </a:pathLst>
              </a:custGeom>
              <a:solidFill>
                <a:srgbClr val="78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6" name="Freeform 196"/>
            <p:cNvSpPr>
              <a:spLocks/>
            </p:cNvSpPr>
            <p:nvPr/>
          </p:nvSpPr>
          <p:spPr bwMode="auto">
            <a:xfrm>
              <a:off x="7017528" y="2430619"/>
              <a:ext cx="236427" cy="95849"/>
            </a:xfrm>
            <a:custGeom>
              <a:avLst/>
              <a:gdLst>
                <a:gd name="T0" fmla="*/ 39 w 47"/>
                <a:gd name="T1" fmla="*/ 1 h 19"/>
                <a:gd name="T2" fmla="*/ 26 w 47"/>
                <a:gd name="T3" fmla="*/ 5 h 19"/>
                <a:gd name="T4" fmla="*/ 23 w 47"/>
                <a:gd name="T5" fmla="*/ 5 h 19"/>
                <a:gd name="T6" fmla="*/ 21 w 47"/>
                <a:gd name="T7" fmla="*/ 5 h 19"/>
                <a:gd name="T8" fmla="*/ 8 w 47"/>
                <a:gd name="T9" fmla="*/ 1 h 19"/>
                <a:gd name="T10" fmla="*/ 0 w 47"/>
                <a:gd name="T11" fmla="*/ 10 h 19"/>
                <a:gd name="T12" fmla="*/ 8 w 47"/>
                <a:gd name="T13" fmla="*/ 19 h 19"/>
                <a:gd name="T14" fmla="*/ 21 w 47"/>
                <a:gd name="T15" fmla="*/ 6 h 19"/>
                <a:gd name="T16" fmla="*/ 23 w 47"/>
                <a:gd name="T17" fmla="*/ 6 h 19"/>
                <a:gd name="T18" fmla="*/ 26 w 47"/>
                <a:gd name="T19" fmla="*/ 6 h 19"/>
                <a:gd name="T20" fmla="*/ 38 w 47"/>
                <a:gd name="T21" fmla="*/ 19 h 19"/>
                <a:gd name="T22" fmla="*/ 47 w 47"/>
                <a:gd name="T23" fmla="*/ 10 h 19"/>
                <a:gd name="T24" fmla="*/ 39 w 47"/>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9">
                  <a:moveTo>
                    <a:pt x="39" y="1"/>
                  </a:moveTo>
                  <a:cubicBezTo>
                    <a:pt x="33" y="0"/>
                    <a:pt x="26" y="1"/>
                    <a:pt x="26" y="5"/>
                  </a:cubicBezTo>
                  <a:cubicBezTo>
                    <a:pt x="25" y="5"/>
                    <a:pt x="24" y="5"/>
                    <a:pt x="23" y="5"/>
                  </a:cubicBezTo>
                  <a:cubicBezTo>
                    <a:pt x="22" y="5"/>
                    <a:pt x="22" y="5"/>
                    <a:pt x="21" y="5"/>
                  </a:cubicBezTo>
                  <a:cubicBezTo>
                    <a:pt x="20" y="1"/>
                    <a:pt x="14" y="0"/>
                    <a:pt x="8" y="1"/>
                  </a:cubicBezTo>
                  <a:cubicBezTo>
                    <a:pt x="1" y="3"/>
                    <a:pt x="0" y="6"/>
                    <a:pt x="0" y="10"/>
                  </a:cubicBezTo>
                  <a:cubicBezTo>
                    <a:pt x="0" y="14"/>
                    <a:pt x="2" y="19"/>
                    <a:pt x="8" y="19"/>
                  </a:cubicBezTo>
                  <a:cubicBezTo>
                    <a:pt x="14" y="19"/>
                    <a:pt x="21" y="11"/>
                    <a:pt x="21" y="6"/>
                  </a:cubicBezTo>
                  <a:cubicBezTo>
                    <a:pt x="22" y="6"/>
                    <a:pt x="22" y="6"/>
                    <a:pt x="23" y="6"/>
                  </a:cubicBezTo>
                  <a:cubicBezTo>
                    <a:pt x="24" y="6"/>
                    <a:pt x="25" y="6"/>
                    <a:pt x="26" y="6"/>
                  </a:cubicBezTo>
                  <a:cubicBezTo>
                    <a:pt x="26" y="11"/>
                    <a:pt x="33" y="19"/>
                    <a:pt x="38" y="19"/>
                  </a:cubicBezTo>
                  <a:cubicBezTo>
                    <a:pt x="44" y="19"/>
                    <a:pt x="47" y="14"/>
                    <a:pt x="47" y="10"/>
                  </a:cubicBezTo>
                  <a:cubicBezTo>
                    <a:pt x="47" y="6"/>
                    <a:pt x="46" y="3"/>
                    <a:pt x="3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6583057" y="2707366"/>
            <a:ext cx="1033038" cy="1033038"/>
            <a:chOff x="7295026" y="2226205"/>
            <a:chExt cx="1033038" cy="1033038"/>
          </a:xfrm>
        </p:grpSpPr>
        <p:sp>
          <p:nvSpPr>
            <p:cNvPr id="48" name="Oval 413"/>
            <p:cNvSpPr>
              <a:spLocks noChangeArrowheads="1"/>
            </p:cNvSpPr>
            <p:nvPr/>
          </p:nvSpPr>
          <p:spPr bwMode="auto">
            <a:xfrm>
              <a:off x="7295026" y="2226205"/>
              <a:ext cx="1033038" cy="1033038"/>
            </a:xfrm>
            <a:prstGeom prst="ellipse">
              <a:avLst/>
            </a:prstGeom>
            <a:solidFill>
              <a:srgbClr val="996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17"/>
            <p:cNvSpPr>
              <a:spLocks/>
            </p:cNvSpPr>
            <p:nvPr/>
          </p:nvSpPr>
          <p:spPr bwMode="auto">
            <a:xfrm>
              <a:off x="7568127" y="2304554"/>
              <a:ext cx="387655" cy="453685"/>
            </a:xfrm>
            <a:custGeom>
              <a:avLst/>
              <a:gdLst>
                <a:gd name="T0" fmla="*/ 73 w 77"/>
                <a:gd name="T1" fmla="*/ 43 h 90"/>
                <a:gd name="T2" fmla="*/ 70 w 77"/>
                <a:gd name="T3" fmla="*/ 67 h 90"/>
                <a:gd name="T4" fmla="*/ 39 w 77"/>
                <a:gd name="T5" fmla="*/ 90 h 90"/>
                <a:gd name="T6" fmla="*/ 8 w 77"/>
                <a:gd name="T7" fmla="*/ 67 h 90"/>
                <a:gd name="T8" fmla="*/ 4 w 77"/>
                <a:gd name="T9" fmla="*/ 43 h 90"/>
                <a:gd name="T10" fmla="*/ 39 w 77"/>
                <a:gd name="T11" fmla="*/ 0 h 90"/>
                <a:gd name="T12" fmla="*/ 73 w 77"/>
                <a:gd name="T13" fmla="*/ 43 h 90"/>
              </a:gdLst>
              <a:ahLst/>
              <a:cxnLst>
                <a:cxn ang="0">
                  <a:pos x="T0" y="T1"/>
                </a:cxn>
                <a:cxn ang="0">
                  <a:pos x="T2" y="T3"/>
                </a:cxn>
                <a:cxn ang="0">
                  <a:pos x="T4" y="T5"/>
                </a:cxn>
                <a:cxn ang="0">
                  <a:pos x="T6" y="T7"/>
                </a:cxn>
                <a:cxn ang="0">
                  <a:pos x="T8" y="T9"/>
                </a:cxn>
                <a:cxn ang="0">
                  <a:pos x="T10" y="T11"/>
                </a:cxn>
                <a:cxn ang="0">
                  <a:pos x="T12" y="T13"/>
                </a:cxn>
              </a:cxnLst>
              <a:rect l="0" t="0" r="r" b="b"/>
              <a:pathLst>
                <a:path w="77" h="90">
                  <a:moveTo>
                    <a:pt x="73" y="43"/>
                  </a:moveTo>
                  <a:cubicBezTo>
                    <a:pt x="77" y="42"/>
                    <a:pt x="77" y="67"/>
                    <a:pt x="70" y="67"/>
                  </a:cubicBezTo>
                  <a:cubicBezTo>
                    <a:pt x="64" y="80"/>
                    <a:pt x="54" y="90"/>
                    <a:pt x="39" y="90"/>
                  </a:cubicBezTo>
                  <a:cubicBezTo>
                    <a:pt x="24" y="90"/>
                    <a:pt x="14" y="80"/>
                    <a:pt x="8" y="67"/>
                  </a:cubicBezTo>
                  <a:cubicBezTo>
                    <a:pt x="1" y="67"/>
                    <a:pt x="0" y="42"/>
                    <a:pt x="4" y="43"/>
                  </a:cubicBezTo>
                  <a:cubicBezTo>
                    <a:pt x="3" y="16"/>
                    <a:pt x="4" y="0"/>
                    <a:pt x="39" y="0"/>
                  </a:cubicBezTo>
                  <a:cubicBezTo>
                    <a:pt x="73" y="0"/>
                    <a:pt x="75" y="15"/>
                    <a:pt x="73" y="43"/>
                  </a:cubicBezTo>
                  <a:close/>
                </a:path>
              </a:pathLst>
            </a:custGeom>
            <a:solidFill>
              <a:srgbClr val="F6C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8"/>
            <p:cNvSpPr>
              <a:spLocks/>
            </p:cNvSpPr>
            <p:nvPr/>
          </p:nvSpPr>
          <p:spPr bwMode="auto">
            <a:xfrm>
              <a:off x="7461628" y="2828528"/>
              <a:ext cx="604913" cy="332276"/>
            </a:xfrm>
            <a:custGeom>
              <a:avLst/>
              <a:gdLst>
                <a:gd name="T0" fmla="*/ 116 w 120"/>
                <a:gd name="T1" fmla="*/ 49 h 66"/>
                <a:gd name="T2" fmla="*/ 72 w 120"/>
                <a:gd name="T3" fmla="*/ 0 h 66"/>
                <a:gd name="T4" fmla="*/ 48 w 120"/>
                <a:gd name="T5" fmla="*/ 0 h 66"/>
                <a:gd name="T6" fmla="*/ 4 w 120"/>
                <a:gd name="T7" fmla="*/ 49 h 66"/>
                <a:gd name="T8" fmla="*/ 60 w 120"/>
                <a:gd name="T9" fmla="*/ 66 h 66"/>
                <a:gd name="T10" fmla="*/ 116 w 120"/>
                <a:gd name="T11" fmla="*/ 49 h 66"/>
              </a:gdLst>
              <a:ahLst/>
              <a:cxnLst>
                <a:cxn ang="0">
                  <a:pos x="T0" y="T1"/>
                </a:cxn>
                <a:cxn ang="0">
                  <a:pos x="T2" y="T3"/>
                </a:cxn>
                <a:cxn ang="0">
                  <a:pos x="T4" y="T5"/>
                </a:cxn>
                <a:cxn ang="0">
                  <a:pos x="T6" y="T7"/>
                </a:cxn>
                <a:cxn ang="0">
                  <a:pos x="T8" y="T9"/>
                </a:cxn>
                <a:cxn ang="0">
                  <a:pos x="T10" y="T11"/>
                </a:cxn>
              </a:cxnLst>
              <a:rect l="0" t="0" r="r" b="b"/>
              <a:pathLst>
                <a:path w="120" h="66">
                  <a:moveTo>
                    <a:pt x="116" y="49"/>
                  </a:moveTo>
                  <a:cubicBezTo>
                    <a:pt x="115" y="27"/>
                    <a:pt x="120" y="4"/>
                    <a:pt x="72" y="0"/>
                  </a:cubicBezTo>
                  <a:cubicBezTo>
                    <a:pt x="64" y="4"/>
                    <a:pt x="56" y="4"/>
                    <a:pt x="48" y="0"/>
                  </a:cubicBezTo>
                  <a:cubicBezTo>
                    <a:pt x="0" y="4"/>
                    <a:pt x="4" y="27"/>
                    <a:pt x="4" y="49"/>
                  </a:cubicBezTo>
                  <a:cubicBezTo>
                    <a:pt x="20" y="60"/>
                    <a:pt x="39" y="66"/>
                    <a:pt x="60" y="66"/>
                  </a:cubicBezTo>
                  <a:cubicBezTo>
                    <a:pt x="80" y="66"/>
                    <a:pt x="100" y="60"/>
                    <a:pt x="116"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19"/>
            <p:cNvSpPr>
              <a:spLocks/>
            </p:cNvSpPr>
            <p:nvPr/>
          </p:nvSpPr>
          <p:spPr bwMode="auto">
            <a:xfrm>
              <a:off x="7557477" y="2293904"/>
              <a:ext cx="408955" cy="272637"/>
            </a:xfrm>
            <a:custGeom>
              <a:avLst/>
              <a:gdLst>
                <a:gd name="T0" fmla="*/ 69 w 81"/>
                <a:gd name="T1" fmla="*/ 54 h 54"/>
                <a:gd name="T2" fmla="*/ 75 w 81"/>
                <a:gd name="T3" fmla="*/ 45 h 54"/>
                <a:gd name="T4" fmla="*/ 41 w 81"/>
                <a:gd name="T5" fmla="*/ 0 h 54"/>
                <a:gd name="T6" fmla="*/ 6 w 81"/>
                <a:gd name="T7" fmla="*/ 45 h 54"/>
                <a:gd name="T8" fmla="*/ 13 w 81"/>
                <a:gd name="T9" fmla="*/ 54 h 54"/>
                <a:gd name="T10" fmla="*/ 19 w 81"/>
                <a:gd name="T11" fmla="*/ 23 h 54"/>
                <a:gd name="T12" fmla="*/ 35 w 81"/>
                <a:gd name="T13" fmla="*/ 39 h 54"/>
                <a:gd name="T14" fmla="*/ 34 w 81"/>
                <a:gd name="T15" fmla="*/ 30 h 54"/>
                <a:gd name="T16" fmla="*/ 51 w 81"/>
                <a:gd name="T17" fmla="*/ 44 h 54"/>
                <a:gd name="T18" fmla="*/ 47 w 81"/>
                <a:gd name="T19" fmla="*/ 29 h 54"/>
                <a:gd name="T20" fmla="*/ 63 w 81"/>
                <a:gd name="T21" fmla="*/ 47 h 54"/>
                <a:gd name="T22" fmla="*/ 59 w 81"/>
                <a:gd name="T23" fmla="*/ 26 h 54"/>
                <a:gd name="T24" fmla="*/ 69 w 81"/>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54">
                  <a:moveTo>
                    <a:pt x="69" y="54"/>
                  </a:moveTo>
                  <a:cubicBezTo>
                    <a:pt x="69" y="48"/>
                    <a:pt x="70" y="44"/>
                    <a:pt x="75" y="45"/>
                  </a:cubicBezTo>
                  <a:cubicBezTo>
                    <a:pt x="81" y="16"/>
                    <a:pt x="74" y="0"/>
                    <a:pt x="41" y="0"/>
                  </a:cubicBezTo>
                  <a:cubicBezTo>
                    <a:pt x="8" y="0"/>
                    <a:pt x="0" y="15"/>
                    <a:pt x="6" y="45"/>
                  </a:cubicBezTo>
                  <a:cubicBezTo>
                    <a:pt x="12" y="44"/>
                    <a:pt x="13" y="48"/>
                    <a:pt x="13" y="54"/>
                  </a:cubicBezTo>
                  <a:cubicBezTo>
                    <a:pt x="16" y="50"/>
                    <a:pt x="19" y="40"/>
                    <a:pt x="19" y="23"/>
                  </a:cubicBezTo>
                  <a:cubicBezTo>
                    <a:pt x="22" y="32"/>
                    <a:pt x="28" y="37"/>
                    <a:pt x="35" y="39"/>
                  </a:cubicBezTo>
                  <a:cubicBezTo>
                    <a:pt x="34" y="36"/>
                    <a:pt x="33" y="33"/>
                    <a:pt x="34" y="30"/>
                  </a:cubicBezTo>
                  <a:cubicBezTo>
                    <a:pt x="37" y="38"/>
                    <a:pt x="44" y="42"/>
                    <a:pt x="51" y="44"/>
                  </a:cubicBezTo>
                  <a:cubicBezTo>
                    <a:pt x="49" y="41"/>
                    <a:pt x="47" y="36"/>
                    <a:pt x="47" y="29"/>
                  </a:cubicBezTo>
                  <a:cubicBezTo>
                    <a:pt x="51" y="38"/>
                    <a:pt x="57" y="44"/>
                    <a:pt x="63" y="47"/>
                  </a:cubicBezTo>
                  <a:cubicBezTo>
                    <a:pt x="59" y="42"/>
                    <a:pt x="57" y="33"/>
                    <a:pt x="59" y="26"/>
                  </a:cubicBezTo>
                  <a:cubicBezTo>
                    <a:pt x="60" y="37"/>
                    <a:pt x="64" y="46"/>
                    <a:pt x="69"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0"/>
            <p:cNvSpPr>
              <a:spLocks noEditPoints="1"/>
            </p:cNvSpPr>
            <p:nvPr/>
          </p:nvSpPr>
          <p:spPr bwMode="auto">
            <a:xfrm>
              <a:off x="7642676" y="2521811"/>
              <a:ext cx="236427" cy="95849"/>
            </a:xfrm>
            <a:custGeom>
              <a:avLst/>
              <a:gdLst>
                <a:gd name="T0" fmla="*/ 10 w 47"/>
                <a:gd name="T1" fmla="*/ 0 h 19"/>
                <a:gd name="T2" fmla="*/ 19 w 47"/>
                <a:gd name="T3" fmla="*/ 6 h 19"/>
                <a:gd name="T4" fmla="*/ 24 w 47"/>
                <a:gd name="T5" fmla="*/ 5 h 19"/>
                <a:gd name="T6" fmla="*/ 29 w 47"/>
                <a:gd name="T7" fmla="*/ 6 h 19"/>
                <a:gd name="T8" fmla="*/ 38 w 47"/>
                <a:gd name="T9" fmla="*/ 0 h 19"/>
                <a:gd name="T10" fmla="*/ 47 w 47"/>
                <a:gd name="T11" fmla="*/ 10 h 19"/>
                <a:gd name="T12" fmla="*/ 38 w 47"/>
                <a:gd name="T13" fmla="*/ 19 h 19"/>
                <a:gd name="T14" fmla="*/ 28 w 47"/>
                <a:gd name="T15" fmla="*/ 10 h 19"/>
                <a:gd name="T16" fmla="*/ 28 w 47"/>
                <a:gd name="T17" fmla="*/ 8 h 19"/>
                <a:gd name="T18" fmla="*/ 24 w 47"/>
                <a:gd name="T19" fmla="*/ 7 h 19"/>
                <a:gd name="T20" fmla="*/ 20 w 47"/>
                <a:gd name="T21" fmla="*/ 8 h 19"/>
                <a:gd name="T22" fmla="*/ 20 w 47"/>
                <a:gd name="T23" fmla="*/ 10 h 19"/>
                <a:gd name="T24" fmla="*/ 10 w 47"/>
                <a:gd name="T25" fmla="*/ 19 h 19"/>
                <a:gd name="T26" fmla="*/ 0 w 47"/>
                <a:gd name="T27" fmla="*/ 10 h 19"/>
                <a:gd name="T28" fmla="*/ 10 w 47"/>
                <a:gd name="T29" fmla="*/ 0 h 19"/>
                <a:gd name="T30" fmla="*/ 38 w 47"/>
                <a:gd name="T31" fmla="*/ 2 h 19"/>
                <a:gd name="T32" fmla="*/ 45 w 47"/>
                <a:gd name="T33" fmla="*/ 10 h 19"/>
                <a:gd name="T34" fmla="*/ 38 w 47"/>
                <a:gd name="T35" fmla="*/ 17 h 19"/>
                <a:gd name="T36" fmla="*/ 30 w 47"/>
                <a:gd name="T37" fmla="*/ 10 h 19"/>
                <a:gd name="T38" fmla="*/ 38 w 47"/>
                <a:gd name="T39" fmla="*/ 2 h 19"/>
                <a:gd name="T40" fmla="*/ 10 w 47"/>
                <a:gd name="T41" fmla="*/ 2 h 19"/>
                <a:gd name="T42" fmla="*/ 18 w 47"/>
                <a:gd name="T43" fmla="*/ 10 h 19"/>
                <a:gd name="T44" fmla="*/ 10 w 47"/>
                <a:gd name="T45" fmla="*/ 17 h 19"/>
                <a:gd name="T46" fmla="*/ 3 w 47"/>
                <a:gd name="T47" fmla="*/ 10 h 19"/>
                <a:gd name="T48" fmla="*/ 10 w 47"/>
                <a:gd name="T4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9">
                  <a:moveTo>
                    <a:pt x="10" y="0"/>
                  </a:moveTo>
                  <a:cubicBezTo>
                    <a:pt x="14" y="0"/>
                    <a:pt x="17" y="3"/>
                    <a:pt x="19" y="6"/>
                  </a:cubicBezTo>
                  <a:cubicBezTo>
                    <a:pt x="20" y="6"/>
                    <a:pt x="22" y="5"/>
                    <a:pt x="24" y="5"/>
                  </a:cubicBezTo>
                  <a:cubicBezTo>
                    <a:pt x="26" y="5"/>
                    <a:pt x="27" y="6"/>
                    <a:pt x="29" y="6"/>
                  </a:cubicBezTo>
                  <a:cubicBezTo>
                    <a:pt x="30" y="3"/>
                    <a:pt x="34" y="0"/>
                    <a:pt x="38" y="0"/>
                  </a:cubicBezTo>
                  <a:cubicBezTo>
                    <a:pt x="43" y="0"/>
                    <a:pt x="47" y="5"/>
                    <a:pt x="47" y="10"/>
                  </a:cubicBezTo>
                  <a:cubicBezTo>
                    <a:pt x="47" y="15"/>
                    <a:pt x="43" y="19"/>
                    <a:pt x="38" y="19"/>
                  </a:cubicBezTo>
                  <a:cubicBezTo>
                    <a:pt x="32" y="19"/>
                    <a:pt x="28" y="15"/>
                    <a:pt x="28" y="10"/>
                  </a:cubicBezTo>
                  <a:cubicBezTo>
                    <a:pt x="28" y="9"/>
                    <a:pt x="28" y="9"/>
                    <a:pt x="28" y="8"/>
                  </a:cubicBezTo>
                  <a:cubicBezTo>
                    <a:pt x="27" y="7"/>
                    <a:pt x="25" y="7"/>
                    <a:pt x="24" y="7"/>
                  </a:cubicBezTo>
                  <a:cubicBezTo>
                    <a:pt x="22" y="7"/>
                    <a:pt x="21" y="7"/>
                    <a:pt x="20" y="8"/>
                  </a:cubicBezTo>
                  <a:cubicBezTo>
                    <a:pt x="20" y="9"/>
                    <a:pt x="20" y="9"/>
                    <a:pt x="20" y="10"/>
                  </a:cubicBezTo>
                  <a:cubicBezTo>
                    <a:pt x="20" y="15"/>
                    <a:pt x="15" y="19"/>
                    <a:pt x="10" y="19"/>
                  </a:cubicBezTo>
                  <a:cubicBezTo>
                    <a:pt x="5" y="19"/>
                    <a:pt x="0" y="15"/>
                    <a:pt x="0" y="10"/>
                  </a:cubicBezTo>
                  <a:cubicBezTo>
                    <a:pt x="0" y="5"/>
                    <a:pt x="5" y="0"/>
                    <a:pt x="10" y="0"/>
                  </a:cubicBezTo>
                  <a:close/>
                  <a:moveTo>
                    <a:pt x="38" y="2"/>
                  </a:moveTo>
                  <a:cubicBezTo>
                    <a:pt x="42" y="2"/>
                    <a:pt x="45" y="6"/>
                    <a:pt x="45" y="10"/>
                  </a:cubicBezTo>
                  <a:cubicBezTo>
                    <a:pt x="45" y="14"/>
                    <a:pt x="42" y="17"/>
                    <a:pt x="38" y="17"/>
                  </a:cubicBezTo>
                  <a:cubicBezTo>
                    <a:pt x="33" y="17"/>
                    <a:pt x="30" y="14"/>
                    <a:pt x="30" y="10"/>
                  </a:cubicBezTo>
                  <a:cubicBezTo>
                    <a:pt x="30" y="6"/>
                    <a:pt x="33" y="2"/>
                    <a:pt x="38" y="2"/>
                  </a:cubicBezTo>
                  <a:close/>
                  <a:moveTo>
                    <a:pt x="10" y="2"/>
                  </a:moveTo>
                  <a:cubicBezTo>
                    <a:pt x="14" y="2"/>
                    <a:pt x="18" y="6"/>
                    <a:pt x="18" y="10"/>
                  </a:cubicBezTo>
                  <a:cubicBezTo>
                    <a:pt x="18" y="14"/>
                    <a:pt x="14" y="17"/>
                    <a:pt x="10" y="17"/>
                  </a:cubicBezTo>
                  <a:cubicBezTo>
                    <a:pt x="6" y="17"/>
                    <a:pt x="3" y="14"/>
                    <a:pt x="3" y="10"/>
                  </a:cubicBezTo>
                  <a:cubicBezTo>
                    <a:pt x="3" y="6"/>
                    <a:pt x="6" y="2"/>
                    <a:pt x="1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5468322" y="3881432"/>
            <a:ext cx="1033038" cy="1033038"/>
            <a:chOff x="5331645" y="4657842"/>
            <a:chExt cx="1033038" cy="1033038"/>
          </a:xfrm>
        </p:grpSpPr>
        <p:sp>
          <p:nvSpPr>
            <p:cNvPr id="54" name="Oval 404"/>
            <p:cNvSpPr>
              <a:spLocks noChangeArrowheads="1"/>
            </p:cNvSpPr>
            <p:nvPr/>
          </p:nvSpPr>
          <p:spPr bwMode="auto">
            <a:xfrm>
              <a:off x="5331645" y="4657842"/>
              <a:ext cx="1033038" cy="1033038"/>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5"/>
            <p:cNvSpPr>
              <a:spLocks/>
            </p:cNvSpPr>
            <p:nvPr/>
          </p:nvSpPr>
          <p:spPr bwMode="auto">
            <a:xfrm>
              <a:off x="5851359" y="4838890"/>
              <a:ext cx="483504" cy="847730"/>
            </a:xfrm>
            <a:custGeom>
              <a:avLst/>
              <a:gdLst>
                <a:gd name="T0" fmla="*/ 30 w 96"/>
                <a:gd name="T1" fmla="*/ 0 h 168"/>
                <a:gd name="T2" fmla="*/ 96 w 96"/>
                <a:gd name="T3" fmla="*/ 101 h 168"/>
                <a:gd name="T4" fmla="*/ 6 w 96"/>
                <a:gd name="T5" fmla="*/ 168 h 168"/>
                <a:gd name="T6" fmla="*/ 0 w 96"/>
                <a:gd name="T7" fmla="*/ 86 h 168"/>
                <a:gd name="T8" fmla="*/ 30 w 96"/>
                <a:gd name="T9" fmla="*/ 0 h 168"/>
              </a:gdLst>
              <a:ahLst/>
              <a:cxnLst>
                <a:cxn ang="0">
                  <a:pos x="T0" y="T1"/>
                </a:cxn>
                <a:cxn ang="0">
                  <a:pos x="T2" y="T3"/>
                </a:cxn>
                <a:cxn ang="0">
                  <a:pos x="T4" y="T5"/>
                </a:cxn>
                <a:cxn ang="0">
                  <a:pos x="T6" y="T7"/>
                </a:cxn>
                <a:cxn ang="0">
                  <a:pos x="T8" y="T9"/>
                </a:cxn>
              </a:cxnLst>
              <a:rect l="0" t="0" r="r" b="b"/>
              <a:pathLst>
                <a:path w="96" h="168">
                  <a:moveTo>
                    <a:pt x="30" y="0"/>
                  </a:moveTo>
                  <a:cubicBezTo>
                    <a:pt x="96" y="101"/>
                    <a:pt x="96" y="101"/>
                    <a:pt x="96" y="101"/>
                  </a:cubicBezTo>
                  <a:cubicBezTo>
                    <a:pt x="83" y="139"/>
                    <a:pt x="47" y="166"/>
                    <a:pt x="6" y="168"/>
                  </a:cubicBezTo>
                  <a:cubicBezTo>
                    <a:pt x="0" y="86"/>
                    <a:pt x="0" y="86"/>
                    <a:pt x="0" y="86"/>
                  </a:cubicBezTo>
                  <a:cubicBezTo>
                    <a:pt x="30" y="0"/>
                    <a:pt x="30" y="0"/>
                    <a:pt x="30" y="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09"/>
            <p:cNvSpPr>
              <a:spLocks/>
            </p:cNvSpPr>
            <p:nvPr/>
          </p:nvSpPr>
          <p:spPr bwMode="auto">
            <a:xfrm>
              <a:off x="5655402" y="4783511"/>
              <a:ext cx="387655" cy="460075"/>
            </a:xfrm>
            <a:custGeom>
              <a:avLst/>
              <a:gdLst>
                <a:gd name="T0" fmla="*/ 4 w 77"/>
                <a:gd name="T1" fmla="*/ 43 h 91"/>
                <a:gd name="T2" fmla="*/ 8 w 77"/>
                <a:gd name="T3" fmla="*/ 67 h 91"/>
                <a:gd name="T4" fmla="*/ 38 w 77"/>
                <a:gd name="T5" fmla="*/ 91 h 91"/>
                <a:gd name="T6" fmla="*/ 70 w 77"/>
                <a:gd name="T7" fmla="*/ 67 h 91"/>
                <a:gd name="T8" fmla="*/ 73 w 77"/>
                <a:gd name="T9" fmla="*/ 43 h 91"/>
                <a:gd name="T10" fmla="*/ 39 w 77"/>
                <a:gd name="T11" fmla="*/ 0 h 91"/>
                <a:gd name="T12" fmla="*/ 4 w 77"/>
                <a:gd name="T13" fmla="*/ 43 h 91"/>
              </a:gdLst>
              <a:ahLst/>
              <a:cxnLst>
                <a:cxn ang="0">
                  <a:pos x="T0" y="T1"/>
                </a:cxn>
                <a:cxn ang="0">
                  <a:pos x="T2" y="T3"/>
                </a:cxn>
                <a:cxn ang="0">
                  <a:pos x="T4" y="T5"/>
                </a:cxn>
                <a:cxn ang="0">
                  <a:pos x="T6" y="T7"/>
                </a:cxn>
                <a:cxn ang="0">
                  <a:pos x="T8" y="T9"/>
                </a:cxn>
                <a:cxn ang="0">
                  <a:pos x="T10" y="T11"/>
                </a:cxn>
                <a:cxn ang="0">
                  <a:pos x="T12" y="T13"/>
                </a:cxn>
              </a:cxnLst>
              <a:rect l="0" t="0" r="r" b="b"/>
              <a:pathLst>
                <a:path w="77" h="91">
                  <a:moveTo>
                    <a:pt x="4" y="43"/>
                  </a:moveTo>
                  <a:cubicBezTo>
                    <a:pt x="0" y="43"/>
                    <a:pt x="1" y="67"/>
                    <a:pt x="8" y="67"/>
                  </a:cubicBezTo>
                  <a:cubicBezTo>
                    <a:pt x="13" y="80"/>
                    <a:pt x="24" y="91"/>
                    <a:pt x="38" y="91"/>
                  </a:cubicBezTo>
                  <a:cubicBezTo>
                    <a:pt x="53" y="91"/>
                    <a:pt x="64" y="80"/>
                    <a:pt x="70" y="67"/>
                  </a:cubicBezTo>
                  <a:cubicBezTo>
                    <a:pt x="76" y="67"/>
                    <a:pt x="77" y="43"/>
                    <a:pt x="73" y="43"/>
                  </a:cubicBezTo>
                  <a:cubicBezTo>
                    <a:pt x="74" y="16"/>
                    <a:pt x="73" y="0"/>
                    <a:pt x="39" y="0"/>
                  </a:cubicBezTo>
                  <a:cubicBezTo>
                    <a:pt x="4" y="0"/>
                    <a:pt x="2" y="16"/>
                    <a:pt x="4" y="43"/>
                  </a:cubicBezTo>
                  <a:close/>
                </a:path>
              </a:pathLst>
            </a:custGeom>
            <a:solidFill>
              <a:srgbClr val="E79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11"/>
            <p:cNvSpPr>
              <a:spLocks/>
            </p:cNvSpPr>
            <p:nvPr/>
          </p:nvSpPr>
          <p:spPr bwMode="auto">
            <a:xfrm>
              <a:off x="5553163" y="5307484"/>
              <a:ext cx="594263" cy="383396"/>
            </a:xfrm>
            <a:custGeom>
              <a:avLst/>
              <a:gdLst>
                <a:gd name="T0" fmla="*/ 3 w 118"/>
                <a:gd name="T1" fmla="*/ 48 h 76"/>
                <a:gd name="T2" fmla="*/ 46 w 118"/>
                <a:gd name="T3" fmla="*/ 0 h 76"/>
                <a:gd name="T4" fmla="*/ 59 w 118"/>
                <a:gd name="T5" fmla="*/ 31 h 76"/>
                <a:gd name="T6" fmla="*/ 71 w 118"/>
                <a:gd name="T7" fmla="*/ 0 h 76"/>
                <a:gd name="T8" fmla="*/ 114 w 118"/>
                <a:gd name="T9" fmla="*/ 48 h 76"/>
                <a:gd name="T10" fmla="*/ 114 w 118"/>
                <a:gd name="T11" fmla="*/ 59 h 76"/>
                <a:gd name="T12" fmla="*/ 59 w 118"/>
                <a:gd name="T13" fmla="*/ 76 h 76"/>
                <a:gd name="T14" fmla="*/ 3 w 118"/>
                <a:gd name="T15" fmla="*/ 59 h 76"/>
                <a:gd name="T16" fmla="*/ 3 w 118"/>
                <a:gd name="T17"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6">
                  <a:moveTo>
                    <a:pt x="3" y="48"/>
                  </a:moveTo>
                  <a:cubicBezTo>
                    <a:pt x="3" y="26"/>
                    <a:pt x="0" y="4"/>
                    <a:pt x="46" y="0"/>
                  </a:cubicBezTo>
                  <a:cubicBezTo>
                    <a:pt x="59" y="31"/>
                    <a:pt x="59" y="31"/>
                    <a:pt x="59" y="31"/>
                  </a:cubicBezTo>
                  <a:cubicBezTo>
                    <a:pt x="71" y="0"/>
                    <a:pt x="71" y="0"/>
                    <a:pt x="71" y="0"/>
                  </a:cubicBezTo>
                  <a:cubicBezTo>
                    <a:pt x="118" y="4"/>
                    <a:pt x="114" y="26"/>
                    <a:pt x="114" y="48"/>
                  </a:cubicBezTo>
                  <a:cubicBezTo>
                    <a:pt x="114" y="59"/>
                    <a:pt x="114" y="59"/>
                    <a:pt x="114" y="59"/>
                  </a:cubicBezTo>
                  <a:cubicBezTo>
                    <a:pt x="98" y="70"/>
                    <a:pt x="79" y="76"/>
                    <a:pt x="59" y="76"/>
                  </a:cubicBezTo>
                  <a:cubicBezTo>
                    <a:pt x="38" y="76"/>
                    <a:pt x="19" y="70"/>
                    <a:pt x="3" y="59"/>
                  </a:cubicBezTo>
                  <a:cubicBezTo>
                    <a:pt x="3" y="48"/>
                    <a:pt x="3" y="48"/>
                    <a:pt x="3" y="48"/>
                  </a:cubicBezTo>
                  <a:close/>
                </a:path>
              </a:pathLst>
            </a:custGeom>
            <a:solidFill>
              <a:srgbClr val="29D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10"/>
            <p:cNvSpPr>
              <a:spLocks/>
            </p:cNvSpPr>
            <p:nvPr/>
          </p:nvSpPr>
          <p:spPr bwMode="auto">
            <a:xfrm>
              <a:off x="5663922" y="4783511"/>
              <a:ext cx="364226" cy="379136"/>
            </a:xfrm>
            <a:custGeom>
              <a:avLst/>
              <a:gdLst>
                <a:gd name="T0" fmla="*/ 62 w 72"/>
                <a:gd name="T1" fmla="*/ 44 h 75"/>
                <a:gd name="T2" fmla="*/ 57 w 72"/>
                <a:gd name="T3" fmla="*/ 71 h 75"/>
                <a:gd name="T4" fmla="*/ 63 w 72"/>
                <a:gd name="T5" fmla="*/ 75 h 75"/>
                <a:gd name="T6" fmla="*/ 68 w 72"/>
                <a:gd name="T7" fmla="*/ 67 h 75"/>
                <a:gd name="T8" fmla="*/ 71 w 72"/>
                <a:gd name="T9" fmla="*/ 43 h 75"/>
                <a:gd name="T10" fmla="*/ 71 w 72"/>
                <a:gd name="T11" fmla="*/ 43 h 75"/>
                <a:gd name="T12" fmla="*/ 37 w 72"/>
                <a:gd name="T13" fmla="*/ 0 h 75"/>
                <a:gd name="T14" fmla="*/ 2 w 72"/>
                <a:gd name="T15" fmla="*/ 43 h 75"/>
                <a:gd name="T16" fmla="*/ 6 w 72"/>
                <a:gd name="T17" fmla="*/ 67 h 75"/>
                <a:gd name="T18" fmla="*/ 10 w 72"/>
                <a:gd name="T19" fmla="*/ 75 h 75"/>
                <a:gd name="T20" fmla="*/ 16 w 72"/>
                <a:gd name="T21" fmla="*/ 71 h 75"/>
                <a:gd name="T22" fmla="*/ 12 w 72"/>
                <a:gd name="T23" fmla="*/ 47 h 75"/>
                <a:gd name="T24" fmla="*/ 18 w 72"/>
                <a:gd name="T25" fmla="*/ 24 h 75"/>
                <a:gd name="T26" fmla="*/ 62 w 72"/>
                <a:gd name="T2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5">
                  <a:moveTo>
                    <a:pt x="62" y="44"/>
                  </a:moveTo>
                  <a:cubicBezTo>
                    <a:pt x="62" y="51"/>
                    <a:pt x="61" y="63"/>
                    <a:pt x="57" y="71"/>
                  </a:cubicBezTo>
                  <a:cubicBezTo>
                    <a:pt x="63" y="75"/>
                    <a:pt x="63" y="75"/>
                    <a:pt x="63" y="75"/>
                  </a:cubicBezTo>
                  <a:cubicBezTo>
                    <a:pt x="65" y="72"/>
                    <a:pt x="66" y="70"/>
                    <a:pt x="68" y="67"/>
                  </a:cubicBezTo>
                  <a:cubicBezTo>
                    <a:pt x="64" y="62"/>
                    <a:pt x="60" y="43"/>
                    <a:pt x="71" y="43"/>
                  </a:cubicBezTo>
                  <a:cubicBezTo>
                    <a:pt x="71" y="43"/>
                    <a:pt x="71" y="43"/>
                    <a:pt x="71" y="43"/>
                  </a:cubicBezTo>
                  <a:cubicBezTo>
                    <a:pt x="72" y="16"/>
                    <a:pt x="71" y="0"/>
                    <a:pt x="37" y="0"/>
                  </a:cubicBezTo>
                  <a:cubicBezTo>
                    <a:pt x="2" y="0"/>
                    <a:pt x="0" y="16"/>
                    <a:pt x="2" y="43"/>
                  </a:cubicBezTo>
                  <a:cubicBezTo>
                    <a:pt x="13" y="43"/>
                    <a:pt x="8" y="66"/>
                    <a:pt x="6" y="67"/>
                  </a:cubicBezTo>
                  <a:cubicBezTo>
                    <a:pt x="7" y="70"/>
                    <a:pt x="8" y="72"/>
                    <a:pt x="10" y="75"/>
                  </a:cubicBezTo>
                  <a:cubicBezTo>
                    <a:pt x="16" y="71"/>
                    <a:pt x="16" y="71"/>
                    <a:pt x="16" y="71"/>
                  </a:cubicBezTo>
                  <a:cubicBezTo>
                    <a:pt x="13" y="61"/>
                    <a:pt x="12" y="54"/>
                    <a:pt x="12" y="47"/>
                  </a:cubicBezTo>
                  <a:cubicBezTo>
                    <a:pt x="11" y="36"/>
                    <a:pt x="16" y="30"/>
                    <a:pt x="18" y="24"/>
                  </a:cubicBezTo>
                  <a:cubicBezTo>
                    <a:pt x="37" y="32"/>
                    <a:pt x="62" y="20"/>
                    <a:pt x="62"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12"/>
            <p:cNvSpPr>
              <a:spLocks/>
            </p:cNvSpPr>
            <p:nvPr/>
          </p:nvSpPr>
          <p:spPr bwMode="auto">
            <a:xfrm>
              <a:off x="5729951" y="4970948"/>
              <a:ext cx="232167" cy="125669"/>
            </a:xfrm>
            <a:custGeom>
              <a:avLst/>
              <a:gdLst>
                <a:gd name="T0" fmla="*/ 26 w 46"/>
                <a:gd name="T1" fmla="*/ 10 h 25"/>
                <a:gd name="T2" fmla="*/ 21 w 46"/>
                <a:gd name="T3" fmla="*/ 10 h 25"/>
                <a:gd name="T4" fmla="*/ 0 w 46"/>
                <a:gd name="T5" fmla="*/ 10 h 25"/>
                <a:gd name="T6" fmla="*/ 21 w 46"/>
                <a:gd name="T7" fmla="*/ 16 h 25"/>
                <a:gd name="T8" fmla="*/ 21 w 46"/>
                <a:gd name="T9" fmla="*/ 12 h 25"/>
                <a:gd name="T10" fmla="*/ 26 w 46"/>
                <a:gd name="T11" fmla="*/ 12 h 25"/>
                <a:gd name="T12" fmla="*/ 26 w 46"/>
                <a:gd name="T13" fmla="*/ 16 h 25"/>
                <a:gd name="T14" fmla="*/ 46 w 46"/>
                <a:gd name="T15" fmla="*/ 10 h 25"/>
                <a:gd name="T16" fmla="*/ 26 w 46"/>
                <a:gd name="T1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5">
                  <a:moveTo>
                    <a:pt x="26" y="10"/>
                  </a:moveTo>
                  <a:cubicBezTo>
                    <a:pt x="21" y="10"/>
                    <a:pt x="21" y="10"/>
                    <a:pt x="21" y="10"/>
                  </a:cubicBezTo>
                  <a:cubicBezTo>
                    <a:pt x="18" y="3"/>
                    <a:pt x="0" y="0"/>
                    <a:pt x="0" y="10"/>
                  </a:cubicBezTo>
                  <a:cubicBezTo>
                    <a:pt x="0" y="25"/>
                    <a:pt x="21" y="24"/>
                    <a:pt x="21" y="16"/>
                  </a:cubicBezTo>
                  <a:cubicBezTo>
                    <a:pt x="21" y="12"/>
                    <a:pt x="21" y="12"/>
                    <a:pt x="21" y="12"/>
                  </a:cubicBezTo>
                  <a:cubicBezTo>
                    <a:pt x="26" y="12"/>
                    <a:pt x="26" y="12"/>
                    <a:pt x="26" y="12"/>
                  </a:cubicBezTo>
                  <a:cubicBezTo>
                    <a:pt x="26" y="16"/>
                    <a:pt x="26" y="16"/>
                    <a:pt x="26" y="16"/>
                  </a:cubicBezTo>
                  <a:cubicBezTo>
                    <a:pt x="26" y="24"/>
                    <a:pt x="46" y="25"/>
                    <a:pt x="46" y="10"/>
                  </a:cubicBezTo>
                  <a:cubicBezTo>
                    <a:pt x="46" y="0"/>
                    <a:pt x="29" y="3"/>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p:cNvGrpSpPr/>
          <p:nvPr/>
        </p:nvGrpSpPr>
        <p:grpSpPr>
          <a:xfrm>
            <a:off x="6930707" y="5144759"/>
            <a:ext cx="1033038" cy="1035168"/>
            <a:chOff x="6520172" y="2099742"/>
            <a:chExt cx="1033038" cy="1035168"/>
          </a:xfrm>
        </p:grpSpPr>
        <p:sp>
          <p:nvSpPr>
            <p:cNvPr id="66" name="Oval 216"/>
            <p:cNvSpPr>
              <a:spLocks noChangeArrowheads="1"/>
            </p:cNvSpPr>
            <p:nvPr/>
          </p:nvSpPr>
          <p:spPr bwMode="auto">
            <a:xfrm>
              <a:off x="6520172" y="2099742"/>
              <a:ext cx="1033038" cy="1035168"/>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20"/>
            <p:cNvSpPr>
              <a:spLocks/>
            </p:cNvSpPr>
            <p:nvPr/>
          </p:nvSpPr>
          <p:spPr bwMode="auto">
            <a:xfrm>
              <a:off x="6843928" y="2321260"/>
              <a:ext cx="391915" cy="453685"/>
            </a:xfrm>
            <a:custGeom>
              <a:avLst/>
              <a:gdLst>
                <a:gd name="T0" fmla="*/ 4 w 78"/>
                <a:gd name="T1" fmla="*/ 43 h 90"/>
                <a:gd name="T2" fmla="*/ 8 w 78"/>
                <a:gd name="T3" fmla="*/ 67 h 90"/>
                <a:gd name="T4" fmla="*/ 39 w 78"/>
                <a:gd name="T5" fmla="*/ 90 h 90"/>
                <a:gd name="T6" fmla="*/ 70 w 78"/>
                <a:gd name="T7" fmla="*/ 67 h 90"/>
                <a:gd name="T8" fmla="*/ 73 w 78"/>
                <a:gd name="T9" fmla="*/ 43 h 90"/>
                <a:gd name="T10" fmla="*/ 39 w 78"/>
                <a:gd name="T11" fmla="*/ 0 h 90"/>
                <a:gd name="T12" fmla="*/ 4 w 78"/>
                <a:gd name="T13" fmla="*/ 43 h 90"/>
              </a:gdLst>
              <a:ahLst/>
              <a:cxnLst>
                <a:cxn ang="0">
                  <a:pos x="T0" y="T1"/>
                </a:cxn>
                <a:cxn ang="0">
                  <a:pos x="T2" y="T3"/>
                </a:cxn>
                <a:cxn ang="0">
                  <a:pos x="T4" y="T5"/>
                </a:cxn>
                <a:cxn ang="0">
                  <a:pos x="T6" y="T7"/>
                </a:cxn>
                <a:cxn ang="0">
                  <a:pos x="T8" y="T9"/>
                </a:cxn>
                <a:cxn ang="0">
                  <a:pos x="T10" y="T11"/>
                </a:cxn>
                <a:cxn ang="0">
                  <a:pos x="T12" y="T13"/>
                </a:cxn>
              </a:cxnLst>
              <a:rect l="0" t="0" r="r" b="b"/>
              <a:pathLst>
                <a:path w="78" h="90">
                  <a:moveTo>
                    <a:pt x="4" y="43"/>
                  </a:moveTo>
                  <a:cubicBezTo>
                    <a:pt x="0" y="42"/>
                    <a:pt x="1" y="67"/>
                    <a:pt x="8" y="67"/>
                  </a:cubicBezTo>
                  <a:cubicBezTo>
                    <a:pt x="14" y="80"/>
                    <a:pt x="24" y="90"/>
                    <a:pt x="39" y="90"/>
                  </a:cubicBezTo>
                  <a:cubicBezTo>
                    <a:pt x="54" y="90"/>
                    <a:pt x="64" y="80"/>
                    <a:pt x="70" y="67"/>
                  </a:cubicBezTo>
                  <a:cubicBezTo>
                    <a:pt x="76" y="67"/>
                    <a:pt x="78" y="42"/>
                    <a:pt x="73" y="43"/>
                  </a:cubicBezTo>
                  <a:cubicBezTo>
                    <a:pt x="75" y="16"/>
                    <a:pt x="74" y="0"/>
                    <a:pt x="39" y="0"/>
                  </a:cubicBezTo>
                  <a:cubicBezTo>
                    <a:pt x="4" y="0"/>
                    <a:pt x="3" y="15"/>
                    <a:pt x="4" y="43"/>
                  </a:cubicBezTo>
                  <a:close/>
                </a:path>
              </a:pathLst>
            </a:custGeom>
            <a:solidFill>
              <a:srgbClr val="F1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21"/>
            <p:cNvSpPr>
              <a:spLocks/>
            </p:cNvSpPr>
            <p:nvPr/>
          </p:nvSpPr>
          <p:spPr bwMode="auto">
            <a:xfrm>
              <a:off x="6758729" y="2847363"/>
              <a:ext cx="564443" cy="287547"/>
            </a:xfrm>
            <a:custGeom>
              <a:avLst/>
              <a:gdLst>
                <a:gd name="T0" fmla="*/ 44 w 112"/>
                <a:gd name="T1" fmla="*/ 0 h 57"/>
                <a:gd name="T2" fmla="*/ 56 w 112"/>
                <a:gd name="T3" fmla="*/ 18 h 57"/>
                <a:gd name="T4" fmla="*/ 68 w 112"/>
                <a:gd name="T5" fmla="*/ 0 h 57"/>
                <a:gd name="T6" fmla="*/ 112 w 112"/>
                <a:gd name="T7" fmla="*/ 40 h 57"/>
                <a:gd name="T8" fmla="*/ 56 w 112"/>
                <a:gd name="T9" fmla="*/ 57 h 57"/>
                <a:gd name="T10" fmla="*/ 0 w 112"/>
                <a:gd name="T11" fmla="*/ 40 h 57"/>
                <a:gd name="T12" fmla="*/ 44 w 11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12" h="57">
                  <a:moveTo>
                    <a:pt x="44" y="0"/>
                  </a:moveTo>
                  <a:cubicBezTo>
                    <a:pt x="56" y="18"/>
                    <a:pt x="56" y="18"/>
                    <a:pt x="56" y="18"/>
                  </a:cubicBezTo>
                  <a:cubicBezTo>
                    <a:pt x="68" y="0"/>
                    <a:pt x="68" y="0"/>
                    <a:pt x="68" y="0"/>
                  </a:cubicBezTo>
                  <a:cubicBezTo>
                    <a:pt x="103" y="3"/>
                    <a:pt x="111" y="16"/>
                    <a:pt x="112" y="40"/>
                  </a:cubicBezTo>
                  <a:cubicBezTo>
                    <a:pt x="96" y="51"/>
                    <a:pt x="77" y="57"/>
                    <a:pt x="56" y="57"/>
                  </a:cubicBezTo>
                  <a:cubicBezTo>
                    <a:pt x="35" y="57"/>
                    <a:pt x="16" y="51"/>
                    <a:pt x="0" y="40"/>
                  </a:cubicBezTo>
                  <a:cubicBezTo>
                    <a:pt x="2" y="17"/>
                    <a:pt x="11"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22"/>
            <p:cNvSpPr>
              <a:spLocks noEditPoints="1"/>
            </p:cNvSpPr>
            <p:nvPr/>
          </p:nvSpPr>
          <p:spPr bwMode="auto">
            <a:xfrm>
              <a:off x="6914217" y="2498048"/>
              <a:ext cx="251337" cy="106499"/>
            </a:xfrm>
            <a:custGeom>
              <a:avLst/>
              <a:gdLst>
                <a:gd name="T0" fmla="*/ 10 w 50"/>
                <a:gd name="T1" fmla="*/ 0 h 21"/>
                <a:gd name="T2" fmla="*/ 20 w 50"/>
                <a:gd name="T3" fmla="*/ 7 h 21"/>
                <a:gd name="T4" fmla="*/ 25 w 50"/>
                <a:gd name="T5" fmla="*/ 6 h 21"/>
                <a:gd name="T6" fmla="*/ 30 w 50"/>
                <a:gd name="T7" fmla="*/ 7 h 21"/>
                <a:gd name="T8" fmla="*/ 40 w 50"/>
                <a:gd name="T9" fmla="*/ 0 h 21"/>
                <a:gd name="T10" fmla="*/ 50 w 50"/>
                <a:gd name="T11" fmla="*/ 11 h 21"/>
                <a:gd name="T12" fmla="*/ 40 w 50"/>
                <a:gd name="T13" fmla="*/ 21 h 21"/>
                <a:gd name="T14" fmla="*/ 29 w 50"/>
                <a:gd name="T15" fmla="*/ 11 h 21"/>
                <a:gd name="T16" fmla="*/ 29 w 50"/>
                <a:gd name="T17" fmla="*/ 9 h 21"/>
                <a:gd name="T18" fmla="*/ 25 w 50"/>
                <a:gd name="T19" fmla="*/ 8 h 21"/>
                <a:gd name="T20" fmla="*/ 20 w 50"/>
                <a:gd name="T21" fmla="*/ 9 h 21"/>
                <a:gd name="T22" fmla="*/ 20 w 50"/>
                <a:gd name="T23" fmla="*/ 11 h 21"/>
                <a:gd name="T24" fmla="*/ 10 w 50"/>
                <a:gd name="T25" fmla="*/ 21 h 21"/>
                <a:gd name="T26" fmla="*/ 0 w 50"/>
                <a:gd name="T27" fmla="*/ 11 h 21"/>
                <a:gd name="T28" fmla="*/ 10 w 50"/>
                <a:gd name="T29" fmla="*/ 0 h 21"/>
                <a:gd name="T30" fmla="*/ 40 w 50"/>
                <a:gd name="T31" fmla="*/ 3 h 21"/>
                <a:gd name="T32" fmla="*/ 48 w 50"/>
                <a:gd name="T33" fmla="*/ 11 h 21"/>
                <a:gd name="T34" fmla="*/ 40 w 50"/>
                <a:gd name="T35" fmla="*/ 19 h 21"/>
                <a:gd name="T36" fmla="*/ 32 w 50"/>
                <a:gd name="T37" fmla="*/ 11 h 21"/>
                <a:gd name="T38" fmla="*/ 40 w 50"/>
                <a:gd name="T39" fmla="*/ 3 h 21"/>
                <a:gd name="T40" fmla="*/ 10 w 50"/>
                <a:gd name="T41" fmla="*/ 3 h 21"/>
                <a:gd name="T42" fmla="*/ 18 w 50"/>
                <a:gd name="T43" fmla="*/ 11 h 21"/>
                <a:gd name="T44" fmla="*/ 10 w 50"/>
                <a:gd name="T45" fmla="*/ 19 h 21"/>
                <a:gd name="T46" fmla="*/ 2 w 50"/>
                <a:gd name="T47" fmla="*/ 11 h 21"/>
                <a:gd name="T48" fmla="*/ 10 w 50"/>
                <a:gd name="T4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1">
                  <a:moveTo>
                    <a:pt x="10" y="0"/>
                  </a:moveTo>
                  <a:cubicBezTo>
                    <a:pt x="14" y="0"/>
                    <a:pt x="18" y="3"/>
                    <a:pt x="20" y="7"/>
                  </a:cubicBezTo>
                  <a:cubicBezTo>
                    <a:pt x="21" y="6"/>
                    <a:pt x="23" y="6"/>
                    <a:pt x="25" y="6"/>
                  </a:cubicBezTo>
                  <a:cubicBezTo>
                    <a:pt x="27" y="6"/>
                    <a:pt x="29" y="6"/>
                    <a:pt x="30" y="7"/>
                  </a:cubicBezTo>
                  <a:cubicBezTo>
                    <a:pt x="32" y="3"/>
                    <a:pt x="35" y="0"/>
                    <a:pt x="40" y="0"/>
                  </a:cubicBezTo>
                  <a:cubicBezTo>
                    <a:pt x="45" y="0"/>
                    <a:pt x="50" y="5"/>
                    <a:pt x="50" y="11"/>
                  </a:cubicBezTo>
                  <a:cubicBezTo>
                    <a:pt x="50" y="16"/>
                    <a:pt x="45" y="21"/>
                    <a:pt x="40" y="21"/>
                  </a:cubicBezTo>
                  <a:cubicBezTo>
                    <a:pt x="34" y="21"/>
                    <a:pt x="29" y="16"/>
                    <a:pt x="29" y="11"/>
                  </a:cubicBezTo>
                  <a:cubicBezTo>
                    <a:pt x="29" y="10"/>
                    <a:pt x="29" y="9"/>
                    <a:pt x="29" y="9"/>
                  </a:cubicBezTo>
                  <a:cubicBezTo>
                    <a:pt x="28" y="8"/>
                    <a:pt x="26" y="8"/>
                    <a:pt x="25" y="8"/>
                  </a:cubicBezTo>
                  <a:cubicBezTo>
                    <a:pt x="23" y="8"/>
                    <a:pt x="22" y="8"/>
                    <a:pt x="20" y="9"/>
                  </a:cubicBezTo>
                  <a:cubicBezTo>
                    <a:pt x="20" y="9"/>
                    <a:pt x="20" y="10"/>
                    <a:pt x="20" y="11"/>
                  </a:cubicBezTo>
                  <a:cubicBezTo>
                    <a:pt x="20" y="16"/>
                    <a:pt x="16" y="21"/>
                    <a:pt x="10" y="21"/>
                  </a:cubicBezTo>
                  <a:cubicBezTo>
                    <a:pt x="4" y="21"/>
                    <a:pt x="0" y="16"/>
                    <a:pt x="0" y="11"/>
                  </a:cubicBezTo>
                  <a:cubicBezTo>
                    <a:pt x="0" y="5"/>
                    <a:pt x="4" y="0"/>
                    <a:pt x="10" y="0"/>
                  </a:cubicBezTo>
                  <a:close/>
                  <a:moveTo>
                    <a:pt x="40" y="3"/>
                  </a:moveTo>
                  <a:cubicBezTo>
                    <a:pt x="44" y="3"/>
                    <a:pt x="48" y="6"/>
                    <a:pt x="48" y="11"/>
                  </a:cubicBezTo>
                  <a:cubicBezTo>
                    <a:pt x="48" y="15"/>
                    <a:pt x="44" y="19"/>
                    <a:pt x="40" y="19"/>
                  </a:cubicBezTo>
                  <a:cubicBezTo>
                    <a:pt x="35" y="19"/>
                    <a:pt x="32" y="15"/>
                    <a:pt x="32" y="11"/>
                  </a:cubicBezTo>
                  <a:cubicBezTo>
                    <a:pt x="32" y="6"/>
                    <a:pt x="35" y="3"/>
                    <a:pt x="40" y="3"/>
                  </a:cubicBezTo>
                  <a:close/>
                  <a:moveTo>
                    <a:pt x="10" y="3"/>
                  </a:moveTo>
                  <a:cubicBezTo>
                    <a:pt x="14" y="3"/>
                    <a:pt x="18" y="6"/>
                    <a:pt x="18" y="11"/>
                  </a:cubicBezTo>
                  <a:cubicBezTo>
                    <a:pt x="18" y="15"/>
                    <a:pt x="14" y="19"/>
                    <a:pt x="10" y="19"/>
                  </a:cubicBezTo>
                  <a:cubicBezTo>
                    <a:pt x="6" y="19"/>
                    <a:pt x="2" y="15"/>
                    <a:pt x="2" y="11"/>
                  </a:cubicBezTo>
                  <a:cubicBezTo>
                    <a:pt x="2" y="6"/>
                    <a:pt x="6" y="3"/>
                    <a:pt x="1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23"/>
            <p:cNvSpPr>
              <a:spLocks/>
            </p:cNvSpPr>
            <p:nvPr/>
          </p:nvSpPr>
          <p:spPr bwMode="auto">
            <a:xfrm>
              <a:off x="6858838" y="2336169"/>
              <a:ext cx="80939" cy="202348"/>
            </a:xfrm>
            <a:custGeom>
              <a:avLst/>
              <a:gdLst>
                <a:gd name="T0" fmla="*/ 16 w 16"/>
                <a:gd name="T1" fmla="*/ 0 h 40"/>
                <a:gd name="T2" fmla="*/ 11 w 16"/>
                <a:gd name="T3" fmla="*/ 18 h 40"/>
                <a:gd name="T4" fmla="*/ 4 w 16"/>
                <a:gd name="T5" fmla="*/ 40 h 40"/>
                <a:gd name="T6" fmla="*/ 1 w 16"/>
                <a:gd name="T7" fmla="*/ 40 h 40"/>
                <a:gd name="T8" fmla="*/ 16 w 16"/>
                <a:gd name="T9" fmla="*/ 0 h 40"/>
              </a:gdLst>
              <a:ahLst/>
              <a:cxnLst>
                <a:cxn ang="0">
                  <a:pos x="T0" y="T1"/>
                </a:cxn>
                <a:cxn ang="0">
                  <a:pos x="T2" y="T3"/>
                </a:cxn>
                <a:cxn ang="0">
                  <a:pos x="T4" y="T5"/>
                </a:cxn>
                <a:cxn ang="0">
                  <a:pos x="T6" y="T7"/>
                </a:cxn>
                <a:cxn ang="0">
                  <a:pos x="T8" y="T9"/>
                </a:cxn>
              </a:cxnLst>
              <a:rect l="0" t="0" r="r" b="b"/>
              <a:pathLst>
                <a:path w="16" h="40">
                  <a:moveTo>
                    <a:pt x="16" y="0"/>
                  </a:moveTo>
                  <a:cubicBezTo>
                    <a:pt x="14" y="4"/>
                    <a:pt x="11" y="11"/>
                    <a:pt x="11" y="18"/>
                  </a:cubicBezTo>
                  <a:cubicBezTo>
                    <a:pt x="11" y="29"/>
                    <a:pt x="15" y="40"/>
                    <a:pt x="4" y="40"/>
                  </a:cubicBezTo>
                  <a:cubicBezTo>
                    <a:pt x="3" y="40"/>
                    <a:pt x="2" y="40"/>
                    <a:pt x="1" y="40"/>
                  </a:cubicBezTo>
                  <a:cubicBezTo>
                    <a:pt x="0" y="19"/>
                    <a:pt x="1" y="5"/>
                    <a:pt x="16" y="0"/>
                  </a:cubicBezTo>
                  <a:close/>
                </a:path>
              </a:pathLst>
            </a:custGeom>
            <a:solidFill>
              <a:srgbClr val="FAF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24"/>
            <p:cNvSpPr>
              <a:spLocks/>
            </p:cNvSpPr>
            <p:nvPr/>
          </p:nvSpPr>
          <p:spPr bwMode="auto">
            <a:xfrm>
              <a:off x="7139994" y="2336169"/>
              <a:ext cx="80939" cy="202348"/>
            </a:xfrm>
            <a:custGeom>
              <a:avLst/>
              <a:gdLst>
                <a:gd name="T0" fmla="*/ 0 w 16"/>
                <a:gd name="T1" fmla="*/ 0 h 40"/>
                <a:gd name="T2" fmla="*/ 5 w 16"/>
                <a:gd name="T3" fmla="*/ 18 h 40"/>
                <a:gd name="T4" fmla="*/ 12 w 16"/>
                <a:gd name="T5" fmla="*/ 40 h 40"/>
                <a:gd name="T6" fmla="*/ 14 w 16"/>
                <a:gd name="T7" fmla="*/ 4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cubicBezTo>
                    <a:pt x="1" y="4"/>
                    <a:pt x="5" y="11"/>
                    <a:pt x="5" y="18"/>
                  </a:cubicBezTo>
                  <a:cubicBezTo>
                    <a:pt x="5" y="29"/>
                    <a:pt x="1" y="40"/>
                    <a:pt x="12" y="40"/>
                  </a:cubicBezTo>
                  <a:cubicBezTo>
                    <a:pt x="13" y="40"/>
                    <a:pt x="13" y="40"/>
                    <a:pt x="14" y="40"/>
                  </a:cubicBezTo>
                  <a:cubicBezTo>
                    <a:pt x="16" y="19"/>
                    <a:pt x="15" y="5"/>
                    <a:pt x="0" y="0"/>
                  </a:cubicBezTo>
                  <a:close/>
                </a:path>
              </a:pathLst>
            </a:custGeom>
            <a:solidFill>
              <a:srgbClr val="FAF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4879650" y="879860"/>
            <a:ext cx="1033038" cy="1035168"/>
            <a:chOff x="8903614" y="3375597"/>
            <a:chExt cx="1033038" cy="1035168"/>
          </a:xfrm>
        </p:grpSpPr>
        <p:sp>
          <p:nvSpPr>
            <p:cNvPr id="70" name="Oval 309"/>
            <p:cNvSpPr>
              <a:spLocks noChangeArrowheads="1"/>
            </p:cNvSpPr>
            <p:nvPr/>
          </p:nvSpPr>
          <p:spPr bwMode="auto">
            <a:xfrm>
              <a:off x="8903614" y="3375597"/>
              <a:ext cx="1033038" cy="1035168"/>
            </a:xfrm>
            <a:prstGeom prst="ellipse">
              <a:avLst/>
            </a:prstGeom>
            <a:solidFill>
              <a:srgbClr val="8EC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13"/>
            <p:cNvSpPr>
              <a:spLocks/>
            </p:cNvSpPr>
            <p:nvPr/>
          </p:nvSpPr>
          <p:spPr bwMode="auto">
            <a:xfrm>
              <a:off x="9225240" y="3558775"/>
              <a:ext cx="389785" cy="457945"/>
            </a:xfrm>
            <a:custGeom>
              <a:avLst/>
              <a:gdLst>
                <a:gd name="T0" fmla="*/ 4 w 77"/>
                <a:gd name="T1" fmla="*/ 43 h 91"/>
                <a:gd name="T2" fmla="*/ 7 w 77"/>
                <a:gd name="T3" fmla="*/ 68 h 91"/>
                <a:gd name="T4" fmla="*/ 38 w 77"/>
                <a:gd name="T5" fmla="*/ 91 h 91"/>
                <a:gd name="T6" fmla="*/ 69 w 77"/>
                <a:gd name="T7" fmla="*/ 68 h 91"/>
                <a:gd name="T8" fmla="*/ 73 w 77"/>
                <a:gd name="T9" fmla="*/ 43 h 91"/>
                <a:gd name="T10" fmla="*/ 38 w 77"/>
                <a:gd name="T11" fmla="*/ 0 h 91"/>
                <a:gd name="T12" fmla="*/ 4 w 77"/>
                <a:gd name="T13" fmla="*/ 43 h 91"/>
              </a:gdLst>
              <a:ahLst/>
              <a:cxnLst>
                <a:cxn ang="0">
                  <a:pos x="T0" y="T1"/>
                </a:cxn>
                <a:cxn ang="0">
                  <a:pos x="T2" y="T3"/>
                </a:cxn>
                <a:cxn ang="0">
                  <a:pos x="T4" y="T5"/>
                </a:cxn>
                <a:cxn ang="0">
                  <a:pos x="T6" y="T7"/>
                </a:cxn>
                <a:cxn ang="0">
                  <a:pos x="T8" y="T9"/>
                </a:cxn>
                <a:cxn ang="0">
                  <a:pos x="T10" y="T11"/>
                </a:cxn>
                <a:cxn ang="0">
                  <a:pos x="T12" y="T13"/>
                </a:cxn>
              </a:cxnLst>
              <a:rect l="0" t="0" r="r" b="b"/>
              <a:pathLst>
                <a:path w="77" h="91">
                  <a:moveTo>
                    <a:pt x="4" y="43"/>
                  </a:moveTo>
                  <a:cubicBezTo>
                    <a:pt x="0" y="43"/>
                    <a:pt x="0" y="67"/>
                    <a:pt x="7" y="68"/>
                  </a:cubicBezTo>
                  <a:cubicBezTo>
                    <a:pt x="13" y="80"/>
                    <a:pt x="23" y="91"/>
                    <a:pt x="38" y="91"/>
                  </a:cubicBezTo>
                  <a:cubicBezTo>
                    <a:pt x="53" y="91"/>
                    <a:pt x="64" y="80"/>
                    <a:pt x="69" y="68"/>
                  </a:cubicBezTo>
                  <a:cubicBezTo>
                    <a:pt x="76" y="68"/>
                    <a:pt x="77" y="43"/>
                    <a:pt x="73" y="43"/>
                  </a:cubicBezTo>
                  <a:cubicBezTo>
                    <a:pt x="74" y="17"/>
                    <a:pt x="73" y="0"/>
                    <a:pt x="38" y="0"/>
                  </a:cubicBezTo>
                  <a:cubicBezTo>
                    <a:pt x="4" y="0"/>
                    <a:pt x="2" y="16"/>
                    <a:pt x="4" y="43"/>
                  </a:cubicBezTo>
                  <a:close/>
                </a:path>
              </a:pathLst>
            </a:custGeom>
            <a:solidFill>
              <a:srgbClr val="E0B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21"/>
            <p:cNvSpPr>
              <a:spLocks/>
            </p:cNvSpPr>
            <p:nvPr/>
          </p:nvSpPr>
          <p:spPr bwMode="auto">
            <a:xfrm>
              <a:off x="9120871" y="4082749"/>
              <a:ext cx="594263" cy="328016"/>
            </a:xfrm>
            <a:custGeom>
              <a:avLst/>
              <a:gdLst>
                <a:gd name="T0" fmla="*/ 3 w 118"/>
                <a:gd name="T1" fmla="*/ 49 h 65"/>
                <a:gd name="T2" fmla="*/ 47 w 118"/>
                <a:gd name="T3" fmla="*/ 0 h 65"/>
                <a:gd name="T4" fmla="*/ 59 w 118"/>
                <a:gd name="T5" fmla="*/ 12 h 65"/>
                <a:gd name="T6" fmla="*/ 71 w 118"/>
                <a:gd name="T7" fmla="*/ 0 h 65"/>
                <a:gd name="T8" fmla="*/ 115 w 118"/>
                <a:gd name="T9" fmla="*/ 49 h 65"/>
                <a:gd name="T10" fmla="*/ 59 w 118"/>
                <a:gd name="T11" fmla="*/ 65 h 65"/>
                <a:gd name="T12" fmla="*/ 3 w 118"/>
                <a:gd name="T13" fmla="*/ 49 h 65"/>
              </a:gdLst>
              <a:ahLst/>
              <a:cxnLst>
                <a:cxn ang="0">
                  <a:pos x="T0" y="T1"/>
                </a:cxn>
                <a:cxn ang="0">
                  <a:pos x="T2" y="T3"/>
                </a:cxn>
                <a:cxn ang="0">
                  <a:pos x="T4" y="T5"/>
                </a:cxn>
                <a:cxn ang="0">
                  <a:pos x="T6" y="T7"/>
                </a:cxn>
                <a:cxn ang="0">
                  <a:pos x="T8" y="T9"/>
                </a:cxn>
                <a:cxn ang="0">
                  <a:pos x="T10" y="T11"/>
                </a:cxn>
                <a:cxn ang="0">
                  <a:pos x="T12" y="T13"/>
                </a:cxn>
              </a:cxnLst>
              <a:rect l="0" t="0" r="r" b="b"/>
              <a:pathLst>
                <a:path w="118" h="65">
                  <a:moveTo>
                    <a:pt x="3" y="49"/>
                  </a:moveTo>
                  <a:cubicBezTo>
                    <a:pt x="4" y="26"/>
                    <a:pt x="0" y="4"/>
                    <a:pt x="47" y="0"/>
                  </a:cubicBezTo>
                  <a:cubicBezTo>
                    <a:pt x="59" y="12"/>
                    <a:pt x="59" y="12"/>
                    <a:pt x="59" y="12"/>
                  </a:cubicBezTo>
                  <a:cubicBezTo>
                    <a:pt x="71" y="0"/>
                    <a:pt x="71" y="0"/>
                    <a:pt x="71" y="0"/>
                  </a:cubicBezTo>
                  <a:cubicBezTo>
                    <a:pt x="118" y="4"/>
                    <a:pt x="115" y="27"/>
                    <a:pt x="115" y="49"/>
                  </a:cubicBezTo>
                  <a:cubicBezTo>
                    <a:pt x="99" y="59"/>
                    <a:pt x="80" y="65"/>
                    <a:pt x="59" y="65"/>
                  </a:cubicBezTo>
                  <a:cubicBezTo>
                    <a:pt x="39" y="65"/>
                    <a:pt x="19" y="59"/>
                    <a:pt x="3" y="49"/>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22"/>
            <p:cNvSpPr>
              <a:spLocks/>
            </p:cNvSpPr>
            <p:nvPr/>
          </p:nvSpPr>
          <p:spPr bwMode="auto">
            <a:xfrm>
              <a:off x="9120871" y="4082749"/>
              <a:ext cx="594263" cy="328016"/>
            </a:xfrm>
            <a:custGeom>
              <a:avLst/>
              <a:gdLst>
                <a:gd name="T0" fmla="*/ 3 w 118"/>
                <a:gd name="T1" fmla="*/ 49 h 65"/>
                <a:gd name="T2" fmla="*/ 47 w 118"/>
                <a:gd name="T3" fmla="*/ 0 h 65"/>
                <a:gd name="T4" fmla="*/ 59 w 118"/>
                <a:gd name="T5" fmla="*/ 60 h 65"/>
                <a:gd name="T6" fmla="*/ 71 w 118"/>
                <a:gd name="T7" fmla="*/ 0 h 65"/>
                <a:gd name="T8" fmla="*/ 115 w 118"/>
                <a:gd name="T9" fmla="*/ 49 h 65"/>
                <a:gd name="T10" fmla="*/ 59 w 118"/>
                <a:gd name="T11" fmla="*/ 65 h 65"/>
                <a:gd name="T12" fmla="*/ 3 w 118"/>
                <a:gd name="T13" fmla="*/ 49 h 65"/>
              </a:gdLst>
              <a:ahLst/>
              <a:cxnLst>
                <a:cxn ang="0">
                  <a:pos x="T0" y="T1"/>
                </a:cxn>
                <a:cxn ang="0">
                  <a:pos x="T2" y="T3"/>
                </a:cxn>
                <a:cxn ang="0">
                  <a:pos x="T4" y="T5"/>
                </a:cxn>
                <a:cxn ang="0">
                  <a:pos x="T6" y="T7"/>
                </a:cxn>
                <a:cxn ang="0">
                  <a:pos x="T8" y="T9"/>
                </a:cxn>
                <a:cxn ang="0">
                  <a:pos x="T10" y="T11"/>
                </a:cxn>
                <a:cxn ang="0">
                  <a:pos x="T12" y="T13"/>
                </a:cxn>
              </a:cxnLst>
              <a:rect l="0" t="0" r="r" b="b"/>
              <a:pathLst>
                <a:path w="118" h="65">
                  <a:moveTo>
                    <a:pt x="3" y="49"/>
                  </a:moveTo>
                  <a:cubicBezTo>
                    <a:pt x="4" y="26"/>
                    <a:pt x="0" y="4"/>
                    <a:pt x="47" y="0"/>
                  </a:cubicBezTo>
                  <a:cubicBezTo>
                    <a:pt x="59" y="60"/>
                    <a:pt x="59" y="60"/>
                    <a:pt x="59" y="60"/>
                  </a:cubicBezTo>
                  <a:cubicBezTo>
                    <a:pt x="71" y="0"/>
                    <a:pt x="71" y="0"/>
                    <a:pt x="71" y="0"/>
                  </a:cubicBezTo>
                  <a:cubicBezTo>
                    <a:pt x="118" y="4"/>
                    <a:pt x="115" y="27"/>
                    <a:pt x="115" y="49"/>
                  </a:cubicBezTo>
                  <a:cubicBezTo>
                    <a:pt x="99" y="59"/>
                    <a:pt x="80" y="65"/>
                    <a:pt x="59" y="65"/>
                  </a:cubicBezTo>
                  <a:cubicBezTo>
                    <a:pt x="39" y="65"/>
                    <a:pt x="19" y="59"/>
                    <a:pt x="3" y="49"/>
                  </a:cubicBezTo>
                  <a:close/>
                </a:path>
              </a:pathLst>
            </a:custGeom>
            <a:solidFill>
              <a:srgbClr val="4B3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22"/>
            <p:cNvSpPr>
              <a:spLocks noEditPoints="1"/>
            </p:cNvSpPr>
            <p:nvPr/>
          </p:nvSpPr>
          <p:spPr bwMode="auto">
            <a:xfrm>
              <a:off x="9292333" y="3726420"/>
              <a:ext cx="251337" cy="106499"/>
            </a:xfrm>
            <a:custGeom>
              <a:avLst/>
              <a:gdLst>
                <a:gd name="T0" fmla="*/ 10 w 50"/>
                <a:gd name="T1" fmla="*/ 0 h 21"/>
                <a:gd name="T2" fmla="*/ 20 w 50"/>
                <a:gd name="T3" fmla="*/ 7 h 21"/>
                <a:gd name="T4" fmla="*/ 25 w 50"/>
                <a:gd name="T5" fmla="*/ 6 h 21"/>
                <a:gd name="T6" fmla="*/ 30 w 50"/>
                <a:gd name="T7" fmla="*/ 7 h 21"/>
                <a:gd name="T8" fmla="*/ 40 w 50"/>
                <a:gd name="T9" fmla="*/ 0 h 21"/>
                <a:gd name="T10" fmla="*/ 50 w 50"/>
                <a:gd name="T11" fmla="*/ 11 h 21"/>
                <a:gd name="T12" fmla="*/ 40 w 50"/>
                <a:gd name="T13" fmla="*/ 21 h 21"/>
                <a:gd name="T14" fmla="*/ 29 w 50"/>
                <a:gd name="T15" fmla="*/ 11 h 21"/>
                <a:gd name="T16" fmla="*/ 29 w 50"/>
                <a:gd name="T17" fmla="*/ 9 h 21"/>
                <a:gd name="T18" fmla="*/ 25 w 50"/>
                <a:gd name="T19" fmla="*/ 8 h 21"/>
                <a:gd name="T20" fmla="*/ 20 w 50"/>
                <a:gd name="T21" fmla="*/ 9 h 21"/>
                <a:gd name="T22" fmla="*/ 20 w 50"/>
                <a:gd name="T23" fmla="*/ 11 h 21"/>
                <a:gd name="T24" fmla="*/ 10 w 50"/>
                <a:gd name="T25" fmla="*/ 21 h 21"/>
                <a:gd name="T26" fmla="*/ 0 w 50"/>
                <a:gd name="T27" fmla="*/ 11 h 21"/>
                <a:gd name="T28" fmla="*/ 10 w 50"/>
                <a:gd name="T29" fmla="*/ 0 h 21"/>
                <a:gd name="T30" fmla="*/ 40 w 50"/>
                <a:gd name="T31" fmla="*/ 3 h 21"/>
                <a:gd name="T32" fmla="*/ 48 w 50"/>
                <a:gd name="T33" fmla="*/ 11 h 21"/>
                <a:gd name="T34" fmla="*/ 40 w 50"/>
                <a:gd name="T35" fmla="*/ 19 h 21"/>
                <a:gd name="T36" fmla="*/ 32 w 50"/>
                <a:gd name="T37" fmla="*/ 11 h 21"/>
                <a:gd name="T38" fmla="*/ 40 w 50"/>
                <a:gd name="T39" fmla="*/ 3 h 21"/>
                <a:gd name="T40" fmla="*/ 10 w 50"/>
                <a:gd name="T41" fmla="*/ 3 h 21"/>
                <a:gd name="T42" fmla="*/ 18 w 50"/>
                <a:gd name="T43" fmla="*/ 11 h 21"/>
                <a:gd name="T44" fmla="*/ 10 w 50"/>
                <a:gd name="T45" fmla="*/ 19 h 21"/>
                <a:gd name="T46" fmla="*/ 2 w 50"/>
                <a:gd name="T47" fmla="*/ 11 h 21"/>
                <a:gd name="T48" fmla="*/ 10 w 50"/>
                <a:gd name="T4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1">
                  <a:moveTo>
                    <a:pt x="10" y="0"/>
                  </a:moveTo>
                  <a:cubicBezTo>
                    <a:pt x="14" y="0"/>
                    <a:pt x="18" y="3"/>
                    <a:pt x="20" y="7"/>
                  </a:cubicBezTo>
                  <a:cubicBezTo>
                    <a:pt x="21" y="6"/>
                    <a:pt x="23" y="6"/>
                    <a:pt x="25" y="6"/>
                  </a:cubicBezTo>
                  <a:cubicBezTo>
                    <a:pt x="27" y="6"/>
                    <a:pt x="29" y="6"/>
                    <a:pt x="30" y="7"/>
                  </a:cubicBezTo>
                  <a:cubicBezTo>
                    <a:pt x="32" y="3"/>
                    <a:pt x="35" y="0"/>
                    <a:pt x="40" y="0"/>
                  </a:cubicBezTo>
                  <a:cubicBezTo>
                    <a:pt x="45" y="0"/>
                    <a:pt x="50" y="5"/>
                    <a:pt x="50" y="11"/>
                  </a:cubicBezTo>
                  <a:cubicBezTo>
                    <a:pt x="50" y="16"/>
                    <a:pt x="45" y="21"/>
                    <a:pt x="40" y="21"/>
                  </a:cubicBezTo>
                  <a:cubicBezTo>
                    <a:pt x="34" y="21"/>
                    <a:pt x="29" y="16"/>
                    <a:pt x="29" y="11"/>
                  </a:cubicBezTo>
                  <a:cubicBezTo>
                    <a:pt x="29" y="10"/>
                    <a:pt x="29" y="9"/>
                    <a:pt x="29" y="9"/>
                  </a:cubicBezTo>
                  <a:cubicBezTo>
                    <a:pt x="28" y="8"/>
                    <a:pt x="26" y="8"/>
                    <a:pt x="25" y="8"/>
                  </a:cubicBezTo>
                  <a:cubicBezTo>
                    <a:pt x="23" y="8"/>
                    <a:pt x="22" y="8"/>
                    <a:pt x="20" y="9"/>
                  </a:cubicBezTo>
                  <a:cubicBezTo>
                    <a:pt x="20" y="9"/>
                    <a:pt x="20" y="10"/>
                    <a:pt x="20" y="11"/>
                  </a:cubicBezTo>
                  <a:cubicBezTo>
                    <a:pt x="20" y="16"/>
                    <a:pt x="16" y="21"/>
                    <a:pt x="10" y="21"/>
                  </a:cubicBezTo>
                  <a:cubicBezTo>
                    <a:pt x="4" y="21"/>
                    <a:pt x="0" y="16"/>
                    <a:pt x="0" y="11"/>
                  </a:cubicBezTo>
                  <a:cubicBezTo>
                    <a:pt x="0" y="5"/>
                    <a:pt x="4" y="0"/>
                    <a:pt x="10" y="0"/>
                  </a:cubicBezTo>
                  <a:close/>
                  <a:moveTo>
                    <a:pt x="40" y="3"/>
                  </a:moveTo>
                  <a:cubicBezTo>
                    <a:pt x="44" y="3"/>
                    <a:pt x="48" y="6"/>
                    <a:pt x="48" y="11"/>
                  </a:cubicBezTo>
                  <a:cubicBezTo>
                    <a:pt x="48" y="15"/>
                    <a:pt x="44" y="19"/>
                    <a:pt x="40" y="19"/>
                  </a:cubicBezTo>
                  <a:cubicBezTo>
                    <a:pt x="35" y="19"/>
                    <a:pt x="32" y="15"/>
                    <a:pt x="32" y="11"/>
                  </a:cubicBezTo>
                  <a:cubicBezTo>
                    <a:pt x="32" y="6"/>
                    <a:pt x="35" y="3"/>
                    <a:pt x="40" y="3"/>
                  </a:cubicBezTo>
                  <a:close/>
                  <a:moveTo>
                    <a:pt x="10" y="3"/>
                  </a:moveTo>
                  <a:cubicBezTo>
                    <a:pt x="14" y="3"/>
                    <a:pt x="18" y="6"/>
                    <a:pt x="18" y="11"/>
                  </a:cubicBezTo>
                  <a:cubicBezTo>
                    <a:pt x="18" y="15"/>
                    <a:pt x="14" y="19"/>
                    <a:pt x="10" y="19"/>
                  </a:cubicBezTo>
                  <a:cubicBezTo>
                    <a:pt x="6" y="19"/>
                    <a:pt x="2" y="15"/>
                    <a:pt x="2" y="11"/>
                  </a:cubicBezTo>
                  <a:cubicBezTo>
                    <a:pt x="2" y="6"/>
                    <a:pt x="6" y="3"/>
                    <a:pt x="1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8"/>
            <p:cNvSpPr>
              <a:spLocks/>
            </p:cNvSpPr>
            <p:nvPr/>
          </p:nvSpPr>
          <p:spPr bwMode="auto">
            <a:xfrm>
              <a:off x="9225240" y="3463199"/>
              <a:ext cx="389785" cy="507917"/>
            </a:xfrm>
            <a:custGeom>
              <a:avLst/>
              <a:gdLst>
                <a:gd name="T0" fmla="*/ 61 w 72"/>
                <a:gd name="T1" fmla="*/ 44 h 75"/>
                <a:gd name="T2" fmla="*/ 56 w 72"/>
                <a:gd name="T3" fmla="*/ 71 h 75"/>
                <a:gd name="T4" fmla="*/ 63 w 72"/>
                <a:gd name="T5" fmla="*/ 75 h 75"/>
                <a:gd name="T6" fmla="*/ 67 w 72"/>
                <a:gd name="T7" fmla="*/ 67 h 75"/>
                <a:gd name="T8" fmla="*/ 70 w 72"/>
                <a:gd name="T9" fmla="*/ 43 h 75"/>
                <a:gd name="T10" fmla="*/ 70 w 72"/>
                <a:gd name="T11" fmla="*/ 43 h 75"/>
                <a:gd name="T12" fmla="*/ 36 w 72"/>
                <a:gd name="T13" fmla="*/ 0 h 75"/>
                <a:gd name="T14" fmla="*/ 1 w 72"/>
                <a:gd name="T15" fmla="*/ 43 h 75"/>
                <a:gd name="T16" fmla="*/ 5 w 72"/>
                <a:gd name="T17" fmla="*/ 67 h 75"/>
                <a:gd name="T18" fmla="*/ 9 w 72"/>
                <a:gd name="T19" fmla="*/ 75 h 75"/>
                <a:gd name="T20" fmla="*/ 16 w 72"/>
                <a:gd name="T21" fmla="*/ 71 h 75"/>
                <a:gd name="T22" fmla="*/ 11 w 72"/>
                <a:gd name="T23" fmla="*/ 48 h 75"/>
                <a:gd name="T24" fmla="*/ 18 w 72"/>
                <a:gd name="T25" fmla="*/ 24 h 75"/>
                <a:gd name="T26" fmla="*/ 61 w 72"/>
                <a:gd name="T2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5">
                  <a:moveTo>
                    <a:pt x="61" y="44"/>
                  </a:moveTo>
                  <a:cubicBezTo>
                    <a:pt x="61" y="51"/>
                    <a:pt x="60" y="63"/>
                    <a:pt x="56" y="71"/>
                  </a:cubicBezTo>
                  <a:cubicBezTo>
                    <a:pt x="63" y="75"/>
                    <a:pt x="63" y="75"/>
                    <a:pt x="63" y="75"/>
                  </a:cubicBezTo>
                  <a:cubicBezTo>
                    <a:pt x="64" y="73"/>
                    <a:pt x="66" y="70"/>
                    <a:pt x="67" y="67"/>
                  </a:cubicBezTo>
                  <a:cubicBezTo>
                    <a:pt x="64" y="62"/>
                    <a:pt x="60" y="43"/>
                    <a:pt x="70" y="43"/>
                  </a:cubicBezTo>
                  <a:cubicBezTo>
                    <a:pt x="70" y="43"/>
                    <a:pt x="70" y="43"/>
                    <a:pt x="70" y="43"/>
                  </a:cubicBezTo>
                  <a:cubicBezTo>
                    <a:pt x="72" y="16"/>
                    <a:pt x="71" y="0"/>
                    <a:pt x="36" y="0"/>
                  </a:cubicBezTo>
                  <a:cubicBezTo>
                    <a:pt x="1" y="0"/>
                    <a:pt x="0" y="16"/>
                    <a:pt x="1" y="43"/>
                  </a:cubicBezTo>
                  <a:cubicBezTo>
                    <a:pt x="12" y="43"/>
                    <a:pt x="8" y="66"/>
                    <a:pt x="5" y="67"/>
                  </a:cubicBezTo>
                  <a:cubicBezTo>
                    <a:pt x="6" y="70"/>
                    <a:pt x="8" y="72"/>
                    <a:pt x="9" y="75"/>
                  </a:cubicBezTo>
                  <a:cubicBezTo>
                    <a:pt x="16" y="71"/>
                    <a:pt x="16" y="71"/>
                    <a:pt x="16" y="71"/>
                  </a:cubicBezTo>
                  <a:cubicBezTo>
                    <a:pt x="12" y="61"/>
                    <a:pt x="11" y="54"/>
                    <a:pt x="11" y="48"/>
                  </a:cubicBezTo>
                  <a:cubicBezTo>
                    <a:pt x="10" y="36"/>
                    <a:pt x="15" y="30"/>
                    <a:pt x="18" y="24"/>
                  </a:cubicBezTo>
                  <a:cubicBezTo>
                    <a:pt x="36" y="32"/>
                    <a:pt x="61" y="21"/>
                    <a:pt x="61" y="44"/>
                  </a:cubicBezTo>
                  <a:close/>
                </a:path>
              </a:pathLst>
            </a:custGeom>
            <a:solidFill>
              <a:srgbClr val="845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14"/>
            <p:cNvSpPr>
              <a:spLocks/>
            </p:cNvSpPr>
            <p:nvPr/>
          </p:nvSpPr>
          <p:spPr bwMode="auto">
            <a:xfrm>
              <a:off x="9216720" y="3541735"/>
              <a:ext cx="402565" cy="283287"/>
            </a:xfrm>
            <a:custGeom>
              <a:avLst/>
              <a:gdLst>
                <a:gd name="T0" fmla="*/ 12 w 80"/>
                <a:gd name="T1" fmla="*/ 56 h 56"/>
                <a:gd name="T2" fmla="*/ 6 w 80"/>
                <a:gd name="T3" fmla="*/ 46 h 56"/>
                <a:gd name="T4" fmla="*/ 23 w 80"/>
                <a:gd name="T5" fmla="*/ 3 h 56"/>
                <a:gd name="T6" fmla="*/ 40 w 80"/>
                <a:gd name="T7" fmla="*/ 1 h 56"/>
                <a:gd name="T8" fmla="*/ 58 w 80"/>
                <a:gd name="T9" fmla="*/ 3 h 56"/>
                <a:gd name="T10" fmla="*/ 75 w 80"/>
                <a:gd name="T11" fmla="*/ 46 h 56"/>
                <a:gd name="T12" fmla="*/ 68 w 80"/>
                <a:gd name="T13" fmla="*/ 56 h 56"/>
                <a:gd name="T14" fmla="*/ 56 w 80"/>
                <a:gd name="T15" fmla="*/ 26 h 56"/>
                <a:gd name="T16" fmla="*/ 40 w 80"/>
                <a:gd name="T17" fmla="*/ 30 h 56"/>
                <a:gd name="T18" fmla="*/ 25 w 80"/>
                <a:gd name="T19" fmla="*/ 26 h 56"/>
                <a:gd name="T20" fmla="*/ 12 w 80"/>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6">
                  <a:moveTo>
                    <a:pt x="12" y="56"/>
                  </a:moveTo>
                  <a:cubicBezTo>
                    <a:pt x="12" y="50"/>
                    <a:pt x="11" y="46"/>
                    <a:pt x="6" y="46"/>
                  </a:cubicBezTo>
                  <a:cubicBezTo>
                    <a:pt x="0" y="27"/>
                    <a:pt x="6" y="11"/>
                    <a:pt x="23" y="3"/>
                  </a:cubicBezTo>
                  <a:cubicBezTo>
                    <a:pt x="29" y="0"/>
                    <a:pt x="35" y="1"/>
                    <a:pt x="40" y="1"/>
                  </a:cubicBezTo>
                  <a:cubicBezTo>
                    <a:pt x="46" y="1"/>
                    <a:pt x="52" y="0"/>
                    <a:pt x="58" y="3"/>
                  </a:cubicBezTo>
                  <a:cubicBezTo>
                    <a:pt x="75" y="11"/>
                    <a:pt x="80" y="27"/>
                    <a:pt x="75" y="46"/>
                  </a:cubicBezTo>
                  <a:cubicBezTo>
                    <a:pt x="69" y="46"/>
                    <a:pt x="68" y="50"/>
                    <a:pt x="68" y="56"/>
                  </a:cubicBezTo>
                  <a:cubicBezTo>
                    <a:pt x="67" y="44"/>
                    <a:pt x="65" y="32"/>
                    <a:pt x="56" y="26"/>
                  </a:cubicBezTo>
                  <a:cubicBezTo>
                    <a:pt x="53" y="24"/>
                    <a:pt x="47" y="30"/>
                    <a:pt x="40" y="30"/>
                  </a:cubicBezTo>
                  <a:cubicBezTo>
                    <a:pt x="33" y="30"/>
                    <a:pt x="28" y="24"/>
                    <a:pt x="25" y="26"/>
                  </a:cubicBezTo>
                  <a:cubicBezTo>
                    <a:pt x="16" y="32"/>
                    <a:pt x="14" y="44"/>
                    <a:pt x="12" y="56"/>
                  </a:cubicBezTo>
                  <a:close/>
                </a:path>
              </a:pathLst>
            </a:custGeom>
            <a:solidFill>
              <a:srgbClr val="A370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18"/>
            <p:cNvSpPr>
              <a:spLocks/>
            </p:cNvSpPr>
            <p:nvPr/>
          </p:nvSpPr>
          <p:spPr bwMode="auto">
            <a:xfrm>
              <a:off x="9169861" y="3769643"/>
              <a:ext cx="76679" cy="136318"/>
            </a:xfrm>
            <a:custGeom>
              <a:avLst/>
              <a:gdLst>
                <a:gd name="T0" fmla="*/ 10 w 15"/>
                <a:gd name="T1" fmla="*/ 0 h 27"/>
                <a:gd name="T2" fmla="*/ 12 w 15"/>
                <a:gd name="T3" fmla="*/ 0 h 27"/>
                <a:gd name="T4" fmla="*/ 15 w 15"/>
                <a:gd name="T5" fmla="*/ 26 h 27"/>
                <a:gd name="T6" fmla="*/ 14 w 15"/>
                <a:gd name="T7" fmla="*/ 26 h 27"/>
                <a:gd name="T8" fmla="*/ 1 w 15"/>
                <a:gd name="T9" fmla="*/ 14 h 27"/>
                <a:gd name="T10" fmla="*/ 10 w 15"/>
                <a:gd name="T11" fmla="*/ 0 h 27"/>
              </a:gdLst>
              <a:ahLst/>
              <a:cxnLst>
                <a:cxn ang="0">
                  <a:pos x="T0" y="T1"/>
                </a:cxn>
                <a:cxn ang="0">
                  <a:pos x="T2" y="T3"/>
                </a:cxn>
                <a:cxn ang="0">
                  <a:pos x="T4" y="T5"/>
                </a:cxn>
                <a:cxn ang="0">
                  <a:pos x="T6" y="T7"/>
                </a:cxn>
                <a:cxn ang="0">
                  <a:pos x="T8" y="T9"/>
                </a:cxn>
                <a:cxn ang="0">
                  <a:pos x="T10" y="T11"/>
                </a:cxn>
              </a:cxnLst>
              <a:rect l="0" t="0" r="r" b="b"/>
              <a:pathLst>
                <a:path w="15" h="27">
                  <a:moveTo>
                    <a:pt x="10" y="0"/>
                  </a:moveTo>
                  <a:cubicBezTo>
                    <a:pt x="11" y="0"/>
                    <a:pt x="11" y="0"/>
                    <a:pt x="12" y="0"/>
                  </a:cubicBezTo>
                  <a:cubicBezTo>
                    <a:pt x="15" y="26"/>
                    <a:pt x="15" y="26"/>
                    <a:pt x="15" y="26"/>
                  </a:cubicBezTo>
                  <a:cubicBezTo>
                    <a:pt x="15" y="26"/>
                    <a:pt x="14" y="26"/>
                    <a:pt x="14" y="26"/>
                  </a:cubicBezTo>
                  <a:cubicBezTo>
                    <a:pt x="8" y="27"/>
                    <a:pt x="2" y="21"/>
                    <a:pt x="1" y="14"/>
                  </a:cubicBezTo>
                  <a:cubicBezTo>
                    <a:pt x="0" y="7"/>
                    <a:pt x="4"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4" name="Freeform 193"/>
          <p:cNvSpPr>
            <a:spLocks/>
          </p:cNvSpPr>
          <p:nvPr/>
        </p:nvSpPr>
        <p:spPr bwMode="auto">
          <a:xfrm>
            <a:off x="862662" y="4226768"/>
            <a:ext cx="2060178" cy="2127845"/>
          </a:xfrm>
          <a:custGeom>
            <a:avLst/>
            <a:gdLst>
              <a:gd name="T0" fmla="*/ 390 w 390"/>
              <a:gd name="T1" fmla="*/ 354 h 390"/>
              <a:gd name="T2" fmla="*/ 354 w 390"/>
              <a:gd name="T3" fmla="*/ 390 h 390"/>
              <a:gd name="T4" fmla="*/ 36 w 390"/>
              <a:gd name="T5" fmla="*/ 390 h 390"/>
              <a:gd name="T6" fmla="*/ 0 w 390"/>
              <a:gd name="T7" fmla="*/ 354 h 390"/>
              <a:gd name="T8" fmla="*/ 0 w 390"/>
              <a:gd name="T9" fmla="*/ 36 h 390"/>
              <a:gd name="T10" fmla="*/ 36 w 390"/>
              <a:gd name="T11" fmla="*/ 0 h 390"/>
              <a:gd name="T12" fmla="*/ 354 w 390"/>
              <a:gd name="T13" fmla="*/ 0 h 390"/>
              <a:gd name="T14" fmla="*/ 390 w 390"/>
              <a:gd name="T15" fmla="*/ 36 h 390"/>
              <a:gd name="T16" fmla="*/ 390 w 390"/>
              <a:gd name="T17" fmla="*/ 35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390">
                <a:moveTo>
                  <a:pt x="390" y="354"/>
                </a:moveTo>
                <a:cubicBezTo>
                  <a:pt x="390" y="374"/>
                  <a:pt x="374" y="390"/>
                  <a:pt x="354" y="390"/>
                </a:cubicBezTo>
                <a:cubicBezTo>
                  <a:pt x="36" y="390"/>
                  <a:pt x="36" y="390"/>
                  <a:pt x="36" y="390"/>
                </a:cubicBezTo>
                <a:cubicBezTo>
                  <a:pt x="16" y="390"/>
                  <a:pt x="0" y="374"/>
                  <a:pt x="0" y="354"/>
                </a:cubicBezTo>
                <a:cubicBezTo>
                  <a:pt x="0" y="36"/>
                  <a:pt x="0" y="36"/>
                  <a:pt x="0" y="36"/>
                </a:cubicBezTo>
                <a:cubicBezTo>
                  <a:pt x="0" y="16"/>
                  <a:pt x="16" y="0"/>
                  <a:pt x="36" y="0"/>
                </a:cubicBezTo>
                <a:cubicBezTo>
                  <a:pt x="354" y="0"/>
                  <a:pt x="354" y="0"/>
                  <a:pt x="354" y="0"/>
                </a:cubicBezTo>
                <a:cubicBezTo>
                  <a:pt x="374" y="0"/>
                  <a:pt x="390" y="16"/>
                  <a:pt x="390" y="36"/>
                </a:cubicBezTo>
                <a:lnTo>
                  <a:pt x="390" y="354"/>
                </a:lnTo>
                <a:close/>
              </a:path>
            </a:pathLst>
          </a:custGeom>
          <a:solidFill>
            <a:srgbClr val="F67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zh-CN" altLang="en-US" sz="2600" dirty="0">
                <a:solidFill>
                  <a:srgbClr val="FDFDFD"/>
                </a:solidFill>
              </a:rPr>
              <a:t>系统需求</a:t>
            </a:r>
          </a:p>
        </p:txBody>
      </p:sp>
      <p:sp>
        <p:nvSpPr>
          <p:cNvPr id="89" name="Freeform 196"/>
          <p:cNvSpPr>
            <a:spLocks/>
          </p:cNvSpPr>
          <p:nvPr/>
        </p:nvSpPr>
        <p:spPr bwMode="auto">
          <a:xfrm>
            <a:off x="1314698" y="4706373"/>
            <a:ext cx="1088185" cy="1314053"/>
          </a:xfrm>
          <a:custGeom>
            <a:avLst/>
            <a:gdLst>
              <a:gd name="T0" fmla="*/ 148 w 206"/>
              <a:gd name="T1" fmla="*/ 0 h 241"/>
              <a:gd name="T2" fmla="*/ 125 w 206"/>
              <a:gd name="T3" fmla="*/ 0 h 241"/>
              <a:gd name="T4" fmla="*/ 80 w 206"/>
              <a:gd name="T5" fmla="*/ 0 h 241"/>
              <a:gd name="T6" fmla="*/ 58 w 206"/>
              <a:gd name="T7" fmla="*/ 0 h 241"/>
              <a:gd name="T8" fmla="*/ 11 w 206"/>
              <a:gd name="T9" fmla="*/ 0 h 241"/>
              <a:gd name="T10" fmla="*/ 0 w 206"/>
              <a:gd name="T11" fmla="*/ 12 h 241"/>
              <a:gd name="T12" fmla="*/ 0 w 206"/>
              <a:gd name="T13" fmla="*/ 61 h 241"/>
              <a:gd name="T14" fmla="*/ 0 w 206"/>
              <a:gd name="T15" fmla="*/ 85 h 241"/>
              <a:gd name="T16" fmla="*/ 0 w 206"/>
              <a:gd name="T17" fmla="*/ 229 h 241"/>
              <a:gd name="T18" fmla="*/ 11 w 206"/>
              <a:gd name="T19" fmla="*/ 241 h 241"/>
              <a:gd name="T20" fmla="*/ 195 w 206"/>
              <a:gd name="T21" fmla="*/ 241 h 241"/>
              <a:gd name="T22" fmla="*/ 206 w 206"/>
              <a:gd name="T23" fmla="*/ 229 h 241"/>
              <a:gd name="T24" fmla="*/ 206 w 206"/>
              <a:gd name="T25" fmla="*/ 85 h 241"/>
              <a:gd name="T26" fmla="*/ 206 w 206"/>
              <a:gd name="T27" fmla="*/ 61 h 241"/>
              <a:gd name="T28" fmla="*/ 206 w 206"/>
              <a:gd name="T29" fmla="*/ 12 h 241"/>
              <a:gd name="T30" fmla="*/ 195 w 206"/>
              <a:gd name="T31" fmla="*/ 0 h 241"/>
              <a:gd name="T32" fmla="*/ 148 w 206"/>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41">
                <a:moveTo>
                  <a:pt x="148" y="0"/>
                </a:moveTo>
                <a:cubicBezTo>
                  <a:pt x="142" y="0"/>
                  <a:pt x="132" y="0"/>
                  <a:pt x="125" y="0"/>
                </a:cubicBezTo>
                <a:cubicBezTo>
                  <a:pt x="80" y="0"/>
                  <a:pt x="80" y="0"/>
                  <a:pt x="80" y="0"/>
                </a:cubicBezTo>
                <a:cubicBezTo>
                  <a:pt x="74" y="0"/>
                  <a:pt x="64" y="0"/>
                  <a:pt x="58" y="0"/>
                </a:cubicBezTo>
                <a:cubicBezTo>
                  <a:pt x="11" y="0"/>
                  <a:pt x="11" y="0"/>
                  <a:pt x="11" y="0"/>
                </a:cubicBezTo>
                <a:cubicBezTo>
                  <a:pt x="5" y="0"/>
                  <a:pt x="0" y="5"/>
                  <a:pt x="0" y="12"/>
                </a:cubicBezTo>
                <a:cubicBezTo>
                  <a:pt x="0" y="61"/>
                  <a:pt x="0" y="61"/>
                  <a:pt x="0" y="61"/>
                </a:cubicBezTo>
                <a:cubicBezTo>
                  <a:pt x="0" y="68"/>
                  <a:pt x="0" y="78"/>
                  <a:pt x="0" y="85"/>
                </a:cubicBezTo>
                <a:cubicBezTo>
                  <a:pt x="0" y="229"/>
                  <a:pt x="0" y="229"/>
                  <a:pt x="0" y="229"/>
                </a:cubicBezTo>
                <a:cubicBezTo>
                  <a:pt x="0" y="235"/>
                  <a:pt x="5" y="241"/>
                  <a:pt x="11" y="241"/>
                </a:cubicBezTo>
                <a:cubicBezTo>
                  <a:pt x="195" y="241"/>
                  <a:pt x="195" y="241"/>
                  <a:pt x="195" y="241"/>
                </a:cubicBezTo>
                <a:cubicBezTo>
                  <a:pt x="201" y="241"/>
                  <a:pt x="206" y="235"/>
                  <a:pt x="206" y="229"/>
                </a:cubicBezTo>
                <a:cubicBezTo>
                  <a:pt x="206" y="85"/>
                  <a:pt x="206" y="85"/>
                  <a:pt x="206" y="85"/>
                </a:cubicBezTo>
                <a:cubicBezTo>
                  <a:pt x="206" y="78"/>
                  <a:pt x="206" y="68"/>
                  <a:pt x="206" y="61"/>
                </a:cubicBezTo>
                <a:cubicBezTo>
                  <a:pt x="206" y="12"/>
                  <a:pt x="206" y="12"/>
                  <a:pt x="206" y="12"/>
                </a:cubicBezTo>
                <a:cubicBezTo>
                  <a:pt x="206" y="5"/>
                  <a:pt x="201" y="0"/>
                  <a:pt x="195" y="0"/>
                </a:cubicBezTo>
                <a:lnTo>
                  <a:pt x="148" y="0"/>
                </a:lnTo>
                <a:close/>
              </a:path>
            </a:pathLst>
          </a:custGeom>
          <a:solidFill>
            <a:srgbClr val="F7E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197"/>
          <p:cNvSpPr>
            <a:spLocks noChangeArrowheads="1"/>
          </p:cNvSpPr>
          <p:nvPr/>
        </p:nvSpPr>
        <p:spPr bwMode="auto">
          <a:xfrm>
            <a:off x="1848736" y="4902329"/>
            <a:ext cx="431251" cy="59940"/>
          </a:xfrm>
          <a:prstGeom prst="rect">
            <a:avLst/>
          </a:prstGeom>
          <a:solidFill>
            <a:srgbClr val="159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1"/>
          <p:cNvSpPr>
            <a:spLocks/>
          </p:cNvSpPr>
          <p:nvPr/>
        </p:nvSpPr>
        <p:spPr bwMode="auto">
          <a:xfrm>
            <a:off x="1082315" y="5234302"/>
            <a:ext cx="1340680" cy="797653"/>
          </a:xfrm>
          <a:custGeom>
            <a:avLst/>
            <a:gdLst>
              <a:gd name="T0" fmla="*/ 254 w 254"/>
              <a:gd name="T1" fmla="*/ 146 h 146"/>
              <a:gd name="T2" fmla="*/ 240 w 254"/>
              <a:gd name="T3" fmla="*/ 102 h 146"/>
              <a:gd name="T4" fmla="*/ 240 w 254"/>
              <a:gd name="T5" fmla="*/ 104 h 146"/>
              <a:gd name="T6" fmla="*/ 222 w 254"/>
              <a:gd name="T7" fmla="*/ 12 h 146"/>
              <a:gd name="T8" fmla="*/ 201 w 254"/>
              <a:gd name="T9" fmla="*/ 0 h 146"/>
              <a:gd name="T10" fmla="*/ 58 w 254"/>
              <a:gd name="T11" fmla="*/ 0 h 146"/>
              <a:gd name="T12" fmla="*/ 51 w 254"/>
              <a:gd name="T13" fmla="*/ 0 h 146"/>
              <a:gd name="T14" fmla="*/ 13 w 254"/>
              <a:gd name="T15" fmla="*/ 0 h 146"/>
              <a:gd name="T16" fmla="*/ 0 w 254"/>
              <a:gd name="T17" fmla="*/ 12 h 146"/>
              <a:gd name="T18" fmla="*/ 23 w 254"/>
              <a:gd name="T19" fmla="*/ 134 h 146"/>
              <a:gd name="T20" fmla="*/ 45 w 254"/>
              <a:gd name="T21" fmla="*/ 146 h 146"/>
              <a:gd name="T22" fmla="*/ 253 w 254"/>
              <a:gd name="T23" fmla="*/ 146 h 146"/>
              <a:gd name="T24" fmla="*/ 253 w 254"/>
              <a:gd name="T25" fmla="*/ 146 h 146"/>
              <a:gd name="T26" fmla="*/ 253 w 254"/>
              <a:gd name="T27" fmla="*/ 146 h 146"/>
              <a:gd name="T28" fmla="*/ 254 w 254"/>
              <a:gd name="T2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146">
                <a:moveTo>
                  <a:pt x="254" y="146"/>
                </a:moveTo>
                <a:cubicBezTo>
                  <a:pt x="250" y="137"/>
                  <a:pt x="244" y="119"/>
                  <a:pt x="240" y="102"/>
                </a:cubicBezTo>
                <a:cubicBezTo>
                  <a:pt x="240" y="104"/>
                  <a:pt x="240" y="104"/>
                  <a:pt x="240" y="104"/>
                </a:cubicBezTo>
                <a:cubicBezTo>
                  <a:pt x="222" y="12"/>
                  <a:pt x="222" y="12"/>
                  <a:pt x="222" y="12"/>
                </a:cubicBezTo>
                <a:cubicBezTo>
                  <a:pt x="221" y="4"/>
                  <a:pt x="211" y="0"/>
                  <a:pt x="201" y="0"/>
                </a:cubicBezTo>
                <a:cubicBezTo>
                  <a:pt x="58" y="0"/>
                  <a:pt x="58" y="0"/>
                  <a:pt x="58" y="0"/>
                </a:cubicBezTo>
                <a:cubicBezTo>
                  <a:pt x="51" y="0"/>
                  <a:pt x="51" y="0"/>
                  <a:pt x="51" y="0"/>
                </a:cubicBezTo>
                <a:cubicBezTo>
                  <a:pt x="13" y="0"/>
                  <a:pt x="13" y="0"/>
                  <a:pt x="13" y="0"/>
                </a:cubicBezTo>
                <a:cubicBezTo>
                  <a:pt x="6" y="0"/>
                  <a:pt x="0" y="5"/>
                  <a:pt x="0" y="12"/>
                </a:cubicBezTo>
                <a:cubicBezTo>
                  <a:pt x="23" y="134"/>
                  <a:pt x="23" y="134"/>
                  <a:pt x="23" y="134"/>
                </a:cubicBezTo>
                <a:cubicBezTo>
                  <a:pt x="26" y="144"/>
                  <a:pt x="36" y="146"/>
                  <a:pt x="45" y="146"/>
                </a:cubicBezTo>
                <a:cubicBezTo>
                  <a:pt x="253" y="146"/>
                  <a:pt x="253" y="146"/>
                  <a:pt x="253" y="146"/>
                </a:cubicBezTo>
                <a:cubicBezTo>
                  <a:pt x="253" y="146"/>
                  <a:pt x="253" y="146"/>
                  <a:pt x="253" y="146"/>
                </a:cubicBezTo>
                <a:cubicBezTo>
                  <a:pt x="253" y="146"/>
                  <a:pt x="253" y="146"/>
                  <a:pt x="253" y="146"/>
                </a:cubicBezTo>
                <a:cubicBezTo>
                  <a:pt x="253" y="146"/>
                  <a:pt x="254" y="146"/>
                  <a:pt x="254" y="146"/>
                </a:cubicBezTo>
                <a:close/>
              </a:path>
            </a:pathLst>
          </a:custGeom>
          <a:solidFill>
            <a:srgbClr val="524A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9"/>
          <p:cNvSpPr>
            <a:spLocks/>
          </p:cNvSpPr>
          <p:nvPr/>
        </p:nvSpPr>
        <p:spPr bwMode="auto">
          <a:xfrm>
            <a:off x="1419274" y="4886193"/>
            <a:ext cx="301652" cy="212093"/>
          </a:xfrm>
          <a:custGeom>
            <a:avLst/>
            <a:gdLst>
              <a:gd name="T0" fmla="*/ 135 w 135"/>
              <a:gd name="T1" fmla="*/ 2 h 92"/>
              <a:gd name="T2" fmla="*/ 135 w 135"/>
              <a:gd name="T3" fmla="*/ 0 h 92"/>
              <a:gd name="T4" fmla="*/ 0 w 135"/>
              <a:gd name="T5" fmla="*/ 0 h 92"/>
              <a:gd name="T6" fmla="*/ 0 w 135"/>
              <a:gd name="T7" fmla="*/ 2 h 92"/>
              <a:gd name="T8" fmla="*/ 0 w 135"/>
              <a:gd name="T9" fmla="*/ 26 h 92"/>
              <a:gd name="T10" fmla="*/ 0 w 135"/>
              <a:gd name="T11" fmla="*/ 92 h 92"/>
              <a:gd name="T12" fmla="*/ 135 w 135"/>
              <a:gd name="T13" fmla="*/ 92 h 92"/>
              <a:gd name="T14" fmla="*/ 135 w 135"/>
              <a:gd name="T15" fmla="*/ 2 h 92"/>
              <a:gd name="T16" fmla="*/ 135 w 135"/>
              <a:gd name="T17"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92">
                <a:moveTo>
                  <a:pt x="135" y="2"/>
                </a:moveTo>
                <a:lnTo>
                  <a:pt x="135" y="0"/>
                </a:lnTo>
                <a:lnTo>
                  <a:pt x="0" y="0"/>
                </a:lnTo>
                <a:lnTo>
                  <a:pt x="0" y="2"/>
                </a:lnTo>
                <a:lnTo>
                  <a:pt x="0" y="26"/>
                </a:lnTo>
                <a:lnTo>
                  <a:pt x="0" y="92"/>
                </a:lnTo>
                <a:lnTo>
                  <a:pt x="135" y="92"/>
                </a:lnTo>
                <a:lnTo>
                  <a:pt x="135" y="2"/>
                </a:lnTo>
                <a:lnTo>
                  <a:pt x="135" y="2"/>
                </a:lnTo>
                <a:close/>
              </a:path>
            </a:pathLst>
          </a:custGeom>
          <a:solidFill>
            <a:srgbClr val="F577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6020147" y="1923079"/>
            <a:ext cx="2090108" cy="369332"/>
          </a:xfrm>
          <a:prstGeom prst="rect">
            <a:avLst/>
          </a:prstGeom>
          <a:noFill/>
        </p:spPr>
        <p:txBody>
          <a:bodyPr wrap="square" rtlCol="0">
            <a:spAutoFit/>
          </a:bodyPr>
          <a:lstStyle/>
          <a:p>
            <a:r>
              <a:rPr lang="zh-CN" altLang="en-US" dirty="0">
                <a:solidFill>
                  <a:srgbClr val="FDFDFD"/>
                </a:solidFill>
              </a:rPr>
              <a:t>客户</a:t>
            </a:r>
            <a:r>
              <a:rPr lang="en-US" altLang="zh-CN" dirty="0">
                <a:solidFill>
                  <a:srgbClr val="FDFDFD"/>
                </a:solidFill>
              </a:rPr>
              <a:t>/Customer </a:t>
            </a:r>
            <a:endParaRPr lang="zh-CN" altLang="en-US" dirty="0">
              <a:solidFill>
                <a:srgbClr val="FDFDFD"/>
              </a:solidFill>
            </a:endParaRPr>
          </a:p>
        </p:txBody>
      </p:sp>
      <p:sp>
        <p:nvSpPr>
          <p:cNvPr id="11" name="文本框 10"/>
          <p:cNvSpPr txBox="1"/>
          <p:nvPr/>
        </p:nvSpPr>
        <p:spPr>
          <a:xfrm>
            <a:off x="6658631" y="3696766"/>
            <a:ext cx="1338828" cy="369332"/>
          </a:xfrm>
          <a:prstGeom prst="rect">
            <a:avLst/>
          </a:prstGeom>
          <a:noFill/>
        </p:spPr>
        <p:txBody>
          <a:bodyPr wrap="none" rtlCol="0">
            <a:spAutoFit/>
          </a:bodyPr>
          <a:lstStyle/>
          <a:p>
            <a:r>
              <a:rPr lang="zh-CN" altLang="en-US" dirty="0"/>
              <a:t>系统架构师</a:t>
            </a:r>
          </a:p>
        </p:txBody>
      </p:sp>
      <p:sp>
        <p:nvSpPr>
          <p:cNvPr id="95" name="文本框 94"/>
          <p:cNvSpPr txBox="1"/>
          <p:nvPr/>
        </p:nvSpPr>
        <p:spPr>
          <a:xfrm>
            <a:off x="5534339" y="5023239"/>
            <a:ext cx="1107996" cy="369332"/>
          </a:xfrm>
          <a:prstGeom prst="rect">
            <a:avLst/>
          </a:prstGeom>
          <a:noFill/>
        </p:spPr>
        <p:txBody>
          <a:bodyPr wrap="none" rtlCol="0">
            <a:spAutoFit/>
          </a:bodyPr>
          <a:lstStyle/>
          <a:p>
            <a:r>
              <a:rPr lang="zh-CN" altLang="en-US" dirty="0"/>
              <a:t>最终用户</a:t>
            </a:r>
          </a:p>
        </p:txBody>
      </p:sp>
      <p:sp>
        <p:nvSpPr>
          <p:cNvPr id="96" name="文本框 95"/>
          <p:cNvSpPr txBox="1"/>
          <p:nvPr/>
        </p:nvSpPr>
        <p:spPr>
          <a:xfrm>
            <a:off x="6640955" y="6354613"/>
            <a:ext cx="1569660" cy="369332"/>
          </a:xfrm>
          <a:prstGeom prst="rect">
            <a:avLst/>
          </a:prstGeom>
          <a:noFill/>
        </p:spPr>
        <p:txBody>
          <a:bodyPr wrap="none" rtlCol="0">
            <a:spAutoFit/>
          </a:bodyPr>
          <a:lstStyle/>
          <a:p>
            <a:r>
              <a:rPr lang="zh-CN" altLang="en-US" dirty="0"/>
              <a:t>软件开发人员</a:t>
            </a:r>
          </a:p>
        </p:txBody>
      </p:sp>
      <p:sp>
        <p:nvSpPr>
          <p:cNvPr id="97" name="文本框 96"/>
          <p:cNvSpPr txBox="1"/>
          <p:nvPr/>
        </p:nvSpPr>
        <p:spPr>
          <a:xfrm>
            <a:off x="4326858" y="1915028"/>
            <a:ext cx="2090108" cy="369332"/>
          </a:xfrm>
          <a:prstGeom prst="rect">
            <a:avLst/>
          </a:prstGeom>
          <a:noFill/>
        </p:spPr>
        <p:txBody>
          <a:bodyPr wrap="square" rtlCol="0">
            <a:spAutoFit/>
          </a:bodyPr>
          <a:lstStyle/>
          <a:p>
            <a:r>
              <a:rPr lang="zh-CN" altLang="en-US" dirty="0">
                <a:solidFill>
                  <a:srgbClr val="FDFDFD"/>
                </a:solidFill>
              </a:rPr>
              <a:t>客户工程师</a:t>
            </a:r>
          </a:p>
        </p:txBody>
      </p:sp>
      <p:cxnSp>
        <p:nvCxnSpPr>
          <p:cNvPr id="13" name="直接箭头连接符 12"/>
          <p:cNvCxnSpPr>
            <a:endCxn id="20" idx="1"/>
          </p:cNvCxnSpPr>
          <p:nvPr/>
        </p:nvCxnSpPr>
        <p:spPr bwMode="auto">
          <a:xfrm flipV="1">
            <a:off x="2835729" y="1536121"/>
            <a:ext cx="1378396" cy="8398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84" idx="0"/>
            <a:endCxn id="54" idx="2"/>
          </p:cNvCxnSpPr>
          <p:nvPr/>
        </p:nvCxnSpPr>
        <p:spPr bwMode="auto">
          <a:xfrm flipV="1">
            <a:off x="2922840" y="4397951"/>
            <a:ext cx="2545482" cy="17602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35" idx="5"/>
            <a:endCxn id="48" idx="2"/>
          </p:cNvCxnSpPr>
          <p:nvPr/>
        </p:nvCxnSpPr>
        <p:spPr bwMode="auto">
          <a:xfrm>
            <a:off x="2825911" y="2325181"/>
            <a:ext cx="3757146" cy="8987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35" idx="5"/>
            <a:endCxn id="54" idx="2"/>
          </p:cNvCxnSpPr>
          <p:nvPr/>
        </p:nvCxnSpPr>
        <p:spPr bwMode="auto">
          <a:xfrm>
            <a:off x="2825911" y="2325181"/>
            <a:ext cx="2642411" cy="20727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84" idx="7"/>
            <a:endCxn id="54" idx="2"/>
          </p:cNvCxnSpPr>
          <p:nvPr/>
        </p:nvCxnSpPr>
        <p:spPr bwMode="auto">
          <a:xfrm flipV="1">
            <a:off x="2922840" y="4397951"/>
            <a:ext cx="2545482" cy="252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stCxn id="84" idx="7"/>
            <a:endCxn id="48" idx="2"/>
          </p:cNvCxnSpPr>
          <p:nvPr/>
        </p:nvCxnSpPr>
        <p:spPr bwMode="auto">
          <a:xfrm flipV="1">
            <a:off x="2922840" y="3223885"/>
            <a:ext cx="3660217" cy="119929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stCxn id="84" idx="7"/>
            <a:endCxn id="66" idx="2"/>
          </p:cNvCxnSpPr>
          <p:nvPr/>
        </p:nvCxnSpPr>
        <p:spPr bwMode="auto">
          <a:xfrm>
            <a:off x="2922840" y="4423184"/>
            <a:ext cx="4007867" cy="12391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84" idx="7"/>
            <a:endCxn id="40" idx="3"/>
          </p:cNvCxnSpPr>
          <p:nvPr/>
        </p:nvCxnSpPr>
        <p:spPr bwMode="auto">
          <a:xfrm flipV="1">
            <a:off x="2922840" y="1774969"/>
            <a:ext cx="3491409" cy="26482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6922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300" fill="hold"/>
                                        <p:tgtEl>
                                          <p:spTgt spid="33"/>
                                        </p:tgtEl>
                                        <p:attrNameLst>
                                          <p:attrName>ppt_x</p:attrName>
                                        </p:attrNameLst>
                                      </p:cBhvr>
                                      <p:tavLst>
                                        <p:tav tm="0">
                                          <p:val>
                                            <p:strVal val="0-#ppt_w/2"/>
                                          </p:val>
                                        </p:tav>
                                        <p:tav tm="100000">
                                          <p:val>
                                            <p:strVal val="#ppt_x"/>
                                          </p:val>
                                        </p:tav>
                                      </p:tavLst>
                                    </p:anim>
                                    <p:anim calcmode="lin" valueType="num">
                                      <p:cBhvr additive="base">
                                        <p:cTn id="8" dur="3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4294967295"/>
          </p:nvPr>
        </p:nvSpPr>
        <p:spPr bwMode="auto">
          <a:xfrm>
            <a:off x="469799" y="836712"/>
            <a:ext cx="8231029" cy="5832648"/>
          </a:xfrm>
          <a:prstGeom prst="rect">
            <a:avLst/>
          </a:prstGeom>
          <a:noFill/>
          <a:ln>
            <a:noFill/>
            <a:miter lim="800000"/>
            <a:headEnd/>
            <a:tailEnd/>
          </a:ln>
        </p:spPr>
        <p:txBody>
          <a:bodyPr/>
          <a:lstStyle/>
          <a:p>
            <a:pPr>
              <a:lnSpc>
                <a:spcPct val="150000"/>
              </a:lnSpc>
            </a:pPr>
            <a:r>
              <a:rPr lang="zh-CN" altLang="en-US" sz="2216" dirty="0"/>
              <a:t>功能需求</a:t>
            </a:r>
            <a:endParaRPr lang="en-GB" altLang="zh-CN" sz="2216" dirty="0"/>
          </a:p>
          <a:p>
            <a:pPr lvl="1">
              <a:lnSpc>
                <a:spcPct val="150000"/>
              </a:lnSpc>
            </a:pPr>
            <a:r>
              <a:rPr lang="zh-CN" altLang="en-US" sz="1846" dirty="0"/>
              <a:t>包括对系统应该提供的服务、如何对输入做出反应以及系统在特定条件下的行为的描述</a:t>
            </a:r>
            <a:endParaRPr lang="en-US" altLang="zh-CN" sz="1846" dirty="0"/>
          </a:p>
          <a:p>
            <a:pPr lvl="1">
              <a:lnSpc>
                <a:spcPct val="150000"/>
              </a:lnSpc>
            </a:pPr>
            <a:r>
              <a:rPr lang="zh-CN" altLang="en-US" sz="1846" dirty="0"/>
              <a:t>明确系统不应该做什么</a:t>
            </a:r>
            <a:endParaRPr lang="en-GB" altLang="zh-CN" sz="1846" dirty="0"/>
          </a:p>
          <a:p>
            <a:pPr>
              <a:lnSpc>
                <a:spcPct val="150000"/>
              </a:lnSpc>
            </a:pPr>
            <a:r>
              <a:rPr lang="zh-CN" altLang="en-US" sz="2216" dirty="0"/>
              <a:t>非功能需求</a:t>
            </a:r>
            <a:endParaRPr lang="en-GB" altLang="zh-CN" sz="2216" dirty="0"/>
          </a:p>
          <a:p>
            <a:pPr lvl="1">
              <a:lnSpc>
                <a:spcPct val="150000"/>
              </a:lnSpc>
            </a:pPr>
            <a:r>
              <a:rPr lang="zh-CN" altLang="en-US" sz="1846" dirty="0"/>
              <a:t>对系统提供的服务或功能给出的约束。</a:t>
            </a:r>
            <a:endParaRPr lang="en-US" altLang="zh-CN" sz="1846" dirty="0"/>
          </a:p>
          <a:p>
            <a:pPr lvl="2">
              <a:lnSpc>
                <a:spcPct val="150000"/>
              </a:lnSpc>
            </a:pPr>
            <a:r>
              <a:rPr lang="zh-CN" altLang="en-US" sz="1662" dirty="0"/>
              <a:t>时间约束</a:t>
            </a:r>
            <a:endParaRPr lang="en-US" altLang="zh-CN" sz="1662" dirty="0"/>
          </a:p>
          <a:p>
            <a:pPr lvl="2">
              <a:lnSpc>
                <a:spcPct val="150000"/>
              </a:lnSpc>
            </a:pPr>
            <a:r>
              <a:rPr lang="zh-CN" altLang="en-US" sz="1662" dirty="0"/>
              <a:t>开发过程的约束</a:t>
            </a:r>
            <a:endParaRPr lang="en-US" altLang="zh-CN" sz="1662" dirty="0"/>
          </a:p>
          <a:p>
            <a:pPr lvl="2">
              <a:lnSpc>
                <a:spcPct val="150000"/>
              </a:lnSpc>
            </a:pPr>
            <a:r>
              <a:rPr lang="zh-CN" altLang="en-US" sz="1662" dirty="0"/>
              <a:t>标准</a:t>
            </a:r>
            <a:endParaRPr lang="en-GB" altLang="zh-CN" sz="1662" dirty="0"/>
          </a:p>
          <a:p>
            <a:pPr>
              <a:lnSpc>
                <a:spcPct val="150000"/>
              </a:lnSpc>
            </a:pPr>
            <a:r>
              <a:rPr lang="zh-CN" altLang="en-US" sz="2216" dirty="0">
                <a:solidFill>
                  <a:srgbClr val="FF3300"/>
                </a:solidFill>
              </a:rPr>
              <a:t>领域需求</a:t>
            </a:r>
            <a:endParaRPr lang="en-GB" altLang="zh-CN" sz="2216" dirty="0">
              <a:solidFill>
                <a:srgbClr val="FF3300"/>
              </a:solidFill>
            </a:endParaRPr>
          </a:p>
          <a:p>
            <a:pPr lvl="1">
              <a:lnSpc>
                <a:spcPct val="150000"/>
              </a:lnSpc>
            </a:pPr>
            <a:r>
              <a:rPr lang="zh-CN" altLang="en-US" sz="1846" dirty="0"/>
              <a:t>来自系统的应用领域的需求，反映该领域的特点。</a:t>
            </a:r>
            <a:endParaRPr lang="en-US" altLang="zh-CN" sz="1846" dirty="0"/>
          </a:p>
          <a:p>
            <a:pPr lvl="1">
              <a:lnSpc>
                <a:spcPct val="150000"/>
              </a:lnSpc>
            </a:pPr>
            <a:r>
              <a:rPr lang="zh-CN" altLang="en-US" sz="1846" dirty="0"/>
              <a:t>可为功能性需求或非功能需求</a:t>
            </a:r>
            <a:endParaRPr lang="en-GB" altLang="zh-CN" sz="1846" dirty="0"/>
          </a:p>
          <a:p>
            <a:pPr>
              <a:lnSpc>
                <a:spcPct val="150000"/>
              </a:lnSpc>
            </a:pPr>
            <a:endParaRPr lang="en-GB" altLang="zh-CN" sz="2216" dirty="0"/>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软件需求的类型</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0632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a:xfrm>
            <a:off x="723900" y="796136"/>
            <a:ext cx="7881938" cy="635000"/>
          </a:xfrm>
          <a:noFill/>
        </p:spPr>
        <p:txBody>
          <a:bodyPr vert="horz" wrap="square" lIns="83541" tIns="41038" rIns="83541" bIns="41038" numCol="1" anchor="ctr" anchorCtr="0" compatLnSpc="1">
            <a:prstTxWarp prst="textNoShape">
              <a:avLst/>
            </a:prstTxWarp>
          </a:bodyPr>
          <a:lstStyle/>
          <a:p>
            <a:r>
              <a:rPr lang="zh-CN" altLang="en-US" dirty="0"/>
              <a:t>非功能需求</a:t>
            </a:r>
            <a:endParaRPr lang="en-GB" altLang="zh-CN" dirty="0"/>
          </a:p>
        </p:txBody>
      </p:sp>
      <p:sp>
        <p:nvSpPr>
          <p:cNvPr id="36867" name="Rectangle 3"/>
          <p:cNvSpPr>
            <a:spLocks noGrp="1" noChangeArrowheads="1"/>
          </p:cNvSpPr>
          <p:nvPr>
            <p:ph type="body" idx="4294967295"/>
          </p:nvPr>
        </p:nvSpPr>
        <p:spPr bwMode="auto">
          <a:xfrm>
            <a:off x="457280" y="1740584"/>
            <a:ext cx="8231029" cy="4178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pPr>
              <a:lnSpc>
                <a:spcPts val="3324"/>
              </a:lnSpc>
            </a:pPr>
            <a:r>
              <a:rPr lang="zh-CN" altLang="en-US" dirty="0"/>
              <a:t>与产品相关的非功能需求：是指那些不直接与系统具体功能相关的一类需求，定义系统的属性以及约束。</a:t>
            </a:r>
            <a:endParaRPr lang="en-US" altLang="zh-CN" dirty="0"/>
          </a:p>
          <a:p>
            <a:pPr lvl="1">
              <a:lnSpc>
                <a:spcPts val="3324"/>
              </a:lnSpc>
            </a:pPr>
            <a:r>
              <a:rPr lang="zh-CN" altLang="en-US" dirty="0"/>
              <a:t>可靠性</a:t>
            </a:r>
            <a:endParaRPr lang="en-US" altLang="zh-CN" dirty="0"/>
          </a:p>
          <a:p>
            <a:pPr lvl="1">
              <a:lnSpc>
                <a:spcPts val="3324"/>
              </a:lnSpc>
            </a:pPr>
            <a:r>
              <a:rPr lang="zh-CN" altLang="en-US" dirty="0"/>
              <a:t>时间响应及存储需求</a:t>
            </a:r>
            <a:endParaRPr lang="en-US" altLang="zh-CN" dirty="0"/>
          </a:p>
          <a:p>
            <a:pPr lvl="1">
              <a:lnSpc>
                <a:spcPts val="3324"/>
              </a:lnSpc>
            </a:pPr>
            <a:r>
              <a:rPr lang="en-US" altLang="zh-CN" dirty="0"/>
              <a:t>I/O</a:t>
            </a:r>
            <a:r>
              <a:rPr lang="zh-CN" altLang="en-US" dirty="0"/>
              <a:t>设备能力</a:t>
            </a:r>
            <a:endParaRPr lang="en-GB" altLang="zh-CN" dirty="0"/>
          </a:p>
          <a:p>
            <a:pPr>
              <a:lnSpc>
                <a:spcPts val="3324"/>
              </a:lnSpc>
            </a:pPr>
            <a:r>
              <a:rPr lang="zh-CN" altLang="en-US" dirty="0"/>
              <a:t>与过程相关的非功能需求：包括对在过程中一定要用的质量标准的描述、</a:t>
            </a:r>
            <a:r>
              <a:rPr lang="en-US" altLang="zh-CN" dirty="0"/>
              <a:t>CASE</a:t>
            </a:r>
            <a:r>
              <a:rPr lang="zh-CN" altLang="en-US" dirty="0"/>
              <a:t>工具的约束等</a:t>
            </a:r>
            <a:endParaRPr lang="en-GB" altLang="zh-CN" dirty="0"/>
          </a:p>
          <a:p>
            <a:pPr>
              <a:lnSpc>
                <a:spcPts val="3324"/>
              </a:lnSpc>
            </a:pPr>
            <a:r>
              <a:rPr lang="zh-CN" altLang="en-US" dirty="0"/>
              <a:t>非功能需求也许比功能需求更加</a:t>
            </a:r>
            <a:r>
              <a:rPr lang="zh-CN" altLang="en-US" dirty="0">
                <a:solidFill>
                  <a:srgbClr val="FF0000"/>
                </a:solidFill>
              </a:rPr>
              <a:t>关键</a:t>
            </a:r>
            <a:r>
              <a:rPr lang="zh-CN" altLang="en-US" dirty="0"/>
              <a:t>，如果非功能需求满足不了，系统可能</a:t>
            </a:r>
            <a:r>
              <a:rPr lang="zh-CN" altLang="en-US" dirty="0">
                <a:solidFill>
                  <a:srgbClr val="FF0000"/>
                </a:solidFill>
              </a:rPr>
              <a:t>无用</a:t>
            </a:r>
            <a:endParaRPr lang="en-GB" altLang="zh-CN" dirty="0">
              <a:solidFill>
                <a:srgbClr val="FF0000"/>
              </a:solidFill>
            </a:endParaRPr>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需求分类</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067163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anim calcmode="lin" valueType="num">
                                      <p:cBhvr additive="base">
                                        <p:cTn id="11"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 calcmode="lin" valueType="num">
                                      <p:cBhvr additive="base">
                                        <p:cTn id="15" dur="5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68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 calcmode="lin" valueType="num">
                                      <p:cBhvr additive="base">
                                        <p:cTn id="25" dur="5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anim calcmode="lin" valueType="num">
                                      <p:cBhvr additive="base">
                                        <p:cTn id="31" dur="500" fill="hold"/>
                                        <p:tgtEl>
                                          <p:spTgt spid="368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6867">
                                            <p:txEl>
                                              <p:pRg st="5" end="5"/>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300" fill="hold"/>
                                        <p:tgtEl>
                                          <p:spTgt spid="6"/>
                                        </p:tgtEl>
                                        <p:attrNameLst>
                                          <p:attrName>ppt_x</p:attrName>
                                        </p:attrNameLst>
                                      </p:cBhvr>
                                      <p:tavLst>
                                        <p:tav tm="0">
                                          <p:val>
                                            <p:strVal val="0-#ppt_w/2"/>
                                          </p:val>
                                        </p:tav>
                                        <p:tav tm="100000">
                                          <p:val>
                                            <p:strVal val="#ppt_x"/>
                                          </p:val>
                                        </p:tav>
                                      </p:tavLst>
                                    </p:anim>
                                    <p:anim calcmode="lin" valueType="num">
                                      <p:cBhvr additive="base">
                                        <p:cTn id="37" dur="300" fill="hold"/>
                                        <p:tgtEl>
                                          <p:spTgt spid="6"/>
                                        </p:tgtEl>
                                        <p:attrNameLst>
                                          <p:attrName>ppt_y</p:attrName>
                                        </p:attrNameLst>
                                      </p:cBhvr>
                                      <p:tavLst>
                                        <p:tav tm="0">
                                          <p:val>
                                            <p:strVal val="#ppt_y"/>
                                          </p:val>
                                        </p:tav>
                                        <p:tav tm="100000">
                                          <p:val>
                                            <p:strVal val="#ppt_y"/>
                                          </p:val>
                                        </p:tav>
                                      </p:tavLst>
                                    </p:anim>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4294967295"/>
          </p:nvPr>
        </p:nvSpPr>
        <p:spPr bwMode="auto">
          <a:xfrm>
            <a:off x="457280" y="1042901"/>
            <a:ext cx="3850234" cy="4178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r>
              <a:rPr lang="zh-CN" altLang="en-US" sz="2216"/>
              <a:t>产品需求</a:t>
            </a:r>
            <a:endParaRPr lang="en-GB" altLang="zh-CN" sz="2216"/>
          </a:p>
          <a:p>
            <a:pPr lvl="1"/>
            <a:r>
              <a:rPr lang="zh-CN" altLang="en-US" sz="1846"/>
              <a:t>叙述产品行为的需求</a:t>
            </a:r>
            <a:endParaRPr lang="en-US" altLang="zh-CN" sz="1846"/>
          </a:p>
          <a:p>
            <a:pPr lvl="1"/>
            <a:r>
              <a:rPr lang="zh-CN" altLang="en-US" sz="1846"/>
              <a:t>运行速度和内存消耗等性能需求</a:t>
            </a:r>
            <a:endParaRPr lang="en-US" altLang="zh-CN" sz="1846"/>
          </a:p>
          <a:p>
            <a:pPr lvl="1"/>
            <a:r>
              <a:rPr lang="zh-CN" altLang="en-US" sz="1846"/>
              <a:t>可靠性需求</a:t>
            </a:r>
            <a:r>
              <a:rPr lang="en-US" altLang="zh-CN" sz="1846"/>
              <a:t>-</a:t>
            </a:r>
            <a:r>
              <a:rPr lang="zh-CN" altLang="en-US" sz="1846"/>
              <a:t>出错率</a:t>
            </a:r>
            <a:endParaRPr lang="en-US" altLang="zh-CN" sz="1846"/>
          </a:p>
          <a:p>
            <a:pPr lvl="1"/>
            <a:r>
              <a:rPr lang="zh-CN" altLang="en-US" sz="1846"/>
              <a:t>可移植性</a:t>
            </a:r>
            <a:endParaRPr lang="en-US" altLang="zh-CN" sz="1846"/>
          </a:p>
          <a:p>
            <a:pPr lvl="1"/>
            <a:r>
              <a:rPr lang="zh-CN" altLang="en-US" sz="1846"/>
              <a:t>可用性</a:t>
            </a:r>
            <a:endParaRPr lang="en-GB" altLang="zh-CN" sz="1846"/>
          </a:p>
          <a:p>
            <a:r>
              <a:rPr lang="zh-CN" altLang="en-US" sz="2216"/>
              <a:t>组织结构需求</a:t>
            </a:r>
            <a:endParaRPr lang="en-GB" altLang="zh-CN" sz="2216"/>
          </a:p>
          <a:p>
            <a:pPr lvl="1"/>
            <a:r>
              <a:rPr lang="zh-CN" altLang="en-US" sz="1846"/>
              <a:t>客户所在的机构和开发者所在的机构中的政策需求和规定</a:t>
            </a:r>
            <a:endParaRPr lang="en-US" altLang="zh-CN" sz="1846"/>
          </a:p>
          <a:p>
            <a:pPr lvl="1"/>
            <a:r>
              <a:rPr lang="zh-CN" altLang="en-US" sz="1846"/>
              <a:t>过程标准</a:t>
            </a:r>
            <a:endParaRPr lang="en-US" altLang="zh-CN" sz="1846"/>
          </a:p>
          <a:p>
            <a:pPr lvl="1"/>
            <a:r>
              <a:rPr lang="zh-CN" altLang="en-US" sz="1846"/>
              <a:t>实现要求、交付要求等。</a:t>
            </a:r>
            <a:endParaRPr lang="en-GB" altLang="zh-CN" sz="1846"/>
          </a:p>
        </p:txBody>
      </p:sp>
      <p:sp>
        <p:nvSpPr>
          <p:cNvPr id="41988" name="Rectangle 3"/>
          <p:cNvSpPr txBox="1">
            <a:spLocks noChangeArrowheads="1"/>
          </p:cNvSpPr>
          <p:nvPr/>
        </p:nvSpPr>
        <p:spPr bwMode="auto">
          <a:xfrm>
            <a:off x="4439421" y="1053161"/>
            <a:ext cx="3850233" cy="417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3541" tIns="41038" rIns="83541" bIns="41038"/>
          <a:lstStyle>
            <a:lvl1pPr marL="265113" indent="-265113" defTabSz="917575">
              <a:defRPr sz="2400">
                <a:solidFill>
                  <a:schemeClr val="tx1"/>
                </a:solidFill>
                <a:latin typeface="Times" panose="02020603050405020304" pitchFamily="18" charset="0"/>
                <a:ea typeface="微软雅黑" panose="020B0503020204020204" pitchFamily="34" charset="-122"/>
              </a:defRPr>
            </a:lvl1pPr>
            <a:lvl2pPr marL="546100" indent="-198438" defTabSz="917575">
              <a:defRPr sz="2400">
                <a:solidFill>
                  <a:schemeClr val="tx1"/>
                </a:solidFill>
                <a:latin typeface="Times" panose="02020603050405020304" pitchFamily="18" charset="0"/>
                <a:ea typeface="微软雅黑" panose="020B0503020204020204" pitchFamily="34" charset="-122"/>
              </a:defRPr>
            </a:lvl2pPr>
            <a:lvl3pPr marL="785813" indent="-182563" defTabSz="917575">
              <a:defRPr sz="2400">
                <a:solidFill>
                  <a:schemeClr val="tx1"/>
                </a:solidFill>
                <a:latin typeface="Times" panose="02020603050405020304" pitchFamily="18" charset="0"/>
                <a:ea typeface="微软雅黑" panose="020B0503020204020204" pitchFamily="34" charset="-122"/>
              </a:defRPr>
            </a:lvl3pPr>
            <a:lvl4pPr marL="1023938" indent="-182563" defTabSz="917575">
              <a:defRPr sz="2400">
                <a:solidFill>
                  <a:schemeClr val="tx1"/>
                </a:solidFill>
                <a:latin typeface="Times" panose="02020603050405020304" pitchFamily="18" charset="0"/>
                <a:ea typeface="微软雅黑" panose="020B0503020204020204" pitchFamily="34" charset="-122"/>
              </a:defRPr>
            </a:lvl4pPr>
            <a:lvl5pPr marL="1277938" indent="-180975" defTabSz="917575">
              <a:defRPr sz="2400">
                <a:solidFill>
                  <a:schemeClr val="tx1"/>
                </a:solidFill>
                <a:latin typeface="Times" panose="02020603050405020304" pitchFamily="18" charset="0"/>
                <a:ea typeface="微软雅黑" panose="020B0503020204020204" pitchFamily="34" charset="-122"/>
              </a:defRPr>
            </a:lvl5pPr>
            <a:lvl6pPr marL="17351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1923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26495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1067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buFont typeface="Wingdings 2" panose="05020102010507070707" pitchFamily="18" charset="2"/>
              <a:buChar char=""/>
            </a:pPr>
            <a:r>
              <a:rPr lang="zh-CN" altLang="en-US" sz="2216">
                <a:latin typeface="Verdana" panose="020B0604030504040204" pitchFamily="34" charset="0"/>
              </a:rPr>
              <a:t>外部需求</a:t>
            </a:r>
            <a:endParaRPr lang="en-US" altLang="zh-CN" sz="2216">
              <a:latin typeface="Verdana" panose="020B0604030504040204" pitchFamily="34" charset="0"/>
            </a:endParaRPr>
          </a:p>
          <a:p>
            <a:pPr lvl="1">
              <a:spcBef>
                <a:spcPts val="231"/>
              </a:spcBef>
              <a:buClr>
                <a:schemeClr val="accent1"/>
              </a:buClr>
              <a:buSzPct val="100000"/>
              <a:buFont typeface="Verdana" panose="020B0604030504040204" pitchFamily="34" charset="0"/>
              <a:buChar char="◦"/>
            </a:pPr>
            <a:r>
              <a:rPr lang="zh-CN" altLang="en-US" sz="1846">
                <a:latin typeface="Verdana" panose="020B0604030504040204" pitchFamily="34" charset="0"/>
              </a:rPr>
              <a:t>包括所有系统外部因素和开发过程</a:t>
            </a:r>
            <a:endParaRPr lang="en-US" altLang="zh-CN" sz="1846">
              <a:latin typeface="Verdana" panose="020B0604030504040204" pitchFamily="34" charset="0"/>
            </a:endParaRPr>
          </a:p>
          <a:p>
            <a:pPr lvl="1">
              <a:spcBef>
                <a:spcPts val="231"/>
              </a:spcBef>
              <a:buClr>
                <a:schemeClr val="accent1"/>
              </a:buClr>
              <a:buSzPct val="100000"/>
              <a:buFont typeface="Verdana" panose="020B0604030504040204" pitchFamily="34" charset="0"/>
              <a:buChar char="◦"/>
            </a:pPr>
            <a:r>
              <a:rPr lang="zh-CN" altLang="en-US" sz="1846">
                <a:latin typeface="Verdana" panose="020B0604030504040204" pitchFamily="34" charset="0"/>
              </a:rPr>
              <a:t>互操作需求</a:t>
            </a:r>
            <a:endParaRPr lang="en-US" altLang="zh-CN" sz="1846">
              <a:latin typeface="Verdana" panose="020B0604030504040204" pitchFamily="34" charset="0"/>
            </a:endParaRPr>
          </a:p>
          <a:p>
            <a:pPr lvl="1">
              <a:spcBef>
                <a:spcPts val="231"/>
              </a:spcBef>
              <a:buClr>
                <a:schemeClr val="accent1"/>
              </a:buClr>
              <a:buSzPct val="100000"/>
              <a:buFont typeface="Verdana" panose="020B0604030504040204" pitchFamily="34" charset="0"/>
              <a:buChar char="◦"/>
            </a:pPr>
            <a:r>
              <a:rPr lang="zh-CN" altLang="en-US" sz="1846">
                <a:latin typeface="Verdana" panose="020B0604030504040204" pitchFamily="34" charset="0"/>
              </a:rPr>
              <a:t>法律需求</a:t>
            </a:r>
            <a:endParaRPr lang="en-US" altLang="zh-CN" sz="1846">
              <a:latin typeface="Verdana" panose="020B0604030504040204" pitchFamily="34" charset="0"/>
            </a:endParaRPr>
          </a:p>
          <a:p>
            <a:pPr lvl="1">
              <a:spcBef>
                <a:spcPts val="231"/>
              </a:spcBef>
              <a:buClr>
                <a:schemeClr val="accent1"/>
              </a:buClr>
              <a:buSzPct val="100000"/>
              <a:buFont typeface="Verdana" panose="020B0604030504040204" pitchFamily="34" charset="0"/>
              <a:buChar char="◦"/>
            </a:pPr>
            <a:r>
              <a:rPr lang="zh-CN" altLang="en-US" sz="1846">
                <a:latin typeface="Verdana" panose="020B0604030504040204" pitchFamily="34" charset="0"/>
              </a:rPr>
              <a:t>道德需求</a:t>
            </a:r>
            <a:endParaRPr lang="en-GB" altLang="zh-CN" sz="1846">
              <a:latin typeface="Verdana" panose="020B0604030504040204" pitchFamily="34" charset="0"/>
            </a:endParaRPr>
          </a:p>
        </p:txBody>
      </p:sp>
      <p:sp>
        <p:nvSpPr>
          <p:cNvPr id="5"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需求分类</a:t>
            </a:r>
            <a:endParaRPr lang="en-US" altLang="zh-CN" dirty="0"/>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7234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a:xfrm>
            <a:off x="383998" y="509447"/>
            <a:ext cx="8685377" cy="1020085"/>
          </a:xfrm>
          <a:noFill/>
        </p:spPr>
        <p:txBody>
          <a:bodyPr vert="horz" wrap="square" lIns="83541" tIns="41038" rIns="83541" bIns="41038" numCol="1" anchor="ctr" anchorCtr="0" compatLnSpc="1">
            <a:prstTxWarp prst="textNoShape">
              <a:avLst/>
            </a:prstTxWarp>
          </a:bodyPr>
          <a:lstStyle/>
          <a:p>
            <a:r>
              <a:rPr lang="zh-CN" altLang="en-US"/>
              <a:t>非功能需求实例</a:t>
            </a:r>
            <a:endParaRPr lang="en-GB" altLang="zh-CN"/>
          </a:p>
        </p:txBody>
      </p:sp>
      <p:sp>
        <p:nvSpPr>
          <p:cNvPr id="44035" name="Rectangle 3"/>
          <p:cNvSpPr>
            <a:spLocks noGrp="1" noChangeArrowheads="1"/>
          </p:cNvSpPr>
          <p:nvPr>
            <p:ph type="body" idx="4294967295"/>
          </p:nvPr>
        </p:nvSpPr>
        <p:spPr bwMode="auto">
          <a:xfrm>
            <a:off x="228640" y="1740584"/>
            <a:ext cx="8383455" cy="3869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pPr>
              <a:lnSpc>
                <a:spcPct val="90000"/>
              </a:lnSpc>
            </a:pPr>
            <a:r>
              <a:rPr lang="zh-CN" altLang="en-US" dirty="0"/>
              <a:t>产品需求</a:t>
            </a:r>
            <a:endParaRPr lang="en-GB" altLang="zh-CN" dirty="0"/>
          </a:p>
          <a:p>
            <a:pPr lvl="1">
              <a:lnSpc>
                <a:spcPct val="90000"/>
              </a:lnSpc>
              <a:buFont typeface="Verdana" panose="020B0604030504040204" pitchFamily="34" charset="0"/>
              <a:buNone/>
            </a:pPr>
            <a:r>
              <a:rPr lang="en-US" altLang="zh-CN" dirty="0"/>
              <a:t>  【</a:t>
            </a:r>
            <a:r>
              <a:rPr lang="zh-CN" altLang="en-US" dirty="0"/>
              <a:t>例</a:t>
            </a:r>
            <a:r>
              <a:rPr lang="en-US" altLang="zh-CN" dirty="0"/>
              <a:t>】 LIBSYS</a:t>
            </a:r>
            <a:r>
              <a:rPr lang="zh-CN" altLang="en-US" dirty="0"/>
              <a:t>的用户界面应该以简单的</a:t>
            </a:r>
            <a:r>
              <a:rPr lang="en-US" altLang="zh-CN" dirty="0"/>
              <a:t>HTML</a:t>
            </a:r>
            <a:r>
              <a:rPr lang="zh-CN" altLang="en-US" dirty="0"/>
              <a:t>来实现，避免使用</a:t>
            </a:r>
            <a:r>
              <a:rPr lang="en-US" altLang="zh-CN" dirty="0"/>
              <a:t>frame</a:t>
            </a:r>
            <a:r>
              <a:rPr lang="zh-CN" altLang="en-US" dirty="0"/>
              <a:t>或</a:t>
            </a:r>
            <a:r>
              <a:rPr lang="en-US" altLang="zh-CN" dirty="0"/>
              <a:t>Java applets</a:t>
            </a:r>
            <a:endParaRPr lang="en-GB" altLang="zh-CN" dirty="0"/>
          </a:p>
          <a:p>
            <a:pPr>
              <a:lnSpc>
                <a:spcPct val="90000"/>
              </a:lnSpc>
            </a:pPr>
            <a:r>
              <a:rPr lang="zh-CN" altLang="en-US" dirty="0"/>
              <a:t>机构需求</a:t>
            </a:r>
            <a:endParaRPr lang="en-GB" altLang="zh-CN" dirty="0"/>
          </a:p>
          <a:p>
            <a:pPr lvl="1">
              <a:lnSpc>
                <a:spcPct val="90000"/>
              </a:lnSpc>
              <a:buFont typeface="Verdana" panose="020B0604030504040204" pitchFamily="34" charset="0"/>
              <a:buNone/>
            </a:pPr>
            <a:r>
              <a:rPr lang="zh-CN" altLang="en-US" dirty="0"/>
              <a:t> </a:t>
            </a:r>
            <a:r>
              <a:rPr lang="en-US" altLang="zh-CN" dirty="0"/>
              <a:t>【</a:t>
            </a:r>
            <a:r>
              <a:rPr lang="zh-CN" altLang="en-US" dirty="0"/>
              <a:t>例</a:t>
            </a:r>
            <a:r>
              <a:rPr lang="en-US" altLang="zh-CN" dirty="0"/>
              <a:t>】</a:t>
            </a:r>
            <a:r>
              <a:rPr lang="zh-CN" altLang="en-US" dirty="0"/>
              <a:t>系统开发过程和可交付的文档将遵照</a:t>
            </a:r>
            <a:r>
              <a:rPr lang="en-US" altLang="zh-CN" dirty="0"/>
              <a:t>XYZCo-SP-STAN-95</a:t>
            </a:r>
            <a:r>
              <a:rPr lang="zh-CN" altLang="en-US" dirty="0"/>
              <a:t>中的相关定义</a:t>
            </a:r>
            <a:endParaRPr lang="en-GB" altLang="zh-CN" dirty="0"/>
          </a:p>
          <a:p>
            <a:pPr>
              <a:lnSpc>
                <a:spcPct val="90000"/>
              </a:lnSpc>
            </a:pPr>
            <a:r>
              <a:rPr lang="zh-CN" altLang="en-US" dirty="0"/>
              <a:t>外部需求</a:t>
            </a:r>
            <a:endParaRPr lang="en-GB" altLang="zh-CN" dirty="0"/>
          </a:p>
          <a:p>
            <a:pPr lvl="1">
              <a:lnSpc>
                <a:spcPct val="90000"/>
              </a:lnSpc>
              <a:buFont typeface="Verdana" panose="020B0604030504040204" pitchFamily="34" charset="0"/>
              <a:buNone/>
            </a:pPr>
            <a:r>
              <a:rPr lang="zh-CN" altLang="en-US" dirty="0"/>
              <a:t> </a:t>
            </a:r>
            <a:r>
              <a:rPr lang="en-US" altLang="zh-CN" dirty="0"/>
              <a:t>【</a:t>
            </a:r>
            <a:r>
              <a:rPr lang="zh-CN" altLang="en-US" dirty="0"/>
              <a:t>例</a:t>
            </a:r>
            <a:r>
              <a:rPr lang="en-US" altLang="zh-CN" dirty="0"/>
              <a:t>】</a:t>
            </a:r>
            <a:r>
              <a:rPr lang="zh-CN" altLang="en-US" dirty="0"/>
              <a:t>系统不应该对系统的操作人员公开客户除名字和索引代码之外的任何信息。</a:t>
            </a:r>
            <a:endParaRPr lang="en-GB" altLang="zh-CN" dirty="0"/>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需求分类</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23192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612775" y="808514"/>
            <a:ext cx="7881938" cy="635000"/>
          </a:xfrm>
        </p:spPr>
        <p:txBody>
          <a:bodyPr/>
          <a:lstStyle/>
          <a:p>
            <a:r>
              <a:rPr lang="zh-CN" altLang="en-US" sz="3200" dirty="0">
                <a:solidFill>
                  <a:schemeClr val="tx1">
                    <a:lumMod val="60000"/>
                    <a:lumOff val="40000"/>
                  </a:schemeClr>
                </a:solidFill>
              </a:rPr>
              <a:t>目标</a:t>
            </a:r>
            <a:r>
              <a:rPr lang="en-GB" altLang="zh-CN" dirty="0">
                <a:solidFill>
                  <a:schemeClr val="tx1">
                    <a:lumMod val="60000"/>
                    <a:lumOff val="40000"/>
                  </a:schemeClr>
                </a:solidFill>
              </a:rPr>
              <a:t> </a:t>
            </a:r>
            <a:r>
              <a:rPr lang="zh-CN" altLang="en-US" dirty="0"/>
              <a:t>和</a:t>
            </a:r>
            <a:r>
              <a:rPr lang="en-GB" altLang="zh-CN" dirty="0"/>
              <a:t> </a:t>
            </a:r>
            <a:r>
              <a:rPr lang="zh-CN" altLang="en-US" sz="3200" dirty="0">
                <a:solidFill>
                  <a:schemeClr val="tx1">
                    <a:lumMod val="60000"/>
                    <a:lumOff val="40000"/>
                  </a:schemeClr>
                </a:solidFill>
              </a:rPr>
              <a:t>需求</a:t>
            </a:r>
            <a:endParaRPr lang="en-GB" altLang="zh-CN" sz="3200" dirty="0">
              <a:solidFill>
                <a:schemeClr val="tx1">
                  <a:lumMod val="60000"/>
                  <a:lumOff val="40000"/>
                </a:schemeClr>
              </a:solidFill>
            </a:endParaRPr>
          </a:p>
        </p:txBody>
      </p:sp>
      <p:sp>
        <p:nvSpPr>
          <p:cNvPr id="46083" name="Rectangle 3"/>
          <p:cNvSpPr>
            <a:spLocks noGrp="1" noChangeArrowheads="1"/>
          </p:cNvSpPr>
          <p:nvPr>
            <p:ph type="body" idx="4294967295"/>
          </p:nvPr>
        </p:nvSpPr>
        <p:spPr bwMode="auto">
          <a:xfrm>
            <a:off x="582554" y="1714066"/>
            <a:ext cx="8231029" cy="3384376"/>
          </a:xfrm>
          <a:prstGeom prst="rect">
            <a:avLst/>
          </a:prstGeom>
          <a:noFill/>
          <a:extLst/>
        </p:spPr>
        <p:txBody>
          <a:bodyPr/>
          <a:lstStyle/>
          <a:p>
            <a:r>
              <a:rPr lang="zh-CN" altLang="en-US" sz="2216" dirty="0"/>
              <a:t>非功能需求难点在于描述的准确性造成了其验证的难度</a:t>
            </a:r>
            <a:endParaRPr lang="en-GB" altLang="zh-CN" sz="2216" dirty="0"/>
          </a:p>
          <a:p>
            <a:r>
              <a:rPr lang="zh-CN" altLang="en-US" sz="2216" dirty="0"/>
              <a:t>目标</a:t>
            </a:r>
            <a:endParaRPr lang="en-GB" altLang="zh-CN" sz="2216" dirty="0"/>
          </a:p>
          <a:p>
            <a:pPr lvl="1"/>
            <a:r>
              <a:rPr lang="zh-CN" altLang="en-US" sz="1846" dirty="0"/>
              <a:t>系统应该很好用（验证？）</a:t>
            </a:r>
            <a:endParaRPr lang="en-GB" altLang="zh-CN" sz="1846" dirty="0"/>
          </a:p>
          <a:p>
            <a:r>
              <a:rPr lang="zh-CN" altLang="en-US" sz="2216" dirty="0"/>
              <a:t>可检验的非功能需求</a:t>
            </a:r>
            <a:endParaRPr lang="en-GB" altLang="zh-CN" sz="2216" dirty="0"/>
          </a:p>
          <a:p>
            <a:pPr lvl="1"/>
            <a:r>
              <a:rPr lang="zh-CN" altLang="en-US" sz="1846" dirty="0"/>
              <a:t>对于一个没有经验的用户来说，经过两个小时的培训就应该能使用系统的所有功能。在这样的培训之后，一个有经验的用户每天出错平均数不应该超过两次</a:t>
            </a:r>
            <a:endParaRPr lang="en-GB" altLang="zh-CN" sz="1846" dirty="0"/>
          </a:p>
          <a:p>
            <a:r>
              <a:rPr lang="zh-CN" altLang="en-US" sz="2216" dirty="0"/>
              <a:t>只要有可能就应该对需求加以量化，保证它的可验证性</a:t>
            </a:r>
            <a:endParaRPr lang="en-GB" altLang="zh-CN" sz="2216" dirty="0"/>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需求分类</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92731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a:xfrm>
            <a:off x="612775" y="72112"/>
            <a:ext cx="8231029" cy="549151"/>
          </a:xfrm>
        </p:spPr>
        <p:txBody>
          <a:bodyPr/>
          <a:lstStyle/>
          <a:p>
            <a:r>
              <a:rPr lang="zh-CN" altLang="en-US" dirty="0"/>
              <a:t>什么是一个好的软件产品</a:t>
            </a:r>
            <a:r>
              <a:rPr lang="en-US" altLang="zh-CN" dirty="0"/>
              <a:t>?</a:t>
            </a:r>
            <a:endParaRPr lang="zh-CN" altLang="en-US" dirty="0"/>
          </a:p>
        </p:txBody>
      </p:sp>
      <p:sp>
        <p:nvSpPr>
          <p:cNvPr id="159747" name="Rectangle 3"/>
          <p:cNvSpPr>
            <a:spLocks noGrp="1" noChangeArrowheads="1"/>
          </p:cNvSpPr>
          <p:nvPr>
            <p:ph type="body" idx="4294967295"/>
          </p:nvPr>
        </p:nvSpPr>
        <p:spPr bwMode="auto">
          <a:xfrm>
            <a:off x="477130" y="1198163"/>
            <a:ext cx="8231029" cy="4178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216"/>
              <a:t> 质量</a:t>
            </a:r>
            <a:r>
              <a:rPr lang="en-US" altLang="zh-CN" sz="2216"/>
              <a:t>: </a:t>
            </a:r>
            <a:r>
              <a:rPr lang="zh-CN" altLang="en-US" sz="2216"/>
              <a:t>以往的观点</a:t>
            </a:r>
            <a:r>
              <a:rPr lang="en-US" altLang="zh-CN" sz="2216"/>
              <a:t> </a:t>
            </a:r>
          </a:p>
          <a:p>
            <a:pPr lvl="1"/>
            <a:r>
              <a:rPr lang="zh-CN" altLang="en-US" sz="1846"/>
              <a:t>满足需求文档</a:t>
            </a:r>
            <a:endParaRPr lang="en-US" altLang="zh-CN" sz="1846"/>
          </a:p>
          <a:p>
            <a:pPr lvl="1"/>
            <a:r>
              <a:rPr lang="zh-CN" altLang="en-US" sz="1846"/>
              <a:t>通过系统测试</a:t>
            </a:r>
            <a:endParaRPr lang="en-US" altLang="zh-CN" sz="1846"/>
          </a:p>
          <a:p>
            <a:pPr lvl="1"/>
            <a:r>
              <a:rPr lang="zh-CN" altLang="en-US" sz="1846"/>
              <a:t>遵循一定开发过程</a:t>
            </a:r>
            <a:endParaRPr lang="en-US" altLang="zh-CN" sz="1846"/>
          </a:p>
          <a:p>
            <a:endParaRPr lang="en-US" altLang="zh-CN" sz="2216"/>
          </a:p>
          <a:p>
            <a:pPr>
              <a:lnSpc>
                <a:spcPct val="50000"/>
              </a:lnSpc>
            </a:pPr>
            <a:endParaRPr lang="en-US" altLang="zh-CN" sz="2216"/>
          </a:p>
          <a:p>
            <a:r>
              <a:rPr lang="zh-CN" altLang="en-US" sz="2216"/>
              <a:t>质量</a:t>
            </a:r>
            <a:r>
              <a:rPr lang="en-US" altLang="zh-CN" sz="2216"/>
              <a:t>: </a:t>
            </a:r>
            <a:r>
              <a:rPr lang="zh-CN" altLang="en-US" sz="2216"/>
              <a:t>现在的要求</a:t>
            </a:r>
            <a:endParaRPr lang="en-US" altLang="zh-CN" sz="2216" i="1"/>
          </a:p>
          <a:p>
            <a:pPr lvl="1"/>
            <a:r>
              <a:rPr lang="zh-CN" altLang="en-US" sz="1846"/>
              <a:t>理解全部涉众的需要</a:t>
            </a:r>
            <a:endParaRPr lang="en-US" altLang="zh-CN" sz="1846"/>
          </a:p>
          <a:p>
            <a:pPr lvl="1"/>
            <a:r>
              <a:rPr lang="zh-CN" altLang="en-US" sz="1846"/>
              <a:t>对所有开发产物进行持续质量检测</a:t>
            </a:r>
            <a:endParaRPr lang="en-US" altLang="zh-CN" sz="1846"/>
          </a:p>
          <a:p>
            <a:pPr lvl="1"/>
            <a:endParaRPr lang="zh-CN" altLang="en-US" sz="1846"/>
          </a:p>
        </p:txBody>
      </p:sp>
      <p:cxnSp>
        <p:nvCxnSpPr>
          <p:cNvPr id="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56912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9747">
                                            <p:txEl>
                                              <p:pRg st="6" end="6"/>
                                            </p:txEl>
                                          </p:spTgt>
                                        </p:tgtEl>
                                        <p:attrNameLst>
                                          <p:attrName>style.visibility</p:attrName>
                                        </p:attrNameLst>
                                      </p:cBhvr>
                                      <p:to>
                                        <p:strVal val="visible"/>
                                      </p:to>
                                    </p:set>
                                    <p:anim calcmode="lin" valueType="num">
                                      <p:cBhvr additive="base">
                                        <p:cTn id="25" dur="500" fill="hold"/>
                                        <p:tgtEl>
                                          <p:spTgt spid="15974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9747">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9747">
                                            <p:txEl>
                                              <p:pRg st="7" end="7"/>
                                            </p:txEl>
                                          </p:spTgt>
                                        </p:tgtEl>
                                        <p:attrNameLst>
                                          <p:attrName>style.visibility</p:attrName>
                                        </p:attrNameLst>
                                      </p:cBhvr>
                                      <p:to>
                                        <p:strVal val="visible"/>
                                      </p:to>
                                    </p:set>
                                    <p:anim calcmode="lin" valueType="num">
                                      <p:cBhvr additive="base">
                                        <p:cTn id="29" dur="500" fill="hold"/>
                                        <p:tgtEl>
                                          <p:spTgt spid="159747">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9747">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9747">
                                            <p:txEl>
                                              <p:pRg st="8" end="8"/>
                                            </p:txEl>
                                          </p:spTgt>
                                        </p:tgtEl>
                                        <p:attrNameLst>
                                          <p:attrName>style.visibility</p:attrName>
                                        </p:attrNameLst>
                                      </p:cBhvr>
                                      <p:to>
                                        <p:strVal val="visible"/>
                                      </p:to>
                                    </p:set>
                                    <p:anim calcmode="lin" valueType="num">
                                      <p:cBhvr additive="base">
                                        <p:cTn id="33" dur="500" fill="hold"/>
                                        <p:tgtEl>
                                          <p:spTgt spid="15974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9747">
                                            <p:txEl>
                                              <p:pRg st="8" end="8"/>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300" fill="hold"/>
                                        <p:tgtEl>
                                          <p:spTgt spid="5"/>
                                        </p:tgtEl>
                                        <p:attrNameLst>
                                          <p:attrName>ppt_x</p:attrName>
                                        </p:attrNameLst>
                                      </p:cBhvr>
                                      <p:tavLst>
                                        <p:tav tm="0">
                                          <p:val>
                                            <p:strVal val="0-#ppt_w/2"/>
                                          </p:val>
                                        </p:tav>
                                        <p:tav tm="100000">
                                          <p:val>
                                            <p:strVal val="#ppt_x"/>
                                          </p:val>
                                        </p:tav>
                                      </p:tavLst>
                                    </p:anim>
                                    <p:anim calcmode="lin" valueType="num">
                                      <p:cBhvr additive="base">
                                        <p:cTn id="39" dur="3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800"/>
                            </p:stCondLst>
                            <p:childTnLst>
                              <p:par>
                                <p:cTn id="41" presetID="22" presetClass="entr" presetSubtype="8"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3"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4"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5"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6"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02</a:t>
            </a:r>
            <a:endParaRPr lang="zh-CN" altLang="en-US" sz="10000">
              <a:solidFill>
                <a:srgbClr val="F8F8F8"/>
              </a:solidFill>
              <a:ea typeface="宋体" panose="02010600030101010101" pitchFamily="2" charset="-122"/>
            </a:endParaRPr>
          </a:p>
        </p:txBody>
      </p:sp>
      <p:cxnSp>
        <p:nvCxnSpPr>
          <p:cNvPr id="15367"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8" name="TextBox 17"/>
          <p:cNvSpPr txBox="1">
            <a:spLocks noChangeArrowheads="1"/>
          </p:cNvSpPr>
          <p:nvPr/>
        </p:nvSpPr>
        <p:spPr bwMode="auto">
          <a:xfrm>
            <a:off x="3540031" y="4253926"/>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rgbClr val="C00000"/>
                </a:solidFill>
                <a:latin typeface="微软雅黑" panose="020B0503020204020204" pitchFamily="34" charset="-122"/>
              </a:rPr>
              <a:t>需求获取及描述方法</a:t>
            </a:r>
          </a:p>
        </p:txBody>
      </p:sp>
    </p:spTree>
    <p:extLst>
      <p:ext uri="{BB962C8B-B14F-4D97-AF65-F5344CB8AC3E}">
        <p14:creationId xmlns:p14="http://schemas.microsoft.com/office/powerpoint/2010/main" val="1680214886"/>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p:cTn id="11" dur="500" fill="hold"/>
                                        <p:tgtEl>
                                          <p:spTgt spid="15366"/>
                                        </p:tgtEl>
                                        <p:attrNameLst>
                                          <p:attrName>ppt_w</p:attrName>
                                        </p:attrNameLst>
                                      </p:cBhvr>
                                      <p:tavLst>
                                        <p:tav tm="0">
                                          <p:val>
                                            <p:fltVal val="0"/>
                                          </p:val>
                                        </p:tav>
                                        <p:tav tm="100000">
                                          <p:val>
                                            <p:strVal val="#ppt_w"/>
                                          </p:val>
                                        </p:tav>
                                      </p:tavLst>
                                    </p:anim>
                                    <p:anim calcmode="lin" valueType="num">
                                      <p:cBhvr>
                                        <p:cTn id="12" dur="500" fill="hold"/>
                                        <p:tgtEl>
                                          <p:spTgt spid="15366"/>
                                        </p:tgtEl>
                                        <p:attrNameLst>
                                          <p:attrName>ppt_h</p:attrName>
                                        </p:attrNameLst>
                                      </p:cBhvr>
                                      <p:tavLst>
                                        <p:tav tm="0">
                                          <p:val>
                                            <p:fltVal val="0"/>
                                          </p:val>
                                        </p:tav>
                                        <p:tav tm="100000">
                                          <p:val>
                                            <p:strVal val="#ppt_h"/>
                                          </p:val>
                                        </p:tav>
                                      </p:tavLst>
                                    </p:anim>
                                    <p:anim calcmode="lin" valueType="num">
                                      <p:cBhvr>
                                        <p:cTn id="13" dur="500" fill="hold"/>
                                        <p:tgtEl>
                                          <p:spTgt spid="15366"/>
                                        </p:tgtEl>
                                        <p:attrNameLst>
                                          <p:attrName>style.rotation</p:attrName>
                                        </p:attrNameLst>
                                      </p:cBhvr>
                                      <p:tavLst>
                                        <p:tav tm="0">
                                          <p:val>
                                            <p:fltVal val="90"/>
                                          </p:val>
                                        </p:tav>
                                        <p:tav tm="100000">
                                          <p:val>
                                            <p:fltVal val="0"/>
                                          </p:val>
                                        </p:tav>
                                      </p:tavLst>
                                    </p:anim>
                                    <p:animEffect transition="in" filter="fade">
                                      <p:cBhvr>
                                        <p:cTn id="14" dur="500"/>
                                        <p:tgtEl>
                                          <p:spTgt spid="15366"/>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5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364"/>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5364"/>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5363"/>
                                        </p:tgtEl>
                                        <p:attrNameLst>
                                          <p:attrName>style.visibility</p:attrName>
                                        </p:attrNameLst>
                                      </p:cBhvr>
                                      <p:to>
                                        <p:strVal val="visible"/>
                                      </p:to>
                                    </p:set>
                                    <p:animEffect transition="in" filter="wipe(left)">
                                      <p:cBhvr>
                                        <p:cTn id="25" dur="2000"/>
                                        <p:tgtEl>
                                          <p:spTgt spid="15363"/>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5367"/>
                                        </p:tgtEl>
                                        <p:attrNameLst>
                                          <p:attrName>style.visibility</p:attrName>
                                        </p:attrNameLst>
                                      </p:cBhvr>
                                      <p:to>
                                        <p:strVal val="visible"/>
                                      </p:to>
                                    </p:set>
                                    <p:anim calcmode="lin" valueType="num">
                                      <p:cBhvr>
                                        <p:cTn id="29" dur="500" fill="hold"/>
                                        <p:tgtEl>
                                          <p:spTgt spid="15367"/>
                                        </p:tgtEl>
                                        <p:attrNameLst>
                                          <p:attrName>ppt_w</p:attrName>
                                        </p:attrNameLst>
                                      </p:cBhvr>
                                      <p:tavLst>
                                        <p:tav tm="0">
                                          <p:val>
                                            <p:fltVal val="0"/>
                                          </p:val>
                                        </p:tav>
                                        <p:tav tm="100000">
                                          <p:val>
                                            <p:strVal val="#ppt_w"/>
                                          </p:val>
                                        </p:tav>
                                      </p:tavLst>
                                    </p:anim>
                                    <p:anim calcmode="lin" valueType="num">
                                      <p:cBhvr>
                                        <p:cTn id="30" dur="500" fill="hold"/>
                                        <p:tgtEl>
                                          <p:spTgt spid="15367"/>
                                        </p:tgtEl>
                                        <p:attrNameLst>
                                          <p:attrName>ppt_h</p:attrName>
                                        </p:attrNameLst>
                                      </p:cBhvr>
                                      <p:tavLst>
                                        <p:tav tm="0">
                                          <p:val>
                                            <p:fltVal val="0"/>
                                          </p:val>
                                        </p:tav>
                                        <p:tav tm="100000">
                                          <p:val>
                                            <p:strVal val="#ppt_h"/>
                                          </p:val>
                                        </p:tav>
                                      </p:tavLst>
                                    </p:anim>
                                    <p:anim calcmode="lin" valueType="num">
                                      <p:cBhvr>
                                        <p:cTn id="31" dur="500" fill="hold"/>
                                        <p:tgtEl>
                                          <p:spTgt spid="15367"/>
                                        </p:tgtEl>
                                        <p:attrNameLst>
                                          <p:attrName>style.rotation</p:attrName>
                                        </p:attrNameLst>
                                      </p:cBhvr>
                                      <p:tavLst>
                                        <p:tav tm="0">
                                          <p:val>
                                            <p:fltVal val="90"/>
                                          </p:val>
                                        </p:tav>
                                        <p:tav tm="100000">
                                          <p:val>
                                            <p:fltVal val="0"/>
                                          </p:val>
                                        </p:tav>
                                      </p:tavLst>
                                    </p:anim>
                                    <p:animEffect transition="in" filter="fade">
                                      <p:cBhvr>
                                        <p:cTn id="32" dur="500"/>
                                        <p:tgtEl>
                                          <p:spTgt spid="15367"/>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5368"/>
                                        </p:tgtEl>
                                        <p:attrNameLst>
                                          <p:attrName>style.visibility</p:attrName>
                                        </p:attrNameLst>
                                      </p:cBhvr>
                                      <p:to>
                                        <p:strVal val="visible"/>
                                      </p:to>
                                    </p:set>
                                    <p:anim calcmode="lin" valueType="num">
                                      <p:cBhvr>
                                        <p:cTn id="36" dur="500" fill="hold"/>
                                        <p:tgtEl>
                                          <p:spTgt spid="1536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5368"/>
                                        </p:tgtEl>
                                        <p:attrNameLst>
                                          <p:attrName>ppt_y</p:attrName>
                                        </p:attrNameLst>
                                      </p:cBhvr>
                                      <p:tavLst>
                                        <p:tav tm="0">
                                          <p:val>
                                            <p:strVal val="#ppt_y"/>
                                          </p:val>
                                        </p:tav>
                                        <p:tav tm="100000">
                                          <p:val>
                                            <p:strVal val="#ppt_y"/>
                                          </p:val>
                                        </p:tav>
                                      </p:tavLst>
                                    </p:anim>
                                    <p:anim calcmode="lin" valueType="num">
                                      <p:cBhvr>
                                        <p:cTn id="38" dur="500" fill="hold"/>
                                        <p:tgtEl>
                                          <p:spTgt spid="1536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536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p:bldP spid="15364" grpId="0" animBg="1" autoUpdateAnimBg="0"/>
      <p:bldP spid="15364" grpId="1" animBg="1" autoUpdateAnimBg="0"/>
      <p:bldP spid="15365" grpId="0" animBg="1" autoUpdateAnimBg="0"/>
      <p:bldP spid="15366" grpId="0" autoUpdateAnimBg="0"/>
      <p:bldP spid="1536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a:t>背景</a:t>
            </a:r>
          </a:p>
        </p:txBody>
      </p:sp>
      <p:sp>
        <p:nvSpPr>
          <p:cNvPr id="3" name="内容占位符 2"/>
          <p:cNvSpPr>
            <a:spLocks noGrp="1"/>
          </p:cNvSpPr>
          <p:nvPr>
            <p:ph idx="1"/>
          </p:nvPr>
        </p:nvSpPr>
        <p:spPr/>
        <p:txBody>
          <a:bodyPr>
            <a:normAutofit/>
          </a:bodyPr>
          <a:lstStyle/>
          <a:p>
            <a:pPr>
              <a:defRPr/>
            </a:pPr>
            <a:r>
              <a:rPr lang="en-US" altLang="zh-CN" dirty="0"/>
              <a:t>A</a:t>
            </a:r>
            <a:r>
              <a:rPr lang="zh-CN" altLang="en-US" dirty="0"/>
              <a:t>是一家刚刚发展起来的小型连锁商店，其前身是一家独立的小百货门面店。</a:t>
            </a:r>
            <a:endParaRPr lang="en-US" altLang="zh-CN" dirty="0"/>
          </a:p>
          <a:p>
            <a:pPr>
              <a:defRPr/>
            </a:pPr>
            <a:r>
              <a:rPr lang="zh-CN" altLang="en-US" dirty="0"/>
              <a:t>原商店只有收银部分使用软件处理，其他业务都是手工作业，这已经不适应其业务发展要求。</a:t>
            </a:r>
            <a:endParaRPr lang="en-US" altLang="zh-CN" dirty="0"/>
          </a:p>
          <a:p>
            <a:pPr>
              <a:defRPr/>
            </a:pPr>
            <a:r>
              <a:rPr lang="zh-CN" altLang="en-US" dirty="0"/>
              <a:t>目前顾客排队现象严重，导致流失客源</a:t>
            </a:r>
            <a:endParaRPr lang="en-US" altLang="zh-CN" dirty="0"/>
          </a:p>
          <a:p>
            <a:pPr>
              <a:defRPr/>
            </a:pPr>
            <a:r>
              <a:rPr lang="zh-CN" altLang="en-US" dirty="0"/>
              <a:t>其次，商品种类繁多，无法掌握库存情况，商品积压，缺货和报废的情况上升</a:t>
            </a:r>
            <a:endParaRPr lang="en-US" altLang="zh-CN" dirty="0"/>
          </a:p>
          <a:p>
            <a:pPr>
              <a:defRPr/>
            </a:pPr>
            <a:r>
              <a:rPr lang="zh-CN" altLang="en-US" dirty="0"/>
              <a:t>为了降低成本，吸引顾客，增强竞争力的同时保持盈利水平，决定向软件公司</a:t>
            </a:r>
            <a:r>
              <a:rPr lang="en-US" altLang="zh-CN" dirty="0"/>
              <a:t>B</a:t>
            </a:r>
            <a:r>
              <a:rPr lang="zh-CN" altLang="en-US" dirty="0"/>
              <a:t>定制开发一套连锁商店管理系统</a:t>
            </a:r>
            <a:r>
              <a:rPr lang="en-US" altLang="zh-CN" dirty="0"/>
              <a:t>MSCS</a:t>
            </a:r>
            <a:endParaRPr lang="zh-CN" altLang="en-US" dirty="0"/>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68359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828378" y="685050"/>
            <a:ext cx="2088232" cy="770926"/>
          </a:xfrm>
        </p:spPr>
        <p:txBody>
          <a:bodyPr/>
          <a:lstStyle/>
          <a:p>
            <a:r>
              <a:rPr lang="zh-CN" altLang="en-US" dirty="0"/>
              <a:t>目标</a:t>
            </a:r>
            <a:r>
              <a:rPr lang="en-US" altLang="zh-CN" dirty="0"/>
              <a:t>	</a:t>
            </a:r>
            <a:endParaRPr lang="zh-CN" altLang="en-US" dirty="0"/>
          </a:p>
        </p:txBody>
      </p:sp>
      <p:sp>
        <p:nvSpPr>
          <p:cNvPr id="26627" name="内容占位符 2"/>
          <p:cNvSpPr>
            <a:spLocks noGrp="1"/>
          </p:cNvSpPr>
          <p:nvPr>
            <p:ph idx="1"/>
          </p:nvPr>
        </p:nvSpPr>
        <p:spPr bwMode="auto">
          <a:xfrm>
            <a:off x="517371" y="1444471"/>
            <a:ext cx="8231029" cy="41785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sz="2400" dirty="0">
                <a:latin typeface="华文仿宋" panose="02010600040101010101" pitchFamily="2" charset="-122"/>
                <a:ea typeface="华文仿宋" panose="02010600040101010101" pitchFamily="2" charset="-122"/>
              </a:rPr>
              <a:t>在系统使用</a:t>
            </a:r>
            <a:r>
              <a:rPr lang="en-US" altLang="zh-CN" sz="2400" dirty="0">
                <a:latin typeface="华文仿宋" panose="02010600040101010101" pitchFamily="2" charset="-122"/>
                <a:ea typeface="华文仿宋" panose="02010600040101010101" pitchFamily="2" charset="-122"/>
              </a:rPr>
              <a:t>6</a:t>
            </a:r>
            <a:r>
              <a:rPr lang="zh-CN" altLang="en-US" sz="2400" dirty="0">
                <a:latin typeface="华文仿宋" panose="02010600040101010101" pitchFamily="2" charset="-122"/>
                <a:ea typeface="华文仿宋" panose="02010600040101010101" pitchFamily="2" charset="-122"/>
              </a:rPr>
              <a:t>个月后，商品积压、缺货和报废的现象要减少</a:t>
            </a:r>
            <a:r>
              <a:rPr lang="en-US" altLang="zh-CN" sz="2400" dirty="0">
                <a:latin typeface="华文仿宋" panose="02010600040101010101" pitchFamily="2" charset="-122"/>
                <a:ea typeface="华文仿宋" panose="02010600040101010101" pitchFamily="2" charset="-122"/>
              </a:rPr>
              <a:t>50%</a:t>
            </a:r>
          </a:p>
          <a:p>
            <a:r>
              <a:rPr lang="zh-CN" altLang="en-US" sz="2400" dirty="0">
                <a:latin typeface="华文仿宋" panose="02010600040101010101" pitchFamily="2" charset="-122"/>
                <a:ea typeface="华文仿宋" panose="02010600040101010101" pitchFamily="2" charset="-122"/>
              </a:rPr>
              <a:t>系统使用</a:t>
            </a:r>
            <a:r>
              <a:rPr lang="en-US" altLang="zh-CN" sz="2400" dirty="0">
                <a:latin typeface="华文仿宋" panose="02010600040101010101" pitchFamily="2" charset="-122"/>
                <a:ea typeface="华文仿宋" panose="02010600040101010101" pitchFamily="2" charset="-122"/>
              </a:rPr>
              <a:t>3</a:t>
            </a:r>
            <a:r>
              <a:rPr lang="zh-CN" altLang="en-US" sz="2400" dirty="0">
                <a:latin typeface="华文仿宋" panose="02010600040101010101" pitchFamily="2" charset="-122"/>
                <a:ea typeface="华文仿宋" panose="02010600040101010101" pitchFamily="2" charset="-122"/>
              </a:rPr>
              <a:t>个月后，销售人员工作效率提高</a:t>
            </a:r>
            <a:r>
              <a:rPr lang="en-US" altLang="zh-CN" sz="2400" dirty="0">
                <a:latin typeface="华文仿宋" panose="02010600040101010101" pitchFamily="2" charset="-122"/>
                <a:ea typeface="华文仿宋" panose="02010600040101010101" pitchFamily="2" charset="-122"/>
              </a:rPr>
              <a:t>50%</a:t>
            </a:r>
          </a:p>
          <a:p>
            <a:r>
              <a:rPr lang="zh-CN" altLang="en-US" sz="2400" dirty="0">
                <a:latin typeface="华文仿宋" panose="02010600040101010101" pitchFamily="2" charset="-122"/>
                <a:ea typeface="华文仿宋" panose="02010600040101010101" pitchFamily="2" charset="-122"/>
              </a:rPr>
              <a:t>在系统使用</a:t>
            </a:r>
            <a:r>
              <a:rPr lang="en-US" altLang="zh-CN" sz="2400" dirty="0">
                <a:latin typeface="华文仿宋" panose="02010600040101010101" pitchFamily="2" charset="-122"/>
                <a:ea typeface="华文仿宋" panose="02010600040101010101" pitchFamily="2" charset="-122"/>
              </a:rPr>
              <a:t>6</a:t>
            </a:r>
            <a:r>
              <a:rPr lang="zh-CN" altLang="en-US" sz="2400" dirty="0">
                <a:latin typeface="华文仿宋" panose="02010600040101010101" pitchFamily="2" charset="-122"/>
                <a:ea typeface="华文仿宋" panose="02010600040101010101" pitchFamily="2" charset="-122"/>
              </a:rPr>
              <a:t>个月后，店铺需要的员工数量要减少</a:t>
            </a:r>
            <a:r>
              <a:rPr lang="en-US" altLang="zh-CN" sz="2400" dirty="0">
                <a:latin typeface="华文仿宋" panose="02010600040101010101" pitchFamily="2" charset="-122"/>
                <a:ea typeface="华文仿宋" panose="02010600040101010101" pitchFamily="2" charset="-122"/>
              </a:rPr>
              <a:t>15%</a:t>
            </a:r>
            <a:r>
              <a:rPr lang="zh-CN" altLang="en-US" sz="2400" dirty="0">
                <a:latin typeface="华文仿宋" panose="02010600040101010101" pitchFamily="2" charset="-122"/>
                <a:ea typeface="华文仿宋" panose="02010600040101010101" pitchFamily="2" charset="-122"/>
              </a:rPr>
              <a:t>，以降低成本</a:t>
            </a:r>
            <a:endParaRPr lang="en-US" altLang="zh-CN" sz="2400" dirty="0">
              <a:latin typeface="华文仿宋" panose="02010600040101010101" pitchFamily="2" charset="-122"/>
              <a:ea typeface="华文仿宋" panose="02010600040101010101" pitchFamily="2" charset="-122"/>
            </a:endParaRPr>
          </a:p>
          <a:p>
            <a:r>
              <a:rPr lang="zh-CN" altLang="en-US" sz="2400" dirty="0">
                <a:latin typeface="华文仿宋" panose="02010600040101010101" pitchFamily="2" charset="-122"/>
                <a:ea typeface="华文仿宋" panose="02010600040101010101" pitchFamily="2" charset="-122"/>
              </a:rPr>
              <a:t>在系统使用</a:t>
            </a:r>
            <a:r>
              <a:rPr lang="en-US" altLang="zh-CN" sz="2400" dirty="0">
                <a:latin typeface="华文仿宋" panose="02010600040101010101" pitchFamily="2" charset="-122"/>
                <a:ea typeface="华文仿宋" panose="02010600040101010101" pitchFamily="2" charset="-122"/>
              </a:rPr>
              <a:t>6</a:t>
            </a:r>
            <a:r>
              <a:rPr lang="zh-CN" altLang="en-US" sz="2400" dirty="0">
                <a:latin typeface="华文仿宋" panose="02010600040101010101" pitchFamily="2" charset="-122"/>
                <a:ea typeface="华文仿宋" panose="02010600040101010101" pitchFamily="2" charset="-122"/>
              </a:rPr>
              <a:t>个月后，平均</a:t>
            </a:r>
            <a:r>
              <a:rPr lang="en-US" altLang="zh-CN" sz="2400" dirty="0">
                <a:latin typeface="华文仿宋" panose="02010600040101010101" pitchFamily="2" charset="-122"/>
                <a:ea typeface="华文仿宋" panose="02010600040101010101" pitchFamily="2" charset="-122"/>
              </a:rPr>
              <a:t>10000</a:t>
            </a:r>
            <a:r>
              <a:rPr lang="zh-CN" altLang="en-US" sz="2400" dirty="0">
                <a:latin typeface="华文仿宋" panose="02010600040101010101" pitchFamily="2" charset="-122"/>
                <a:ea typeface="华文仿宋" panose="02010600040101010101" pitchFamily="2" charset="-122"/>
              </a:rPr>
              <a:t>元销售额的库存成本要减少</a:t>
            </a:r>
            <a:r>
              <a:rPr lang="en-US" altLang="zh-CN" sz="2400" dirty="0">
                <a:latin typeface="华文仿宋" panose="02010600040101010101" pitchFamily="2" charset="-122"/>
                <a:ea typeface="华文仿宋" panose="02010600040101010101" pitchFamily="2" charset="-122"/>
              </a:rPr>
              <a:t>15%</a:t>
            </a:r>
          </a:p>
          <a:p>
            <a:r>
              <a:rPr lang="zh-CN" altLang="en-US" sz="2400" dirty="0">
                <a:latin typeface="华文仿宋" panose="02010600040101010101" pitchFamily="2" charset="-122"/>
                <a:ea typeface="华文仿宋" panose="02010600040101010101" pitchFamily="2" charset="-122"/>
              </a:rPr>
              <a:t>在系统使用</a:t>
            </a:r>
            <a:r>
              <a:rPr lang="en-US" altLang="zh-CN" sz="2400" dirty="0">
                <a:latin typeface="华文仿宋" panose="02010600040101010101" pitchFamily="2" charset="-122"/>
                <a:ea typeface="华文仿宋" panose="02010600040101010101" pitchFamily="2" charset="-122"/>
              </a:rPr>
              <a:t>6</a:t>
            </a:r>
            <a:r>
              <a:rPr lang="zh-CN" altLang="en-US" sz="2400" dirty="0">
                <a:latin typeface="华文仿宋" panose="02010600040101010101" pitchFamily="2" charset="-122"/>
                <a:ea typeface="华文仿宋" panose="02010600040101010101" pitchFamily="2" charset="-122"/>
              </a:rPr>
              <a:t>个月后，销售额度要提高</a:t>
            </a:r>
            <a:r>
              <a:rPr lang="en-US" altLang="zh-CN" sz="2400" dirty="0">
                <a:latin typeface="华文仿宋" panose="02010600040101010101" pitchFamily="2" charset="-122"/>
                <a:ea typeface="华文仿宋" panose="02010600040101010101" pitchFamily="2" charset="-122"/>
              </a:rPr>
              <a:t>10%-40%</a:t>
            </a:r>
            <a:r>
              <a:rPr lang="zh-CN" altLang="en-US" sz="2400" dirty="0">
                <a:latin typeface="华文仿宋" panose="02010600040101010101" pitchFamily="2" charset="-122"/>
                <a:ea typeface="华文仿宋" panose="02010600040101010101" pitchFamily="2" charset="-122"/>
              </a:rPr>
              <a:t>，预估计是</a:t>
            </a:r>
            <a:r>
              <a:rPr lang="en-US" altLang="zh-CN" sz="2400" dirty="0">
                <a:latin typeface="华文仿宋" panose="02010600040101010101" pitchFamily="2" charset="-122"/>
                <a:ea typeface="华文仿宋" panose="02010600040101010101" pitchFamily="2" charset="-122"/>
              </a:rPr>
              <a:t>20%</a:t>
            </a:r>
            <a:r>
              <a:rPr lang="zh-CN" altLang="en-US" sz="2400" dirty="0">
                <a:latin typeface="华文仿宋" panose="02010600040101010101" pitchFamily="2" charset="-122"/>
                <a:ea typeface="华文仿宋" panose="02010600040101010101" pitchFamily="2" charset="-122"/>
              </a:rPr>
              <a:t>左右</a:t>
            </a:r>
            <a:endParaRPr lang="en-US" altLang="zh-CN" sz="2400" dirty="0">
              <a:latin typeface="华文仿宋" panose="02010600040101010101" pitchFamily="2" charset="-122"/>
              <a:ea typeface="华文仿宋" panose="02010600040101010101" pitchFamily="2" charset="-122"/>
            </a:endParaRPr>
          </a:p>
          <a:p>
            <a:endParaRPr lang="en-US" altLang="zh-CN" sz="2400" dirty="0">
              <a:latin typeface="华文仿宋" panose="02010600040101010101" pitchFamily="2" charset="-122"/>
              <a:ea typeface="华文仿宋" panose="02010600040101010101" pitchFamily="2" charset="-122"/>
            </a:endParaRPr>
          </a:p>
          <a:p>
            <a:endParaRPr lang="zh-CN" altLang="en-US" sz="2400" dirty="0">
              <a:latin typeface="华文仿宋" panose="02010600040101010101" pitchFamily="2" charset="-122"/>
              <a:ea typeface="华文仿宋" panose="02010600040101010101" pitchFamily="2" charset="-122"/>
            </a:endParaRPr>
          </a:p>
        </p:txBody>
      </p:sp>
      <p:sp>
        <p:nvSpPr>
          <p:cNvPr id="4"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38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9546" y="930855"/>
            <a:ext cx="7347664" cy="553929"/>
          </a:xfrm>
        </p:spPr>
        <p:txBody>
          <a:bodyPr>
            <a:normAutofit/>
          </a:bodyPr>
          <a:lstStyle/>
          <a:p>
            <a:pPr>
              <a:defRPr/>
            </a:pPr>
            <a:r>
              <a:rPr lang="en-US" altLang="zh-CN" dirty="0"/>
              <a:t>1. </a:t>
            </a:r>
            <a:r>
              <a:rPr lang="zh-CN" altLang="en-US" dirty="0"/>
              <a:t>获取系统用户信息</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267284550"/>
              </p:ext>
            </p:extLst>
          </p:nvPr>
        </p:nvGraphicFramePr>
        <p:xfrm>
          <a:off x="488059" y="1693683"/>
          <a:ext cx="8273532" cy="4461404"/>
        </p:xfrm>
        <a:graphic>
          <a:graphicData uri="http://schemas.openxmlformats.org/drawingml/2006/table">
            <a:tbl>
              <a:tblPr firstRow="1" bandRow="1">
                <a:tableStyleId>{BDBED569-4797-4DF1-A0F4-6AAB3CD982D8}</a:tableStyleId>
              </a:tblPr>
              <a:tblGrid>
                <a:gridCol w="1118069">
                  <a:extLst>
                    <a:ext uri="{9D8B030D-6E8A-4147-A177-3AD203B41FA5}">
                      <a16:colId xmlns:a16="http://schemas.microsoft.com/office/drawing/2014/main" val="20000"/>
                    </a:ext>
                  </a:extLst>
                </a:gridCol>
                <a:gridCol w="7155463">
                  <a:extLst>
                    <a:ext uri="{9D8B030D-6E8A-4147-A177-3AD203B41FA5}">
                      <a16:colId xmlns:a16="http://schemas.microsoft.com/office/drawing/2014/main" val="20001"/>
                    </a:ext>
                  </a:extLst>
                </a:gridCol>
              </a:tblGrid>
              <a:tr h="399406">
                <a:tc>
                  <a:txBody>
                    <a:bodyPr/>
                    <a:lstStyle/>
                    <a:p>
                      <a:pPr algn="ctr"/>
                      <a:r>
                        <a:rPr lang="zh-CN" altLang="en-US" sz="1400" dirty="0">
                          <a:solidFill>
                            <a:schemeClr val="bg1"/>
                          </a:solidFill>
                        </a:rPr>
                        <a:t>用户类别</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tc>
                  <a:txBody>
                    <a:bodyPr/>
                    <a:lstStyle/>
                    <a:p>
                      <a:pPr algn="ctr"/>
                      <a:r>
                        <a:rPr lang="zh-CN" altLang="en-US" sz="1400" dirty="0">
                          <a:solidFill>
                            <a:schemeClr val="bg1"/>
                          </a:solidFill>
                        </a:rPr>
                        <a:t>描述</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extLst>
                  <a:ext uri="{0D108BD9-81ED-4DB2-BD59-A6C34878D82A}">
                    <a16:rowId xmlns:a16="http://schemas.microsoft.com/office/drawing/2014/main" val="10000"/>
                  </a:ext>
                </a:extLst>
              </a:tr>
              <a:tr h="1327002">
                <a:tc>
                  <a:txBody>
                    <a:bodyPr/>
                    <a:lstStyle/>
                    <a:p>
                      <a:pPr algn="ctr"/>
                      <a:r>
                        <a:rPr lang="zh-CN" altLang="en-US" sz="1400" dirty="0">
                          <a:solidFill>
                            <a:schemeClr val="bg1"/>
                          </a:solidFill>
                        </a:rPr>
                        <a:t>收银员</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tc>
                  <a:txBody>
                    <a:bodyPr/>
                    <a:lstStyle/>
                    <a:p>
                      <a:pPr algn="ctr"/>
                      <a:r>
                        <a:rPr lang="zh-CN" altLang="en-US" sz="1400" dirty="0">
                          <a:solidFill>
                            <a:schemeClr val="bg1"/>
                          </a:solidFill>
                        </a:rPr>
                        <a:t>每个店有</a:t>
                      </a:r>
                      <a:r>
                        <a:rPr lang="en-US" altLang="zh-CN" sz="1400" dirty="0">
                          <a:solidFill>
                            <a:schemeClr val="bg1"/>
                          </a:solidFill>
                        </a:rPr>
                        <a:t>4-6</a:t>
                      </a:r>
                      <a:r>
                        <a:rPr lang="zh-CN" altLang="en-US" sz="1400" dirty="0">
                          <a:solidFill>
                            <a:schemeClr val="bg1"/>
                          </a:solidFill>
                        </a:rPr>
                        <a:t>个收银员，他们每天都要完成大量的销售任务，预估计在顾客流量较大的节假日，他们平均每分钟至少要销售</a:t>
                      </a:r>
                      <a:r>
                        <a:rPr lang="en-US" altLang="zh-CN" sz="1400" dirty="0">
                          <a:solidFill>
                            <a:schemeClr val="bg1"/>
                          </a:solidFill>
                        </a:rPr>
                        <a:t>5</a:t>
                      </a:r>
                      <a:r>
                        <a:rPr lang="zh-CN" altLang="en-US" sz="1400" dirty="0">
                          <a:solidFill>
                            <a:schemeClr val="bg1"/>
                          </a:solidFill>
                        </a:rPr>
                        <a:t>件商品。还要多次中断销售进行退货处理。可能一次退回单个商品也可能是多个商品。收银员的计算机技能一般，既无法熟练使用鼠标定位和拖拽等功能，也无法以盲打整个键盘的方式进行工作。尤其，对于新入职的收银员因为业务不熟练经常出现错误，希望新系统解决这些问题</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extLst>
                  <a:ext uri="{0D108BD9-81ED-4DB2-BD59-A6C34878D82A}">
                    <a16:rowId xmlns:a16="http://schemas.microsoft.com/office/drawing/2014/main" val="10001"/>
                  </a:ext>
                </a:extLst>
              </a:tr>
              <a:tr h="1077800">
                <a:tc>
                  <a:txBody>
                    <a:bodyPr/>
                    <a:lstStyle/>
                    <a:p>
                      <a:pPr algn="ctr"/>
                      <a:r>
                        <a:rPr lang="zh-CN" altLang="en-US" sz="1400" dirty="0">
                          <a:solidFill>
                            <a:schemeClr val="bg1"/>
                          </a:solidFill>
                        </a:rPr>
                        <a:t>客户经理</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tc>
                  <a:txBody>
                    <a:bodyPr/>
                    <a:lstStyle/>
                    <a:p>
                      <a:pPr algn="ctr"/>
                      <a:r>
                        <a:rPr lang="zh-CN" altLang="en-US" sz="1400" dirty="0">
                          <a:solidFill>
                            <a:schemeClr val="bg1"/>
                          </a:solidFill>
                        </a:rPr>
                        <a:t>有</a:t>
                      </a:r>
                      <a:r>
                        <a:rPr lang="en-US" altLang="zh-CN" sz="1400" dirty="0">
                          <a:solidFill>
                            <a:schemeClr val="bg1"/>
                          </a:solidFill>
                        </a:rPr>
                        <a:t>2-3</a:t>
                      </a:r>
                      <a:r>
                        <a:rPr lang="zh-CN" altLang="en-US" sz="1400" dirty="0">
                          <a:solidFill>
                            <a:schemeClr val="bg1"/>
                          </a:solidFill>
                        </a:rPr>
                        <a:t>个客户经理，每天客户经理进行一次店铺的库存分析，</a:t>
                      </a:r>
                      <a:r>
                        <a:rPr lang="en-US" altLang="zh-CN" sz="1400" dirty="0">
                          <a:solidFill>
                            <a:schemeClr val="bg1"/>
                          </a:solidFill>
                        </a:rPr>
                        <a:t>3-4</a:t>
                      </a:r>
                      <a:r>
                        <a:rPr lang="zh-CN" altLang="en-US" sz="1400" dirty="0">
                          <a:solidFill>
                            <a:schemeClr val="bg1"/>
                          </a:solidFill>
                        </a:rPr>
                        <a:t>天进行一次新购入商品的入库，每周</a:t>
                      </a:r>
                      <a:r>
                        <a:rPr lang="en-US" altLang="zh-CN" sz="1400" baseline="0" dirty="0">
                          <a:solidFill>
                            <a:schemeClr val="bg1"/>
                          </a:solidFill>
                        </a:rPr>
                        <a:t>1-2</a:t>
                      </a:r>
                      <a:r>
                        <a:rPr lang="zh-CN" altLang="en-US" sz="1400" baseline="0" dirty="0">
                          <a:solidFill>
                            <a:schemeClr val="bg1"/>
                          </a:solidFill>
                        </a:rPr>
                        <a:t>次淘汰报废商品，每月多次将损坏的商品进行销库处理。同时，他们每天要处理多次发展新会员的业务，每周要进行多次的会员礼品赠送业务。客户经理的计算机操作技能较好</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extLst>
                  <a:ext uri="{0D108BD9-81ED-4DB2-BD59-A6C34878D82A}">
                    <a16:rowId xmlns:a16="http://schemas.microsoft.com/office/drawing/2014/main" val="10002"/>
                  </a:ext>
                </a:extLst>
              </a:tr>
              <a:tr h="1077800">
                <a:tc>
                  <a:txBody>
                    <a:bodyPr/>
                    <a:lstStyle/>
                    <a:p>
                      <a:pPr algn="ctr"/>
                      <a:r>
                        <a:rPr lang="zh-CN" altLang="en-US" sz="1400" dirty="0">
                          <a:solidFill>
                            <a:schemeClr val="bg1"/>
                          </a:solidFill>
                        </a:rPr>
                        <a:t>总经理</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tc>
                  <a:txBody>
                    <a:bodyPr/>
                    <a:lstStyle/>
                    <a:p>
                      <a:pPr algn="ctr"/>
                      <a:r>
                        <a:rPr lang="en-US" altLang="zh-CN" sz="1400" dirty="0">
                          <a:solidFill>
                            <a:schemeClr val="bg1"/>
                          </a:solidFill>
                        </a:rPr>
                        <a:t>1-2</a:t>
                      </a:r>
                      <a:r>
                        <a:rPr lang="zh-CN" altLang="en-US" sz="1400" dirty="0">
                          <a:solidFill>
                            <a:schemeClr val="bg1"/>
                          </a:solidFill>
                        </a:rPr>
                        <a:t>个总经理。每季度调整一次商品；每个月针对厂家的要求进行赠送促销活动；每次换季时，处理商品积压问题，以及在节假日制定促销策略；管理店内的所有商品，并对店内的日常事务进行管理，希望新系统不要太多浪费他们的时间，总经理的计算机操作技能较好</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extLst>
                  <a:ext uri="{0D108BD9-81ED-4DB2-BD59-A6C34878D82A}">
                    <a16:rowId xmlns:a16="http://schemas.microsoft.com/office/drawing/2014/main" val="10003"/>
                  </a:ext>
                </a:extLst>
              </a:tr>
              <a:tr h="579396">
                <a:tc>
                  <a:txBody>
                    <a:bodyPr/>
                    <a:lstStyle/>
                    <a:p>
                      <a:pPr algn="ctr"/>
                      <a:r>
                        <a:rPr lang="zh-CN" altLang="en-US" sz="1400" dirty="0">
                          <a:solidFill>
                            <a:schemeClr val="bg1"/>
                          </a:solidFill>
                        </a:rPr>
                        <a:t>系统管理员</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tc>
                  <a:txBody>
                    <a:bodyPr/>
                    <a:lstStyle/>
                    <a:p>
                      <a:pPr algn="ctr"/>
                      <a:r>
                        <a:rPr lang="en-US" altLang="zh-CN" sz="1400" dirty="0">
                          <a:solidFill>
                            <a:schemeClr val="bg1"/>
                          </a:solidFill>
                        </a:rPr>
                        <a:t>1</a:t>
                      </a:r>
                      <a:r>
                        <a:rPr lang="zh-CN" altLang="en-US" sz="1400" dirty="0">
                          <a:solidFill>
                            <a:schemeClr val="bg1"/>
                          </a:solidFill>
                        </a:rPr>
                        <a:t>个系统管理员。每月几次处理员工的雇佣、离职与职位变化所带来的信息维护。系统管理员计算机技能很好</a:t>
                      </a:r>
                      <a:endParaRPr lang="zh-CN" altLang="en-US" sz="1400" dirty="0">
                        <a:solidFill>
                          <a:schemeClr val="bg1"/>
                        </a:solidFill>
                        <a:latin typeface="宋体" panose="02010600030101010101" pitchFamily="2" charset="-122"/>
                        <a:ea typeface="宋体" panose="02010600030101010101" pitchFamily="2" charset="-122"/>
                      </a:endParaRPr>
                    </a:p>
                  </a:txBody>
                  <a:tcPr marL="68601" marR="68601" marT="34295" marB="34295"/>
                </a:tc>
                <a:extLst>
                  <a:ext uri="{0D108BD9-81ED-4DB2-BD59-A6C34878D82A}">
                    <a16:rowId xmlns:a16="http://schemas.microsoft.com/office/drawing/2014/main" val="10004"/>
                  </a:ext>
                </a:extLst>
              </a:tr>
            </a:tbl>
          </a:graphicData>
        </a:graphic>
      </p:graphicFrame>
      <p:sp>
        <p:nvSpPr>
          <p:cNvPr id="5"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06743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720" y="1424006"/>
            <a:ext cx="7212409" cy="504180"/>
          </a:xfrm>
        </p:spPr>
        <p:txBody>
          <a:bodyPr>
            <a:normAutofit/>
          </a:bodyPr>
          <a:lstStyle/>
          <a:p>
            <a:pPr>
              <a:defRPr/>
            </a:pPr>
            <a:r>
              <a:rPr lang="zh-CN" altLang="en-US" dirty="0"/>
              <a:t>用户访谈要点（例）</a:t>
            </a:r>
          </a:p>
        </p:txBody>
      </p:sp>
      <p:sp>
        <p:nvSpPr>
          <p:cNvPr id="3" name="内容占位符 2"/>
          <p:cNvSpPr>
            <a:spLocks noGrp="1"/>
          </p:cNvSpPr>
          <p:nvPr>
            <p:ph idx="1"/>
          </p:nvPr>
        </p:nvSpPr>
        <p:spPr>
          <a:xfrm>
            <a:off x="756270" y="2106994"/>
            <a:ext cx="4176564" cy="4143362"/>
          </a:xfrm>
        </p:spPr>
        <p:txBody>
          <a:bodyPr lIns="68592" tIns="34296" rIns="68592" bIns="34296">
            <a:normAutofit lnSpcReduction="10000"/>
          </a:bodyPr>
          <a:lstStyle/>
          <a:p>
            <a:pPr marL="285750" indent="-285750" defTabSz="457200" eaLnBrk="1" hangingPunct="1">
              <a:spcAft>
                <a:spcPts val="600"/>
              </a:spcAft>
              <a:buClr>
                <a:schemeClr val="accent1"/>
              </a:buClr>
              <a:buSzPct val="115000"/>
              <a:buFont typeface="Arial"/>
            </a:pPr>
            <a:r>
              <a:rPr lang="zh-CN" altLang="en-US" sz="1800" dirty="0">
                <a:solidFill>
                  <a:schemeClr val="bg1"/>
                </a:solidFill>
                <a:latin typeface="仿宋" panose="02010609060101010101" pitchFamily="49" charset="-122"/>
                <a:ea typeface="仿宋" panose="02010609060101010101" pitchFamily="49" charset="-122"/>
              </a:rPr>
              <a:t>收银员</a:t>
            </a:r>
            <a:r>
              <a:rPr lang="en-US" altLang="zh-CN" sz="1800" dirty="0">
                <a:solidFill>
                  <a:schemeClr val="bg1"/>
                </a:solidFill>
                <a:latin typeface="仿宋" panose="02010609060101010101" pitchFamily="49" charset="-122"/>
                <a:ea typeface="仿宋" panose="02010609060101010101" pitchFamily="49" charset="-122"/>
              </a:rPr>
              <a:t>	</a:t>
            </a:r>
          </a:p>
          <a:p>
            <a:pPr lvl="1" defTabSz="457200" eaLnBrk="1" hangingPunct="1">
              <a:spcAft>
                <a:spcPts val="600"/>
              </a:spcAft>
              <a:buClr>
                <a:schemeClr val="accent1"/>
              </a:buClr>
              <a:buSzPct val="115000"/>
              <a:buFont typeface="Arial"/>
              <a:buChar char="•"/>
            </a:pPr>
            <a:r>
              <a:rPr lang="zh-CN" altLang="en-US" sz="1500" dirty="0">
                <a:solidFill>
                  <a:schemeClr val="bg1"/>
                </a:solidFill>
                <a:latin typeface="仿宋" panose="02010609060101010101" pitchFamily="49" charset="-122"/>
                <a:ea typeface="仿宋" panose="02010609060101010101" pitchFamily="49" charset="-122"/>
              </a:rPr>
              <a:t>基本情况</a:t>
            </a:r>
            <a:endParaRPr lang="en-US" altLang="zh-CN" sz="1500" dirty="0">
              <a:solidFill>
                <a:schemeClr val="bg1"/>
              </a:solidFill>
              <a:latin typeface="仿宋" panose="02010609060101010101" pitchFamily="49" charset="-122"/>
              <a:ea typeface="仿宋" panose="02010609060101010101" pitchFamily="49" charset="-122"/>
            </a:endParaRPr>
          </a:p>
          <a:p>
            <a:pPr marL="1200150" lvl="2" indent="-285750" defTabSz="457200" eaLnBrk="1" hangingPunct="1">
              <a:spcAft>
                <a:spcPts val="600"/>
              </a:spcAft>
              <a:buClr>
                <a:schemeClr val="accent1"/>
              </a:buClr>
              <a:buSzPct val="115000"/>
              <a:buFont typeface="Arial"/>
            </a:pPr>
            <a:r>
              <a:rPr lang="zh-CN" altLang="en-US" sz="1351" dirty="0">
                <a:solidFill>
                  <a:schemeClr val="bg1"/>
                </a:solidFill>
                <a:latin typeface="仿宋" panose="02010609060101010101" pitchFamily="49" charset="-122"/>
                <a:ea typeface="仿宋" panose="02010609060101010101" pitchFamily="49" charset="-122"/>
              </a:rPr>
              <a:t>店内现有</a:t>
            </a:r>
            <a:r>
              <a:rPr lang="en-US" altLang="zh-CN" sz="1351" dirty="0">
                <a:solidFill>
                  <a:schemeClr val="bg1"/>
                </a:solidFill>
                <a:latin typeface="仿宋" panose="02010609060101010101" pitchFamily="49" charset="-122"/>
                <a:ea typeface="仿宋" panose="02010609060101010101" pitchFamily="49" charset="-122"/>
              </a:rPr>
              <a:t>4</a:t>
            </a:r>
            <a:r>
              <a:rPr lang="zh-CN" altLang="en-US" sz="1351" dirty="0">
                <a:solidFill>
                  <a:schemeClr val="bg1"/>
                </a:solidFill>
                <a:latin typeface="仿宋" panose="02010609060101010101" pitchFamily="49" charset="-122"/>
                <a:ea typeface="仿宋" panose="02010609060101010101" pitchFamily="49" charset="-122"/>
              </a:rPr>
              <a:t>个收银员，但是人员更换较快，平均每个月都会有</a:t>
            </a:r>
            <a:r>
              <a:rPr lang="en-US" altLang="zh-CN" sz="1351" dirty="0">
                <a:solidFill>
                  <a:schemeClr val="bg1"/>
                </a:solidFill>
                <a:latin typeface="仿宋" panose="02010609060101010101" pitchFamily="49" charset="-122"/>
                <a:ea typeface="仿宋" panose="02010609060101010101" pitchFamily="49" charset="-122"/>
              </a:rPr>
              <a:t>1</a:t>
            </a:r>
            <a:r>
              <a:rPr lang="zh-CN" altLang="en-US" sz="1351" dirty="0">
                <a:solidFill>
                  <a:schemeClr val="bg1"/>
                </a:solidFill>
                <a:latin typeface="仿宋" panose="02010609060101010101" pitchFamily="49" charset="-122"/>
                <a:ea typeface="仿宋" panose="02010609060101010101" pitchFamily="49" charset="-122"/>
              </a:rPr>
              <a:t>个人发生变化。收银员每天的工作都很忙，高峰时每位收银员都有顾客排队（</a:t>
            </a:r>
            <a:r>
              <a:rPr lang="en-US" altLang="zh-CN" sz="1351" dirty="0">
                <a:solidFill>
                  <a:schemeClr val="bg1"/>
                </a:solidFill>
                <a:latin typeface="仿宋" panose="02010609060101010101" pitchFamily="49" charset="-122"/>
                <a:ea typeface="仿宋" panose="02010609060101010101" pitchFamily="49" charset="-122"/>
              </a:rPr>
              <a:t>4-8</a:t>
            </a:r>
            <a:r>
              <a:rPr lang="zh-CN" altLang="en-US" sz="1351" dirty="0">
                <a:solidFill>
                  <a:schemeClr val="bg1"/>
                </a:solidFill>
                <a:latin typeface="仿宋" panose="02010609060101010101" pitchFamily="49" charset="-122"/>
                <a:ea typeface="仿宋" panose="02010609060101010101" pitchFamily="49" charset="-122"/>
              </a:rPr>
              <a:t>人）</a:t>
            </a:r>
            <a:endParaRPr lang="en-US" altLang="zh-CN" sz="1351" dirty="0">
              <a:solidFill>
                <a:schemeClr val="bg1"/>
              </a:solidFill>
              <a:latin typeface="仿宋" panose="02010609060101010101" pitchFamily="49" charset="-122"/>
              <a:ea typeface="仿宋" panose="02010609060101010101" pitchFamily="49" charset="-122"/>
            </a:endParaRPr>
          </a:p>
          <a:p>
            <a:pPr lvl="1" defTabSz="457200" eaLnBrk="1" hangingPunct="1">
              <a:spcAft>
                <a:spcPts val="600"/>
              </a:spcAft>
              <a:buClr>
                <a:schemeClr val="accent1"/>
              </a:buClr>
              <a:buSzPct val="115000"/>
              <a:buFont typeface="Arial"/>
              <a:buChar char="•"/>
            </a:pPr>
            <a:r>
              <a:rPr lang="zh-CN" altLang="en-US" sz="1500" dirty="0">
                <a:solidFill>
                  <a:schemeClr val="bg1"/>
                </a:solidFill>
                <a:latin typeface="仿宋" panose="02010609060101010101" pitchFamily="49" charset="-122"/>
                <a:ea typeface="仿宋" panose="02010609060101010101" pitchFamily="49" charset="-122"/>
              </a:rPr>
              <a:t>对新系统的态度</a:t>
            </a:r>
            <a:endParaRPr lang="en-US" altLang="zh-CN" sz="1500" dirty="0">
              <a:solidFill>
                <a:schemeClr val="bg1"/>
              </a:solidFill>
              <a:latin typeface="仿宋" panose="02010609060101010101" pitchFamily="49" charset="-122"/>
              <a:ea typeface="仿宋" panose="02010609060101010101" pitchFamily="49" charset="-122"/>
            </a:endParaRPr>
          </a:p>
          <a:p>
            <a:pPr marL="1200150" lvl="2" indent="-285750" defTabSz="457200" eaLnBrk="1" hangingPunct="1">
              <a:spcAft>
                <a:spcPts val="600"/>
              </a:spcAft>
              <a:buClr>
                <a:schemeClr val="accent1"/>
              </a:buClr>
              <a:buSzPct val="115000"/>
              <a:buFont typeface="Arial"/>
            </a:pPr>
            <a:r>
              <a:rPr lang="zh-CN" altLang="en-US" sz="1351" dirty="0">
                <a:solidFill>
                  <a:schemeClr val="bg1"/>
                </a:solidFill>
                <a:latin typeface="仿宋" panose="02010609060101010101" pitchFamily="49" charset="-122"/>
                <a:ea typeface="仿宋" panose="02010609060101010101" pitchFamily="49" charset="-122"/>
              </a:rPr>
              <a:t>很希望系统能够帮助收银员减轻销售压力，缩短销售时间，减少高峰期的顾客排队。</a:t>
            </a:r>
            <a:endParaRPr lang="en-US" altLang="zh-CN" sz="1351" dirty="0">
              <a:solidFill>
                <a:schemeClr val="bg1"/>
              </a:solidFill>
              <a:latin typeface="仿宋" panose="02010609060101010101" pitchFamily="49" charset="-122"/>
              <a:ea typeface="仿宋" panose="02010609060101010101" pitchFamily="49" charset="-122"/>
            </a:endParaRPr>
          </a:p>
          <a:p>
            <a:pPr marL="1200150" lvl="2" indent="-285750" defTabSz="457200" eaLnBrk="1" hangingPunct="1">
              <a:spcAft>
                <a:spcPts val="600"/>
              </a:spcAft>
              <a:buClr>
                <a:schemeClr val="accent1"/>
              </a:buClr>
              <a:buSzPct val="115000"/>
              <a:buFont typeface="Arial"/>
            </a:pPr>
            <a:r>
              <a:rPr lang="zh-CN" altLang="en-US" sz="1351" dirty="0">
                <a:solidFill>
                  <a:schemeClr val="bg1"/>
                </a:solidFill>
                <a:latin typeface="仿宋" panose="02010609060101010101" pitchFamily="49" charset="-122"/>
                <a:ea typeface="仿宋" panose="02010609060101010101" pitchFamily="49" charset="-122"/>
              </a:rPr>
              <a:t>普遍不能熟练操作计算机，担心不会用新的系统，或者新的系统总让他们陷入误操作的麻烦</a:t>
            </a:r>
            <a:endParaRPr lang="en-US" altLang="zh-CN" sz="1351" dirty="0">
              <a:solidFill>
                <a:schemeClr val="bg1"/>
              </a:solidFill>
              <a:latin typeface="仿宋" panose="02010609060101010101" pitchFamily="49" charset="-122"/>
              <a:ea typeface="仿宋" panose="02010609060101010101" pitchFamily="49" charset="-122"/>
            </a:endParaRPr>
          </a:p>
          <a:p>
            <a:pPr marL="1200150" lvl="2" indent="-285750" defTabSz="457200" eaLnBrk="1" hangingPunct="1">
              <a:spcAft>
                <a:spcPts val="600"/>
              </a:spcAft>
              <a:buClr>
                <a:schemeClr val="accent1"/>
              </a:buClr>
              <a:buSzPct val="115000"/>
              <a:buFont typeface="Arial"/>
            </a:pPr>
            <a:r>
              <a:rPr lang="zh-CN" altLang="en-US" sz="1351" dirty="0">
                <a:solidFill>
                  <a:schemeClr val="bg1"/>
                </a:solidFill>
                <a:latin typeface="仿宋" panose="02010609060101010101" pitchFamily="49" charset="-122"/>
                <a:ea typeface="仿宋" panose="02010609060101010101" pitchFamily="49" charset="-122"/>
              </a:rPr>
              <a:t>对财务比较敏感，因为商店规定如果账单计算错误超过规定额度，会受到惩罚。</a:t>
            </a:r>
            <a:endParaRPr lang="en-US" altLang="zh-CN" sz="1351" dirty="0">
              <a:solidFill>
                <a:schemeClr val="bg1"/>
              </a:solidFill>
              <a:latin typeface="仿宋" panose="02010609060101010101" pitchFamily="49" charset="-122"/>
              <a:ea typeface="仿宋" panose="02010609060101010101" pitchFamily="49" charset="-122"/>
            </a:endParaRPr>
          </a:p>
        </p:txBody>
      </p:sp>
      <p:sp>
        <p:nvSpPr>
          <p:cNvPr id="4" name="内容占位符 2"/>
          <p:cNvSpPr txBox="1">
            <a:spLocks/>
          </p:cNvSpPr>
          <p:nvPr/>
        </p:nvSpPr>
        <p:spPr>
          <a:xfrm>
            <a:off x="4932834" y="2040789"/>
            <a:ext cx="3788677" cy="4131636"/>
          </a:xfrm>
          <a:prstGeom prst="rect">
            <a:avLst/>
          </a:prstGeom>
        </p:spPr>
        <p:txBody>
          <a:bodyPr lIns="68592" tIns="34296" rIns="68592" bIns="34296">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仿宋" panose="02010609060101010101" pitchFamily="49" charset="-122"/>
                <a:ea typeface="仿宋" panose="02010609060101010101" pitchFamily="49"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仿宋" panose="02010609060101010101" pitchFamily="49" charset="-122"/>
                <a:ea typeface="仿宋" panose="02010609060101010101" pitchFamily="49"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仿宋" panose="02010609060101010101" pitchFamily="49" charset="-122"/>
                <a:ea typeface="仿宋" panose="02010609060101010101" pitchFamily="49"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仿宋" panose="02010609060101010101" pitchFamily="49" charset="-122"/>
                <a:ea typeface="仿宋" panose="02010609060101010101" pitchFamily="49"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仿宋" panose="02010609060101010101" pitchFamily="49" charset="-122"/>
                <a:ea typeface="仿宋" panose="02010609060101010101" pitchFamily="49"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defRPr/>
            </a:pPr>
            <a:r>
              <a:rPr lang="zh-CN" altLang="en-US" sz="1800" dirty="0">
                <a:solidFill>
                  <a:schemeClr val="bg1"/>
                </a:solidFill>
              </a:rPr>
              <a:t>收银员</a:t>
            </a:r>
            <a:r>
              <a:rPr lang="en-US" altLang="zh-CN" sz="1800" dirty="0">
                <a:solidFill>
                  <a:schemeClr val="bg1"/>
                </a:solidFill>
              </a:rPr>
              <a:t>	</a:t>
            </a:r>
          </a:p>
          <a:p>
            <a:pPr lvl="1">
              <a:defRPr/>
            </a:pPr>
            <a:r>
              <a:rPr lang="zh-CN" altLang="en-US" sz="1500" dirty="0">
                <a:solidFill>
                  <a:schemeClr val="bg1"/>
                </a:solidFill>
              </a:rPr>
              <a:t>工作细节</a:t>
            </a:r>
            <a:endParaRPr lang="en-US" altLang="zh-CN" sz="1500" dirty="0">
              <a:solidFill>
                <a:schemeClr val="bg1"/>
              </a:solidFill>
            </a:endParaRPr>
          </a:p>
          <a:p>
            <a:pPr lvl="2">
              <a:defRPr/>
            </a:pPr>
            <a:r>
              <a:rPr lang="zh-CN" altLang="en-US" sz="1351" dirty="0">
                <a:solidFill>
                  <a:schemeClr val="bg1"/>
                </a:solidFill>
              </a:rPr>
              <a:t>询问顾客是否是会员，如果是，则输入客户编码</a:t>
            </a:r>
            <a:endParaRPr lang="en-US" altLang="zh-CN" sz="1351" dirty="0">
              <a:solidFill>
                <a:schemeClr val="bg1"/>
              </a:solidFill>
            </a:endParaRPr>
          </a:p>
          <a:p>
            <a:pPr lvl="2">
              <a:defRPr/>
            </a:pPr>
            <a:r>
              <a:rPr lang="zh-CN" altLang="en-US" sz="1351" dirty="0">
                <a:solidFill>
                  <a:schemeClr val="bg1"/>
                </a:solidFill>
              </a:rPr>
              <a:t>使用扫描仪进行商品扫描，如果扫不上，则手工输入</a:t>
            </a:r>
            <a:endParaRPr lang="en-US" altLang="zh-CN" sz="1351" dirty="0">
              <a:solidFill>
                <a:schemeClr val="bg1"/>
              </a:solidFill>
            </a:endParaRPr>
          </a:p>
          <a:p>
            <a:pPr lvl="2">
              <a:defRPr/>
            </a:pPr>
            <a:r>
              <a:rPr lang="zh-CN" altLang="en-US" sz="1351" dirty="0">
                <a:solidFill>
                  <a:schemeClr val="bg1"/>
                </a:solidFill>
              </a:rPr>
              <a:t>扫描结束后，系统自动计算总价，告知顾客</a:t>
            </a:r>
            <a:endParaRPr lang="en-US" altLang="zh-CN" sz="1351" dirty="0">
              <a:solidFill>
                <a:schemeClr val="bg1"/>
              </a:solidFill>
            </a:endParaRPr>
          </a:p>
          <a:p>
            <a:pPr lvl="2">
              <a:defRPr/>
            </a:pPr>
            <a:r>
              <a:rPr lang="zh-CN" altLang="en-US" sz="1351" dirty="0">
                <a:solidFill>
                  <a:schemeClr val="bg1"/>
                </a:solidFill>
              </a:rPr>
              <a:t>顾客付款</a:t>
            </a:r>
            <a:endParaRPr lang="en-US" altLang="zh-CN" sz="1351" dirty="0">
              <a:solidFill>
                <a:schemeClr val="bg1"/>
              </a:solidFill>
            </a:endParaRPr>
          </a:p>
          <a:p>
            <a:pPr lvl="2">
              <a:defRPr/>
            </a:pPr>
            <a:r>
              <a:rPr lang="zh-CN" altLang="en-US" sz="1351" dirty="0">
                <a:solidFill>
                  <a:schemeClr val="bg1"/>
                </a:solidFill>
              </a:rPr>
              <a:t>系统打印单据，顾客离开</a:t>
            </a:r>
            <a:endParaRPr lang="en-US" altLang="zh-CN" sz="1351" dirty="0">
              <a:solidFill>
                <a:schemeClr val="bg1"/>
              </a:solidFill>
            </a:endParaRPr>
          </a:p>
        </p:txBody>
      </p:sp>
      <p:sp>
        <p:nvSpPr>
          <p:cNvPr id="8"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标题 1"/>
          <p:cNvSpPr txBox="1">
            <a:spLocks/>
          </p:cNvSpPr>
          <p:nvPr/>
        </p:nvSpPr>
        <p:spPr bwMode="auto">
          <a:xfrm>
            <a:off x="935474" y="792146"/>
            <a:ext cx="7347664" cy="5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defRPr/>
            </a:pPr>
            <a:r>
              <a:rPr lang="en-US" altLang="zh-CN" dirty="0"/>
              <a:t>2. </a:t>
            </a:r>
            <a:r>
              <a:rPr lang="zh-CN" altLang="en-US" dirty="0"/>
              <a:t>进行需求获取</a:t>
            </a:r>
          </a:p>
        </p:txBody>
      </p:sp>
    </p:spTree>
    <p:extLst>
      <p:ext uri="{BB962C8B-B14F-4D97-AF65-F5344CB8AC3E}">
        <p14:creationId xmlns:p14="http://schemas.microsoft.com/office/powerpoint/2010/main" val="129317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0-#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a:t>3. </a:t>
            </a:r>
            <a:r>
              <a:rPr lang="zh-CN" altLang="en-US" dirty="0"/>
              <a:t>定义需求</a:t>
            </a:r>
          </a:p>
        </p:txBody>
      </p:sp>
      <p:sp>
        <p:nvSpPr>
          <p:cNvPr id="29699" name="内容占位符 2"/>
          <p:cNvSpPr>
            <a:spLocks noGrp="1"/>
          </p:cNvSpPr>
          <p:nvPr>
            <p:ph idx="1"/>
          </p:nvPr>
        </p:nvSpPr>
        <p:spPr bwMode="auto">
          <a:xfrm>
            <a:off x="4307514" y="1673164"/>
            <a:ext cx="3686082" cy="46138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lvl="1"/>
            <a:r>
              <a:rPr lang="en-US" altLang="zh-CN" sz="1846" dirty="0"/>
              <a:t>R1</a:t>
            </a:r>
            <a:r>
              <a:rPr lang="zh-CN" altLang="en-US" sz="1846" dirty="0"/>
              <a:t>：系统应该允许顾客退回已经购买的商品</a:t>
            </a:r>
            <a:endParaRPr lang="en-US" altLang="zh-CN" sz="1846" dirty="0"/>
          </a:p>
          <a:p>
            <a:pPr lvl="1"/>
            <a:r>
              <a:rPr lang="en-US" altLang="zh-CN" sz="1846" dirty="0">
                <a:solidFill>
                  <a:srgbClr val="FF0000"/>
                </a:solidFill>
              </a:rPr>
              <a:t>R2</a:t>
            </a:r>
            <a:r>
              <a:rPr lang="zh-CN" altLang="en-US" sz="1846" dirty="0">
                <a:solidFill>
                  <a:srgbClr val="FF0000"/>
                </a:solidFill>
              </a:rPr>
              <a:t>：在系统使用</a:t>
            </a:r>
            <a:r>
              <a:rPr lang="en-US" altLang="zh-CN" sz="1846" dirty="0">
                <a:solidFill>
                  <a:srgbClr val="FF0000"/>
                </a:solidFill>
              </a:rPr>
              <a:t>3</a:t>
            </a:r>
            <a:r>
              <a:rPr lang="zh-CN" altLang="en-US" sz="1846" dirty="0">
                <a:solidFill>
                  <a:srgbClr val="FF0000"/>
                </a:solidFill>
              </a:rPr>
              <a:t>个月后，销售额度应该提高</a:t>
            </a:r>
            <a:r>
              <a:rPr lang="en-US" altLang="zh-CN" sz="1846" dirty="0">
                <a:solidFill>
                  <a:srgbClr val="FF0000"/>
                </a:solidFill>
              </a:rPr>
              <a:t>20%</a:t>
            </a:r>
          </a:p>
          <a:p>
            <a:pPr lvl="1"/>
            <a:r>
              <a:rPr lang="en-US" altLang="zh-CN" sz="1846" dirty="0"/>
              <a:t>R3</a:t>
            </a:r>
            <a:r>
              <a:rPr lang="zh-CN" altLang="en-US" sz="1846" dirty="0"/>
              <a:t>：系统要帮助收银员完成销售处理</a:t>
            </a:r>
            <a:endParaRPr lang="en-US" altLang="zh-CN" sz="1846" dirty="0"/>
          </a:p>
          <a:p>
            <a:pPr lvl="1"/>
            <a:r>
              <a:rPr lang="en-US" altLang="zh-CN" sz="1846" dirty="0"/>
              <a:t>R4</a:t>
            </a:r>
            <a:r>
              <a:rPr lang="zh-CN" altLang="en-US" sz="1846" dirty="0"/>
              <a:t>：收银员输入购买商品的标识与数量时，系统要显示该商品的描述、单价、数量及总价</a:t>
            </a:r>
          </a:p>
        </p:txBody>
      </p:sp>
      <p:sp>
        <p:nvSpPr>
          <p:cNvPr id="4" name="内容占位符 2"/>
          <p:cNvSpPr txBox="1">
            <a:spLocks/>
          </p:cNvSpPr>
          <p:nvPr/>
        </p:nvSpPr>
        <p:spPr>
          <a:xfrm>
            <a:off x="473061" y="1404700"/>
            <a:ext cx="3686082" cy="4613832"/>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a:defRPr/>
            </a:pPr>
            <a:r>
              <a:rPr lang="zh-CN" altLang="en-US" sz="2585" kern="0" dirty="0"/>
              <a:t>需求</a:t>
            </a:r>
            <a:endParaRPr lang="en-US" altLang="zh-CN" sz="2585" kern="0" dirty="0"/>
          </a:p>
          <a:p>
            <a:pPr lvl="1">
              <a:defRPr/>
            </a:pPr>
            <a:r>
              <a:rPr lang="zh-CN" altLang="en-US" sz="2216" kern="0" dirty="0"/>
              <a:t>需求就是用户的一种期望，软件系统通过满足用户的期望来解决用户的问题</a:t>
            </a:r>
            <a:endParaRPr lang="en-US" altLang="zh-CN" sz="2216" kern="0" dirty="0"/>
          </a:p>
          <a:p>
            <a:pPr lvl="1">
              <a:defRPr/>
            </a:pPr>
            <a:r>
              <a:rPr lang="zh-CN" altLang="en-US" sz="2216" kern="0" dirty="0"/>
              <a:t>期望可以发生在多个抽象层面上</a:t>
            </a:r>
            <a:endParaRPr lang="en-US" altLang="zh-CN" sz="2216" kern="0" dirty="0"/>
          </a:p>
        </p:txBody>
      </p:sp>
      <p:sp>
        <p:nvSpPr>
          <p:cNvPr id="29701" name="文本框 4"/>
          <p:cNvSpPr txBox="1">
            <a:spLocks noChangeArrowheads="1"/>
          </p:cNvSpPr>
          <p:nvPr/>
        </p:nvSpPr>
        <p:spPr bwMode="auto">
          <a:xfrm>
            <a:off x="5038868" y="1188038"/>
            <a:ext cx="75212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例：</a:t>
            </a:r>
          </a:p>
        </p:txBody>
      </p:sp>
      <p:sp>
        <p:nvSpPr>
          <p:cNvPr id="6"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76746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95613" y="713647"/>
            <a:ext cx="7881938" cy="635000"/>
          </a:xfrm>
        </p:spPr>
        <p:txBody>
          <a:bodyPr/>
          <a:lstStyle/>
          <a:p>
            <a:r>
              <a:rPr lang="en-US" altLang="zh-CN" dirty="0"/>
              <a:t>3-1 </a:t>
            </a:r>
            <a:r>
              <a:rPr lang="zh-CN" altLang="en-US" dirty="0"/>
              <a:t>定义业务需求</a:t>
            </a:r>
          </a:p>
        </p:txBody>
      </p:sp>
      <p:sp>
        <p:nvSpPr>
          <p:cNvPr id="30723" name="内容占位符 2"/>
          <p:cNvSpPr>
            <a:spLocks noGrp="1"/>
          </p:cNvSpPr>
          <p:nvPr>
            <p:ph idx="1"/>
          </p:nvPr>
        </p:nvSpPr>
        <p:spPr bwMode="auto">
          <a:xfrm>
            <a:off x="451417" y="1832920"/>
            <a:ext cx="3523396" cy="41785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dirty="0"/>
              <a:t>抽象层次最高</a:t>
            </a:r>
            <a:endParaRPr lang="en-US" altLang="zh-CN" dirty="0"/>
          </a:p>
          <a:p>
            <a:r>
              <a:rPr lang="zh-CN" altLang="en-US" dirty="0"/>
              <a:t> 是系统建立的战略出发点</a:t>
            </a:r>
            <a:endParaRPr lang="en-US" altLang="zh-CN" dirty="0"/>
          </a:p>
          <a:p>
            <a:r>
              <a:rPr lang="zh-CN" altLang="en-US" dirty="0"/>
              <a:t>是最高层次的目标</a:t>
            </a:r>
            <a:endParaRPr lang="en-US" altLang="zh-CN" dirty="0"/>
          </a:p>
          <a:p>
            <a:r>
              <a:rPr lang="zh-CN" altLang="en-US" dirty="0"/>
              <a:t>描述为什么要开发这个系统</a:t>
            </a:r>
          </a:p>
        </p:txBody>
      </p:sp>
      <p:sp>
        <p:nvSpPr>
          <p:cNvPr id="4" name="内容占位符 2"/>
          <p:cNvSpPr txBox="1">
            <a:spLocks/>
          </p:cNvSpPr>
          <p:nvPr/>
        </p:nvSpPr>
        <p:spPr>
          <a:xfrm>
            <a:off x="4216645" y="1614539"/>
            <a:ext cx="4544946" cy="4606504"/>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marL="244752" lvl="2" indent="-244752">
              <a:buClr>
                <a:schemeClr val="accent1"/>
              </a:buClr>
              <a:buSzPct val="80000"/>
              <a:buFont typeface="Wingdings 2" panose="05020102010507070707" pitchFamily="18" charset="2"/>
              <a:buChar char=""/>
              <a:defRPr/>
            </a:pPr>
            <a:r>
              <a:rPr lang="en-US" altLang="zh-CN" sz="2031" dirty="0">
                <a:solidFill>
                  <a:srgbClr val="FF0000"/>
                </a:solidFill>
              </a:rPr>
              <a:t>R2</a:t>
            </a:r>
            <a:r>
              <a:rPr lang="zh-CN" altLang="en-US" sz="2031" dirty="0">
                <a:solidFill>
                  <a:srgbClr val="FF0000"/>
                </a:solidFill>
              </a:rPr>
              <a:t>：在系统使用</a:t>
            </a:r>
            <a:r>
              <a:rPr lang="en-US" altLang="zh-CN" sz="2031" dirty="0">
                <a:solidFill>
                  <a:srgbClr val="FF0000"/>
                </a:solidFill>
              </a:rPr>
              <a:t>3</a:t>
            </a:r>
            <a:r>
              <a:rPr lang="zh-CN" altLang="en-US" sz="2031" dirty="0">
                <a:solidFill>
                  <a:srgbClr val="FF0000"/>
                </a:solidFill>
              </a:rPr>
              <a:t>个月后，销售额度应该提高</a:t>
            </a:r>
            <a:r>
              <a:rPr lang="en-US" altLang="zh-CN" sz="2031" dirty="0">
                <a:solidFill>
                  <a:srgbClr val="FF0000"/>
                </a:solidFill>
              </a:rPr>
              <a:t>20%</a:t>
            </a:r>
          </a:p>
          <a:p>
            <a:pPr lvl="1">
              <a:defRPr/>
            </a:pPr>
            <a:r>
              <a:rPr lang="en-US" altLang="zh-CN" sz="2216" kern="0" dirty="0"/>
              <a:t>SF1</a:t>
            </a:r>
            <a:r>
              <a:rPr lang="zh-CN" altLang="en-US" sz="2216" kern="0" dirty="0"/>
              <a:t>： 管理会员信息</a:t>
            </a:r>
            <a:endParaRPr lang="en-US" altLang="zh-CN" sz="2216" kern="0" dirty="0"/>
          </a:p>
          <a:p>
            <a:pPr lvl="1">
              <a:defRPr/>
            </a:pPr>
            <a:r>
              <a:rPr lang="en-US" altLang="zh-CN" sz="2216" kern="0" dirty="0"/>
              <a:t>SF2</a:t>
            </a:r>
            <a:r>
              <a:rPr lang="zh-CN" altLang="en-US" sz="2216" kern="0" dirty="0"/>
              <a:t>：提供会员服务，增加回头率</a:t>
            </a:r>
            <a:endParaRPr lang="en-US" altLang="zh-CN" sz="2216" kern="0" dirty="0"/>
          </a:p>
          <a:p>
            <a:pPr lvl="1">
              <a:defRPr/>
            </a:pPr>
            <a:r>
              <a:rPr lang="en-US" altLang="zh-CN" sz="2216" kern="0" dirty="0"/>
              <a:t>SF3</a:t>
            </a:r>
            <a:r>
              <a:rPr lang="zh-CN" altLang="en-US" sz="2216" kern="0" dirty="0"/>
              <a:t>：使用多样化的特价方案，吸引顾客购买，增加销售额</a:t>
            </a:r>
            <a:endParaRPr lang="en-US" altLang="zh-CN" sz="2216" kern="0" dirty="0"/>
          </a:p>
          <a:p>
            <a:pPr lvl="1">
              <a:defRPr/>
            </a:pPr>
            <a:r>
              <a:rPr lang="en-US" altLang="zh-CN" sz="2216" kern="0" dirty="0"/>
              <a:t>SF4</a:t>
            </a:r>
            <a:r>
              <a:rPr lang="zh-CN" altLang="en-US" sz="2216" kern="0" dirty="0"/>
              <a:t>：使用多样化的赠送方案，吸引顾客购买，增加销售额</a:t>
            </a:r>
          </a:p>
        </p:txBody>
      </p:sp>
      <p:sp>
        <p:nvSpPr>
          <p:cNvPr id="30725" name="文本框 4"/>
          <p:cNvSpPr txBox="1">
            <a:spLocks noChangeArrowheads="1"/>
          </p:cNvSpPr>
          <p:nvPr/>
        </p:nvSpPr>
        <p:spPr bwMode="auto">
          <a:xfrm>
            <a:off x="4706168" y="1188038"/>
            <a:ext cx="75212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例：</a:t>
            </a:r>
          </a:p>
        </p:txBody>
      </p:sp>
      <p:sp>
        <p:nvSpPr>
          <p:cNvPr id="7" name="内容占位符 2"/>
          <p:cNvSpPr txBox="1">
            <a:spLocks/>
          </p:cNvSpPr>
          <p:nvPr/>
        </p:nvSpPr>
        <p:spPr>
          <a:xfrm>
            <a:off x="4373467" y="1860767"/>
            <a:ext cx="3523396" cy="4178537"/>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marL="0" indent="0">
              <a:buNone/>
              <a:defRPr/>
            </a:pPr>
            <a:endParaRPr lang="zh-CN" altLang="en-US" sz="2585" kern="0" dirty="0"/>
          </a:p>
        </p:txBody>
      </p:sp>
      <p:sp>
        <p:nvSpPr>
          <p:cNvPr id="9"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1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2148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a:t>3-2 </a:t>
            </a:r>
            <a:r>
              <a:rPr lang="zh-CN" altLang="en-US" dirty="0"/>
              <a:t>定义用户需求</a:t>
            </a:r>
          </a:p>
        </p:txBody>
      </p:sp>
      <p:sp>
        <p:nvSpPr>
          <p:cNvPr id="31747" name="内容占位符 2"/>
          <p:cNvSpPr>
            <a:spLocks noGrp="1"/>
          </p:cNvSpPr>
          <p:nvPr>
            <p:ph idx="1"/>
          </p:nvPr>
        </p:nvSpPr>
        <p:spPr bwMode="auto">
          <a:xfrm>
            <a:off x="441249" y="1735613"/>
            <a:ext cx="3384161" cy="4178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dirty="0"/>
              <a:t>是执行实际工作的用户对系统所能完成的具体任务的期望</a:t>
            </a:r>
            <a:endParaRPr lang="en-US" altLang="zh-CN" dirty="0"/>
          </a:p>
          <a:p>
            <a:r>
              <a:rPr lang="zh-CN" altLang="en-US" dirty="0"/>
              <a:t>描述系统能够帮助用户能做什么</a:t>
            </a:r>
            <a:endParaRPr lang="en-US" altLang="zh-CN" dirty="0"/>
          </a:p>
          <a:p>
            <a:r>
              <a:rPr lang="zh-CN" altLang="en-US" dirty="0"/>
              <a:t>主要来自用户</a:t>
            </a:r>
          </a:p>
        </p:txBody>
      </p:sp>
      <p:sp>
        <p:nvSpPr>
          <p:cNvPr id="4" name="内容占位符 2"/>
          <p:cNvSpPr txBox="1">
            <a:spLocks/>
          </p:cNvSpPr>
          <p:nvPr/>
        </p:nvSpPr>
        <p:spPr>
          <a:xfrm>
            <a:off x="4706168" y="1966293"/>
            <a:ext cx="3384160" cy="4178537"/>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a:defRPr/>
            </a:pPr>
            <a:endParaRPr lang="zh-CN" altLang="en-US" sz="2585" kern="0" dirty="0"/>
          </a:p>
        </p:txBody>
      </p:sp>
      <p:sp>
        <p:nvSpPr>
          <p:cNvPr id="5" name="内容占位符 2"/>
          <p:cNvSpPr txBox="1">
            <a:spLocks/>
          </p:cNvSpPr>
          <p:nvPr/>
        </p:nvSpPr>
        <p:spPr>
          <a:xfrm>
            <a:off x="4216645" y="1614539"/>
            <a:ext cx="4544946" cy="4606504"/>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a:defRPr/>
            </a:pPr>
            <a:r>
              <a:rPr lang="en-US" altLang="zh-CN" sz="2031" kern="0" dirty="0">
                <a:solidFill>
                  <a:srgbClr val="FF0000"/>
                </a:solidFill>
              </a:rPr>
              <a:t>SF1</a:t>
            </a:r>
            <a:r>
              <a:rPr lang="zh-CN" altLang="en-US" sz="2031" kern="0" dirty="0">
                <a:solidFill>
                  <a:srgbClr val="FF0000"/>
                </a:solidFill>
              </a:rPr>
              <a:t>： 管理会员信息</a:t>
            </a:r>
            <a:endParaRPr lang="en-US" altLang="zh-CN" sz="2031" kern="0" dirty="0">
              <a:solidFill>
                <a:srgbClr val="FF0000"/>
              </a:solidFill>
            </a:endParaRPr>
          </a:p>
          <a:p>
            <a:pPr lvl="1">
              <a:defRPr/>
            </a:pPr>
            <a:r>
              <a:rPr lang="en-US" altLang="zh-CN" sz="2031" kern="0" dirty="0"/>
              <a:t>UR1.1</a:t>
            </a:r>
            <a:r>
              <a:rPr lang="zh-CN" altLang="en-US" sz="2031" kern="0" dirty="0"/>
              <a:t>：系统应该允许客户经理添加、修改或者删除会员个人信息</a:t>
            </a:r>
            <a:endParaRPr lang="en-US" altLang="zh-CN" sz="2031" kern="0" dirty="0"/>
          </a:p>
          <a:p>
            <a:pPr lvl="1">
              <a:defRPr/>
            </a:pPr>
            <a:r>
              <a:rPr lang="en-US" altLang="zh-CN" sz="2031" kern="0" dirty="0"/>
              <a:t>UR1.2 </a:t>
            </a:r>
            <a:r>
              <a:rPr lang="zh-CN" altLang="en-US" sz="2031" kern="0" dirty="0"/>
              <a:t>系统应该记录会员的购买信息</a:t>
            </a:r>
            <a:endParaRPr lang="en-US" altLang="zh-CN" sz="2031" kern="0" dirty="0"/>
          </a:p>
          <a:p>
            <a:pPr lvl="1">
              <a:defRPr/>
            </a:pPr>
            <a:r>
              <a:rPr lang="en-US" altLang="zh-CN" sz="2031" kern="0" dirty="0"/>
              <a:t>UR1.3 </a:t>
            </a:r>
            <a:r>
              <a:rPr lang="zh-CN" altLang="en-US" sz="2031" kern="0" dirty="0"/>
              <a:t>系统应该允许客户经理查看会员的个人信息和购买信息</a:t>
            </a:r>
            <a:endParaRPr lang="en-US" altLang="zh-CN" sz="2031" kern="0" dirty="0"/>
          </a:p>
          <a:p>
            <a:pPr lvl="1">
              <a:defRPr/>
            </a:pPr>
            <a:r>
              <a:rPr lang="en-US" altLang="zh-CN" sz="2031" kern="0" dirty="0"/>
              <a:t>UR1.4 </a:t>
            </a:r>
            <a:r>
              <a:rPr lang="zh-CN" altLang="en-US" sz="2031" kern="0" dirty="0"/>
              <a:t>系统应该允许客户经理查看所有会员的统计信息</a:t>
            </a:r>
            <a:endParaRPr lang="en-US" altLang="zh-CN" sz="2031" kern="0" dirty="0"/>
          </a:p>
        </p:txBody>
      </p:sp>
      <p:sp>
        <p:nvSpPr>
          <p:cNvPr id="31750" name="文本框 5"/>
          <p:cNvSpPr txBox="1">
            <a:spLocks noChangeArrowheads="1"/>
          </p:cNvSpPr>
          <p:nvPr/>
        </p:nvSpPr>
        <p:spPr bwMode="auto">
          <a:xfrm>
            <a:off x="4706168" y="1188038"/>
            <a:ext cx="75212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例：</a:t>
            </a:r>
          </a:p>
        </p:txBody>
      </p:sp>
      <p:sp>
        <p:nvSpPr>
          <p:cNvPr id="7"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66583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t>3-3 </a:t>
            </a:r>
            <a:r>
              <a:rPr lang="zh-CN" altLang="en-US" dirty="0"/>
              <a:t>定义系统需求</a:t>
            </a:r>
          </a:p>
        </p:txBody>
      </p:sp>
      <p:sp>
        <p:nvSpPr>
          <p:cNvPr id="32771" name="内容占位符 2"/>
          <p:cNvSpPr>
            <a:spLocks noGrp="1"/>
          </p:cNvSpPr>
          <p:nvPr>
            <p:ph idx="1"/>
          </p:nvPr>
        </p:nvSpPr>
        <p:spPr bwMode="auto">
          <a:xfrm>
            <a:off x="457279" y="1740584"/>
            <a:ext cx="3982142" cy="4178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sz="2216" dirty="0"/>
              <a:t>系统级需求（</a:t>
            </a:r>
            <a:r>
              <a:rPr lang="en-US" altLang="zh-CN" sz="2216" dirty="0"/>
              <a:t>System Requirement</a:t>
            </a:r>
            <a:r>
              <a:rPr lang="zh-CN" altLang="en-US" sz="2216" dirty="0"/>
              <a:t>）是用户对系统行为的期望，每个系统级需求反映了一次外界与系统的交互行为，或者系统的一个实现细节。</a:t>
            </a:r>
          </a:p>
        </p:txBody>
      </p:sp>
      <p:sp>
        <p:nvSpPr>
          <p:cNvPr id="4" name="内容占位符 2"/>
          <p:cNvSpPr txBox="1">
            <a:spLocks/>
          </p:cNvSpPr>
          <p:nvPr/>
        </p:nvSpPr>
        <p:spPr>
          <a:xfrm>
            <a:off x="4418903" y="1526601"/>
            <a:ext cx="4474595" cy="4893769"/>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a:defRPr/>
            </a:pPr>
            <a:r>
              <a:rPr lang="en-US" altLang="zh-CN" sz="2031" kern="0" dirty="0">
                <a:solidFill>
                  <a:srgbClr val="FF0000"/>
                </a:solidFill>
              </a:rPr>
              <a:t>UR1.3 </a:t>
            </a:r>
            <a:r>
              <a:rPr lang="zh-CN" altLang="en-US" sz="2031" kern="0" dirty="0">
                <a:solidFill>
                  <a:srgbClr val="FF0000"/>
                </a:solidFill>
              </a:rPr>
              <a:t>系统应该允许客户经理查看会员的个人信息和购买信息</a:t>
            </a:r>
            <a:endParaRPr lang="en-US" altLang="zh-CN" sz="2031" kern="0" dirty="0">
              <a:solidFill>
                <a:srgbClr val="FF0000"/>
              </a:solidFill>
            </a:endParaRPr>
          </a:p>
          <a:p>
            <a:pPr lvl="1">
              <a:defRPr/>
            </a:pPr>
            <a:r>
              <a:rPr lang="en-US" altLang="zh-CN" sz="1662" kern="0" dirty="0"/>
              <a:t>SR1.3.1</a:t>
            </a:r>
            <a:r>
              <a:rPr lang="zh-CN" altLang="en-US" sz="1662" kern="0" dirty="0"/>
              <a:t>：在接到客户经理的请求后，系统应该为客户经理提供所有会员的个人信息</a:t>
            </a:r>
            <a:endParaRPr lang="en-US" altLang="zh-CN" sz="1662" kern="0" dirty="0"/>
          </a:p>
          <a:p>
            <a:pPr lvl="1">
              <a:defRPr/>
            </a:pPr>
            <a:r>
              <a:rPr lang="en-US" altLang="zh-CN" sz="1662" kern="0" dirty="0"/>
              <a:t>SR1.3.2</a:t>
            </a:r>
            <a:r>
              <a:rPr lang="zh-CN" altLang="en-US" sz="1662" kern="0" dirty="0"/>
              <a:t>：在客户经理输入会员的客户编号时，系统要提供该会员大的个人信息</a:t>
            </a:r>
            <a:endParaRPr lang="en-US" altLang="zh-CN" sz="1662" kern="0" dirty="0"/>
          </a:p>
          <a:p>
            <a:pPr lvl="1">
              <a:defRPr/>
            </a:pPr>
            <a:r>
              <a:rPr lang="en-US" altLang="zh-CN" sz="1662" kern="0" dirty="0"/>
              <a:t>SR1.3.3</a:t>
            </a:r>
            <a:r>
              <a:rPr lang="zh-CN" altLang="en-US" sz="1662" kern="0" dirty="0"/>
              <a:t>：在客户经理选定一个会员并申请产看购买信息时，系统要提供该会员的历史购买记录</a:t>
            </a:r>
            <a:endParaRPr lang="en-US" altLang="zh-CN" sz="1662" kern="0" dirty="0"/>
          </a:p>
          <a:p>
            <a:pPr lvl="1">
              <a:defRPr/>
            </a:pPr>
            <a:r>
              <a:rPr lang="en-US" altLang="zh-CN" sz="1662" kern="0" dirty="0"/>
              <a:t>SR1.3.4</a:t>
            </a:r>
            <a:r>
              <a:rPr lang="zh-CN" altLang="en-US" sz="1662" kern="0" dirty="0"/>
              <a:t>：经理可以通过键盘输入客户编号，也可以通过读卡器输入客户编号。</a:t>
            </a:r>
            <a:endParaRPr lang="en-US" altLang="zh-CN" sz="1662" kern="0" dirty="0"/>
          </a:p>
        </p:txBody>
      </p:sp>
      <p:sp>
        <p:nvSpPr>
          <p:cNvPr id="32773" name="文本框 4"/>
          <p:cNvSpPr txBox="1">
            <a:spLocks noChangeArrowheads="1"/>
          </p:cNvSpPr>
          <p:nvPr/>
        </p:nvSpPr>
        <p:spPr bwMode="auto">
          <a:xfrm>
            <a:off x="4772122" y="1067856"/>
            <a:ext cx="75212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例：</a:t>
            </a:r>
          </a:p>
        </p:txBody>
      </p:sp>
      <p:sp>
        <p:nvSpPr>
          <p:cNvPr id="6"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18282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265" y="491860"/>
            <a:ext cx="8187060" cy="970253"/>
          </a:xfrm>
        </p:spPr>
        <p:txBody>
          <a:bodyPr/>
          <a:lstStyle/>
          <a:p>
            <a:r>
              <a:rPr lang="en-US" altLang="zh-CN" dirty="0"/>
              <a:t>MSCS</a:t>
            </a:r>
            <a:r>
              <a:rPr lang="zh-CN" altLang="en-US" dirty="0"/>
              <a:t>的功能性需求</a:t>
            </a:r>
          </a:p>
        </p:txBody>
      </p:sp>
      <p:sp>
        <p:nvSpPr>
          <p:cNvPr id="3" name="内容占位符 2"/>
          <p:cNvSpPr>
            <a:spLocks noGrp="1"/>
          </p:cNvSpPr>
          <p:nvPr>
            <p:ph idx="1"/>
          </p:nvPr>
        </p:nvSpPr>
        <p:spPr bwMode="auto">
          <a:xfrm>
            <a:off x="435295" y="1362449"/>
            <a:ext cx="8231029" cy="5569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a:t>在</a:t>
            </a:r>
            <a:r>
              <a:rPr lang="zh-CN" altLang="en-US">
                <a:solidFill>
                  <a:srgbClr val="FF0000"/>
                </a:solidFill>
              </a:rPr>
              <a:t>不考虑物理约束</a:t>
            </a:r>
            <a:r>
              <a:rPr lang="zh-CN" altLang="en-US"/>
              <a:t>的情况下，系统能够执行的活动</a:t>
            </a:r>
            <a:endParaRPr lang="en-US" altLang="zh-CN"/>
          </a:p>
          <a:p>
            <a:endParaRPr lang="zh-CN" altLang="en-US"/>
          </a:p>
        </p:txBody>
      </p:sp>
      <p:sp>
        <p:nvSpPr>
          <p:cNvPr id="4" name="内容占位符 2"/>
          <p:cNvSpPr txBox="1">
            <a:spLocks/>
          </p:cNvSpPr>
          <p:nvPr/>
        </p:nvSpPr>
        <p:spPr>
          <a:xfrm>
            <a:off x="-35175" y="1914995"/>
            <a:ext cx="3020682" cy="3985072"/>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lvl="1">
              <a:defRPr/>
            </a:pPr>
            <a:r>
              <a:rPr lang="en-US" altLang="zh-CN" sz="1662" kern="0" dirty="0"/>
              <a:t>R1</a:t>
            </a:r>
            <a:r>
              <a:rPr lang="zh-CN" altLang="en-US" sz="1662" kern="0" dirty="0"/>
              <a:t>：系统应该允许顾客退回已经购买的商品</a:t>
            </a:r>
            <a:endParaRPr lang="en-US" altLang="zh-CN" sz="1662" kern="0" dirty="0"/>
          </a:p>
          <a:p>
            <a:pPr lvl="1">
              <a:defRPr/>
            </a:pPr>
            <a:r>
              <a:rPr lang="en-US" altLang="zh-CN" sz="1662" kern="0" dirty="0">
                <a:solidFill>
                  <a:srgbClr val="FF0000"/>
                </a:solidFill>
              </a:rPr>
              <a:t>R2</a:t>
            </a:r>
            <a:r>
              <a:rPr lang="zh-CN" altLang="en-US" sz="1662" kern="0" dirty="0">
                <a:solidFill>
                  <a:srgbClr val="FF0000"/>
                </a:solidFill>
              </a:rPr>
              <a:t>：在系统使用</a:t>
            </a:r>
            <a:r>
              <a:rPr lang="en-US" altLang="zh-CN" sz="1662" kern="0" dirty="0">
                <a:solidFill>
                  <a:srgbClr val="FF0000"/>
                </a:solidFill>
              </a:rPr>
              <a:t>3</a:t>
            </a:r>
            <a:r>
              <a:rPr lang="zh-CN" altLang="en-US" sz="1662" kern="0" dirty="0">
                <a:solidFill>
                  <a:srgbClr val="FF0000"/>
                </a:solidFill>
              </a:rPr>
              <a:t>个月后，销售额度应该提高</a:t>
            </a:r>
            <a:r>
              <a:rPr lang="en-US" altLang="zh-CN" sz="1662" kern="0" dirty="0">
                <a:solidFill>
                  <a:srgbClr val="FF0000"/>
                </a:solidFill>
              </a:rPr>
              <a:t>20%</a:t>
            </a:r>
          </a:p>
          <a:p>
            <a:pPr lvl="1">
              <a:defRPr/>
            </a:pPr>
            <a:r>
              <a:rPr lang="en-US" altLang="zh-CN" sz="1662" kern="0" dirty="0"/>
              <a:t>R3</a:t>
            </a:r>
            <a:r>
              <a:rPr lang="zh-CN" altLang="en-US" sz="1662" kern="0" dirty="0"/>
              <a:t>：系统要帮助收银员完成销售处理</a:t>
            </a:r>
            <a:endParaRPr lang="en-US" altLang="zh-CN" sz="1662" kern="0" dirty="0"/>
          </a:p>
          <a:p>
            <a:pPr lvl="1">
              <a:defRPr/>
            </a:pPr>
            <a:r>
              <a:rPr lang="en-US" altLang="zh-CN" sz="1662" kern="0" dirty="0"/>
              <a:t>R4</a:t>
            </a:r>
            <a:r>
              <a:rPr lang="zh-CN" altLang="en-US" sz="1662" kern="0" dirty="0"/>
              <a:t>：收银员输入购买商品的标识与数量时，系统要显示该商品的描述、单价、数量及总价</a:t>
            </a:r>
          </a:p>
        </p:txBody>
      </p:sp>
      <p:sp>
        <p:nvSpPr>
          <p:cNvPr id="5" name="内容占位符 2"/>
          <p:cNvSpPr txBox="1">
            <a:spLocks/>
          </p:cNvSpPr>
          <p:nvPr/>
        </p:nvSpPr>
        <p:spPr bwMode="auto">
          <a:xfrm>
            <a:off x="2687982" y="1992674"/>
            <a:ext cx="2903431" cy="436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defTabSz="917575">
              <a:defRPr sz="2400">
                <a:solidFill>
                  <a:schemeClr val="tx1"/>
                </a:solidFill>
                <a:latin typeface="Times" panose="02020603050405020304" pitchFamily="18" charset="0"/>
                <a:ea typeface="微软雅黑" panose="020B0503020204020204" pitchFamily="34" charset="-122"/>
              </a:defRPr>
            </a:lvl1pPr>
            <a:lvl2pPr marL="546100" indent="-198438" defTabSz="917575">
              <a:defRPr sz="2400">
                <a:solidFill>
                  <a:schemeClr val="tx1"/>
                </a:solidFill>
                <a:latin typeface="Times" panose="02020603050405020304" pitchFamily="18" charset="0"/>
                <a:ea typeface="微软雅黑" panose="020B0503020204020204" pitchFamily="34" charset="-122"/>
              </a:defRPr>
            </a:lvl2pPr>
            <a:lvl3pPr marL="785813" indent="-182563" defTabSz="917575">
              <a:defRPr sz="2400">
                <a:solidFill>
                  <a:schemeClr val="tx1"/>
                </a:solidFill>
                <a:latin typeface="Times" panose="02020603050405020304" pitchFamily="18" charset="0"/>
                <a:ea typeface="微软雅黑" panose="020B0503020204020204" pitchFamily="34" charset="-122"/>
              </a:defRPr>
            </a:lvl3pPr>
            <a:lvl4pPr marL="1023938" indent="-182563" defTabSz="917575">
              <a:defRPr sz="2400">
                <a:solidFill>
                  <a:schemeClr val="tx1"/>
                </a:solidFill>
                <a:latin typeface="Times" panose="02020603050405020304" pitchFamily="18" charset="0"/>
                <a:ea typeface="微软雅黑" panose="020B0503020204020204" pitchFamily="34" charset="-122"/>
              </a:defRPr>
            </a:lvl4pPr>
            <a:lvl5pPr marL="1277938" indent="-180975" defTabSz="917575">
              <a:defRPr sz="2400">
                <a:solidFill>
                  <a:schemeClr val="tx1"/>
                </a:solidFill>
                <a:latin typeface="Times" panose="02020603050405020304" pitchFamily="18" charset="0"/>
                <a:ea typeface="微软雅黑" panose="020B0503020204020204" pitchFamily="34" charset="-122"/>
              </a:defRPr>
            </a:lvl5pPr>
            <a:lvl6pPr marL="17351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1923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26495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106738" indent="-180975"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lvl="1">
              <a:lnSpc>
                <a:spcPct val="150000"/>
              </a:lnSpc>
              <a:spcBef>
                <a:spcPts val="231"/>
              </a:spcBef>
              <a:buClr>
                <a:schemeClr val="accent1"/>
              </a:buClr>
              <a:buSzPct val="100000"/>
              <a:buFont typeface="Verdana" panose="020B0604030504040204" pitchFamily="34" charset="0"/>
              <a:buChar char="◦"/>
            </a:pPr>
            <a:r>
              <a:rPr lang="en-US" altLang="zh-CN" sz="1662">
                <a:latin typeface="Verdana" panose="020B0604030504040204" pitchFamily="34" charset="0"/>
              </a:rPr>
              <a:t>UR1.1</a:t>
            </a:r>
            <a:r>
              <a:rPr lang="zh-CN" altLang="en-US" sz="1662">
                <a:latin typeface="Verdana" panose="020B0604030504040204" pitchFamily="34" charset="0"/>
              </a:rPr>
              <a:t>：系统应该允许客户经理添加、修改或者删除会员个人信息</a:t>
            </a:r>
            <a:endParaRPr lang="en-US" altLang="zh-CN" sz="1662">
              <a:latin typeface="Verdana" panose="020B0604030504040204" pitchFamily="34" charset="0"/>
            </a:endParaRPr>
          </a:p>
          <a:p>
            <a:pPr lvl="1">
              <a:lnSpc>
                <a:spcPct val="150000"/>
              </a:lnSpc>
              <a:spcBef>
                <a:spcPts val="231"/>
              </a:spcBef>
              <a:buClr>
                <a:schemeClr val="accent1"/>
              </a:buClr>
              <a:buSzPct val="100000"/>
              <a:buFont typeface="Verdana" panose="020B0604030504040204" pitchFamily="34" charset="0"/>
              <a:buChar char="◦"/>
            </a:pPr>
            <a:r>
              <a:rPr lang="en-US" altLang="zh-CN" sz="1662">
                <a:latin typeface="Verdana" panose="020B0604030504040204" pitchFamily="34" charset="0"/>
              </a:rPr>
              <a:t>UR1.2 </a:t>
            </a:r>
            <a:r>
              <a:rPr lang="zh-CN" altLang="en-US" sz="1662">
                <a:latin typeface="Verdana" panose="020B0604030504040204" pitchFamily="34" charset="0"/>
              </a:rPr>
              <a:t>系统应该记录会员的购买信息</a:t>
            </a:r>
            <a:endParaRPr lang="en-US" altLang="zh-CN" sz="1662">
              <a:latin typeface="Verdana" panose="020B0604030504040204" pitchFamily="34" charset="0"/>
            </a:endParaRPr>
          </a:p>
          <a:p>
            <a:pPr lvl="1">
              <a:lnSpc>
                <a:spcPct val="150000"/>
              </a:lnSpc>
              <a:spcBef>
                <a:spcPts val="231"/>
              </a:spcBef>
              <a:buClr>
                <a:schemeClr val="accent1"/>
              </a:buClr>
              <a:buSzPct val="100000"/>
              <a:buFont typeface="Verdana" panose="020B0604030504040204" pitchFamily="34" charset="0"/>
              <a:buChar char="◦"/>
            </a:pPr>
            <a:r>
              <a:rPr lang="en-US" altLang="zh-CN" sz="1662">
                <a:latin typeface="Verdana" panose="020B0604030504040204" pitchFamily="34" charset="0"/>
              </a:rPr>
              <a:t>UR1.3 </a:t>
            </a:r>
            <a:r>
              <a:rPr lang="zh-CN" altLang="en-US" sz="1662">
                <a:latin typeface="Verdana" panose="020B0604030504040204" pitchFamily="34" charset="0"/>
              </a:rPr>
              <a:t>系统应该允许客户经理查看会员的个人信息和购买信息</a:t>
            </a:r>
            <a:endParaRPr lang="en-US" altLang="zh-CN" sz="1662">
              <a:latin typeface="Verdana" panose="020B0604030504040204" pitchFamily="34" charset="0"/>
            </a:endParaRPr>
          </a:p>
          <a:p>
            <a:pPr lvl="1">
              <a:lnSpc>
                <a:spcPct val="150000"/>
              </a:lnSpc>
              <a:spcBef>
                <a:spcPts val="231"/>
              </a:spcBef>
              <a:buClr>
                <a:schemeClr val="accent1"/>
              </a:buClr>
              <a:buSzPct val="100000"/>
              <a:buFont typeface="Verdana" panose="020B0604030504040204" pitchFamily="34" charset="0"/>
              <a:buChar char="◦"/>
            </a:pPr>
            <a:r>
              <a:rPr lang="en-US" altLang="zh-CN" sz="1662">
                <a:latin typeface="Verdana" panose="020B0604030504040204" pitchFamily="34" charset="0"/>
              </a:rPr>
              <a:t>UR1.4 </a:t>
            </a:r>
            <a:r>
              <a:rPr lang="zh-CN" altLang="en-US" sz="1662">
                <a:latin typeface="Verdana" panose="020B0604030504040204" pitchFamily="34" charset="0"/>
              </a:rPr>
              <a:t>系统应该允许客户经理查看所有会员的统计信息</a:t>
            </a:r>
            <a:endParaRPr lang="en-US" altLang="zh-CN" sz="1662">
              <a:latin typeface="Verdana" panose="020B0604030504040204" pitchFamily="34" charset="0"/>
            </a:endParaRPr>
          </a:p>
        </p:txBody>
      </p:sp>
      <p:sp>
        <p:nvSpPr>
          <p:cNvPr id="6" name="矩形 5"/>
          <p:cNvSpPr/>
          <p:nvPr/>
        </p:nvSpPr>
        <p:spPr>
          <a:xfrm>
            <a:off x="5613398" y="1860766"/>
            <a:ext cx="3280100" cy="4492184"/>
          </a:xfrm>
          <a:prstGeom prst="rect">
            <a:avLst/>
          </a:prstGeom>
        </p:spPr>
        <p:txBody>
          <a:bodyPr/>
          <a:lstStyle/>
          <a:p>
            <a:pPr marL="504160" lvl="1" indent="-183198" defTabSz="847105">
              <a:lnSpc>
                <a:spcPct val="150000"/>
              </a:lnSpc>
              <a:spcBef>
                <a:spcPts val="231"/>
              </a:spcBef>
              <a:buClr>
                <a:schemeClr val="accent1"/>
              </a:buClr>
              <a:buSzPct val="100000"/>
              <a:buFont typeface="Verdana" panose="020B0604030504040204" pitchFamily="34" charset="0"/>
              <a:buChar char="◦"/>
              <a:defRPr/>
            </a:pPr>
            <a:r>
              <a:rPr lang="en-US" altLang="zh-CN" sz="1477" kern="0" dirty="0">
                <a:latin typeface="+mn-lt"/>
                <a:ea typeface="+mn-ea"/>
              </a:rPr>
              <a:t>SR1.3.1</a:t>
            </a:r>
            <a:r>
              <a:rPr lang="zh-CN" altLang="en-US" sz="1477" kern="0" dirty="0">
                <a:latin typeface="+mn-lt"/>
                <a:ea typeface="+mn-ea"/>
              </a:rPr>
              <a:t>：在接到客户经理的请求后，系统应该为客户经理提供所有会员的个人信息</a:t>
            </a:r>
            <a:endParaRPr lang="en-US" altLang="zh-CN" sz="1477" kern="0" dirty="0">
              <a:latin typeface="+mn-lt"/>
              <a:ea typeface="+mn-ea"/>
            </a:endParaRPr>
          </a:p>
          <a:p>
            <a:pPr marL="504160" lvl="1" indent="-183198" defTabSz="847105">
              <a:lnSpc>
                <a:spcPct val="150000"/>
              </a:lnSpc>
              <a:spcBef>
                <a:spcPts val="231"/>
              </a:spcBef>
              <a:buClr>
                <a:schemeClr val="accent1"/>
              </a:buClr>
              <a:buSzPct val="100000"/>
              <a:buFont typeface="Verdana" panose="020B0604030504040204" pitchFamily="34" charset="0"/>
              <a:buChar char="◦"/>
              <a:defRPr/>
            </a:pPr>
            <a:r>
              <a:rPr lang="en-US" altLang="zh-CN" sz="1477" kern="0" dirty="0">
                <a:latin typeface="+mn-lt"/>
                <a:ea typeface="+mn-ea"/>
              </a:rPr>
              <a:t>SR1.3.2</a:t>
            </a:r>
            <a:r>
              <a:rPr lang="zh-CN" altLang="en-US" sz="1477" kern="0" dirty="0">
                <a:latin typeface="+mn-lt"/>
                <a:ea typeface="+mn-ea"/>
              </a:rPr>
              <a:t>：在客户经理输入会员的客户编号时，系统要提供该会员大的个人信息</a:t>
            </a:r>
            <a:endParaRPr lang="en-US" altLang="zh-CN" sz="1477" kern="0" dirty="0">
              <a:latin typeface="+mn-lt"/>
              <a:ea typeface="+mn-ea"/>
            </a:endParaRPr>
          </a:p>
          <a:p>
            <a:pPr marL="504160" lvl="1" indent="-183198" defTabSz="847105">
              <a:lnSpc>
                <a:spcPct val="150000"/>
              </a:lnSpc>
              <a:spcBef>
                <a:spcPts val="231"/>
              </a:spcBef>
              <a:buClr>
                <a:schemeClr val="accent1"/>
              </a:buClr>
              <a:buSzPct val="100000"/>
              <a:buFont typeface="Verdana" panose="020B0604030504040204" pitchFamily="34" charset="0"/>
              <a:buChar char="◦"/>
              <a:defRPr/>
            </a:pPr>
            <a:r>
              <a:rPr lang="en-US" altLang="zh-CN" sz="1477" kern="0" dirty="0">
                <a:latin typeface="+mn-lt"/>
                <a:ea typeface="+mn-ea"/>
              </a:rPr>
              <a:t>SR1.3.3</a:t>
            </a:r>
            <a:r>
              <a:rPr lang="zh-CN" altLang="en-US" sz="1477" kern="0" dirty="0">
                <a:latin typeface="+mn-lt"/>
                <a:ea typeface="+mn-ea"/>
              </a:rPr>
              <a:t>：在客户经理选定一个会员并申请产看购买信息时，系统要提供该会员的历史购买记录</a:t>
            </a:r>
            <a:endParaRPr lang="en-US" altLang="zh-CN" sz="1477" kern="0" dirty="0">
              <a:latin typeface="+mn-lt"/>
              <a:ea typeface="+mn-ea"/>
            </a:endParaRPr>
          </a:p>
          <a:p>
            <a:pPr marL="504160" lvl="1" indent="-183198" defTabSz="847105">
              <a:lnSpc>
                <a:spcPct val="150000"/>
              </a:lnSpc>
              <a:spcBef>
                <a:spcPts val="231"/>
              </a:spcBef>
              <a:buClr>
                <a:schemeClr val="accent1"/>
              </a:buClr>
              <a:buSzPct val="100000"/>
              <a:buFont typeface="Verdana" panose="020B0604030504040204" pitchFamily="34" charset="0"/>
              <a:buChar char="◦"/>
              <a:defRPr/>
            </a:pPr>
            <a:r>
              <a:rPr lang="en-US" altLang="zh-CN" sz="1477" kern="0" dirty="0">
                <a:latin typeface="+mn-lt"/>
                <a:ea typeface="+mn-ea"/>
              </a:rPr>
              <a:t>SR1.3.4</a:t>
            </a:r>
            <a:r>
              <a:rPr lang="zh-CN" altLang="en-US" sz="1477" kern="0" dirty="0">
                <a:latin typeface="+mn-lt"/>
                <a:ea typeface="+mn-ea"/>
              </a:rPr>
              <a:t>：经理可以通过键盘输入客户编号，也可以通过读卡器输入客户编号。</a:t>
            </a:r>
            <a:endParaRPr lang="en-US" altLang="zh-CN" sz="1477" kern="0" dirty="0">
              <a:latin typeface="+mn-lt"/>
              <a:ea typeface="+mn-ea"/>
            </a:endParaRPr>
          </a:p>
        </p:txBody>
      </p:sp>
      <p:sp>
        <p:nvSpPr>
          <p:cNvPr id="7" name="Rectangle 2"/>
          <p:cNvSpPr txBox="1">
            <a:spLocks noChangeArrowheads="1"/>
          </p:cNvSpPr>
          <p:nvPr/>
        </p:nvSpPr>
        <p:spPr bwMode="auto">
          <a:xfrm>
            <a:off x="612775" y="105887"/>
            <a:ext cx="4843937" cy="55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007" tIns="42504" rIns="85007" bIns="42504"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a:lnSpc>
                <a:spcPts val="3139"/>
              </a:lnSpc>
            </a:pPr>
            <a:r>
              <a:rPr lang="zh-CN" altLang="en-US" dirty="0"/>
              <a:t>连锁商店案例</a:t>
            </a:r>
            <a:r>
              <a:rPr lang="en-US" altLang="zh-CN" dirty="0"/>
              <a:t>……</a:t>
            </a:r>
          </a:p>
        </p:txBody>
      </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84588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300" fill="hold"/>
                                        <p:tgtEl>
                                          <p:spTgt spid="9"/>
                                        </p:tgtEl>
                                        <p:attrNameLst>
                                          <p:attrName>ppt_x</p:attrName>
                                        </p:attrNameLst>
                                      </p:cBhvr>
                                      <p:tavLst>
                                        <p:tav tm="0">
                                          <p:val>
                                            <p:strVal val="0-#ppt_w/2"/>
                                          </p:val>
                                        </p:tav>
                                        <p:tav tm="100000">
                                          <p:val>
                                            <p:strVal val="#ppt_x"/>
                                          </p:val>
                                        </p:tav>
                                      </p:tavLst>
                                    </p:anim>
                                    <p:anim calcmode="lin" valueType="num">
                                      <p:cBhvr additive="base">
                                        <p:cTn id="37" dur="300" fill="hold"/>
                                        <p:tgtEl>
                                          <p:spTgt spid="9"/>
                                        </p:tgtEl>
                                        <p:attrNameLst>
                                          <p:attrName>ppt_y</p:attrName>
                                        </p:attrNameLst>
                                      </p:cBhvr>
                                      <p:tavLst>
                                        <p:tav tm="0">
                                          <p:val>
                                            <p:strVal val="#ppt_y"/>
                                          </p:val>
                                        </p:tav>
                                        <p:tav tm="100000">
                                          <p:val>
                                            <p:strVal val="#ppt_y"/>
                                          </p:val>
                                        </p:tav>
                                      </p:tavLst>
                                    </p:anim>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a:xfrm>
            <a:off x="519795" y="139617"/>
            <a:ext cx="8185594" cy="476333"/>
          </a:xfrm>
        </p:spPr>
        <p:txBody>
          <a:bodyPr/>
          <a:lstStyle/>
          <a:p>
            <a:r>
              <a:rPr lang="zh-CN" altLang="en-US" sz="2954" dirty="0">
                <a:latin typeface="Arial Narrow" panose="020B0606020202030204" pitchFamily="34" charset="0"/>
              </a:rPr>
              <a:t>这些场景</a:t>
            </a:r>
            <a:r>
              <a:rPr lang="en-US" altLang="zh-CN" sz="2954" dirty="0">
                <a:latin typeface="Arial Narrow" panose="020B0606020202030204" pitchFamily="34" charset="0"/>
              </a:rPr>
              <a:t>…</a:t>
            </a:r>
            <a:endParaRPr lang="en-US" altLang="zh-CN" sz="2954" dirty="0"/>
          </a:p>
        </p:txBody>
      </p:sp>
      <p:grpSp>
        <p:nvGrpSpPr>
          <p:cNvPr id="6147" name="Group 3"/>
          <p:cNvGrpSpPr>
            <a:grpSpLocks/>
          </p:cNvGrpSpPr>
          <p:nvPr/>
        </p:nvGrpSpPr>
        <p:grpSpPr bwMode="auto">
          <a:xfrm>
            <a:off x="549616" y="1234939"/>
            <a:ext cx="8595972" cy="5161981"/>
            <a:chOff x="375" y="663"/>
            <a:chExt cx="5865" cy="3522"/>
          </a:xfrm>
        </p:grpSpPr>
        <p:pic>
          <p:nvPicPr>
            <p:cNvPr id="6148"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 y="2341"/>
              <a:ext cx="2080" cy="1830"/>
            </a:xfrm>
            <a:prstGeom prst="rect">
              <a:avLst/>
            </a:prstGeom>
            <a:solidFill>
              <a:srgbClr val="F8F8F8"/>
            </a:solidFill>
            <a:ln w="9525">
              <a:solidFill>
                <a:srgbClr val="777777"/>
              </a:solidFill>
              <a:miter lim="800000"/>
              <a:headEnd/>
              <a:tailEnd/>
            </a:ln>
          </p:spPr>
        </p:pic>
        <p:pic>
          <p:nvPicPr>
            <p:cNvPr id="6149" name="Picture 5"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 y="2341"/>
              <a:ext cx="2912" cy="1844"/>
            </a:xfrm>
            <a:prstGeom prst="rect">
              <a:avLst/>
            </a:prstGeom>
            <a:solidFill>
              <a:srgbClr val="FFFFFF"/>
            </a:solidFill>
            <a:ln w="9525">
              <a:solidFill>
                <a:srgbClr val="777777"/>
              </a:solidFill>
              <a:miter lim="800000"/>
              <a:headEnd/>
              <a:tailEnd/>
            </a:ln>
          </p:spPr>
        </p:pic>
        <p:pic>
          <p:nvPicPr>
            <p:cNvPr id="6150" name="Picture 6" desc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 y="663"/>
              <a:ext cx="2323" cy="1584"/>
            </a:xfrm>
            <a:prstGeom prst="rect">
              <a:avLst/>
            </a:prstGeom>
            <a:solidFill>
              <a:srgbClr val="FFFFFF"/>
            </a:solidFill>
            <a:ln w="9525">
              <a:solidFill>
                <a:srgbClr val="777777"/>
              </a:solidFill>
              <a:miter lim="800000"/>
              <a:headEnd/>
              <a:tailEnd/>
            </a:ln>
          </p:spPr>
        </p:pic>
        <p:pic>
          <p:nvPicPr>
            <p:cNvPr id="6151" name="Picture 7" descr="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 y="663"/>
              <a:ext cx="3432" cy="1567"/>
            </a:xfrm>
            <a:prstGeom prst="rect">
              <a:avLst/>
            </a:prstGeom>
            <a:solidFill>
              <a:srgbClr val="FFFFFF"/>
            </a:solidFill>
            <a:ln w="9525">
              <a:solidFill>
                <a:srgbClr val="777777"/>
              </a:solidFill>
              <a:miter lim="800000"/>
              <a:headEnd/>
              <a:tailEnd/>
            </a:ln>
          </p:spPr>
        </p:pic>
      </p:gr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67384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607672" y="-19050"/>
            <a:ext cx="7881938" cy="635000"/>
          </a:xfrm>
        </p:spPr>
        <p:txBody>
          <a:bodyPr/>
          <a:lstStyle/>
          <a:p>
            <a:r>
              <a:rPr lang="zh-CN" altLang="en-US" dirty="0"/>
              <a:t>自然语言描述需求的问题</a:t>
            </a:r>
            <a:endParaRPr lang="en-GB" altLang="zh-CN" dirty="0"/>
          </a:p>
        </p:txBody>
      </p:sp>
      <p:sp>
        <p:nvSpPr>
          <p:cNvPr id="49155" name="Rectangle 3"/>
          <p:cNvSpPr>
            <a:spLocks noGrp="1" noChangeArrowheads="1"/>
          </p:cNvSpPr>
          <p:nvPr>
            <p:ph type="body" idx="4294967295"/>
          </p:nvPr>
        </p:nvSpPr>
        <p:spPr bwMode="auto">
          <a:xfrm>
            <a:off x="583947" y="980728"/>
            <a:ext cx="8231029" cy="4178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描述不够清楚</a:t>
            </a:r>
            <a:r>
              <a:rPr lang="en-GB" altLang="zh-CN" dirty="0"/>
              <a:t> </a:t>
            </a:r>
          </a:p>
          <a:p>
            <a:pPr lvl="1"/>
            <a:r>
              <a:rPr lang="zh-CN" altLang="en-US" dirty="0"/>
              <a:t>使用自然语言描述，既要精确无二义，又要保证文档的可读性。</a:t>
            </a:r>
            <a:r>
              <a:rPr lang="en-US" altLang="zh-CN" dirty="0"/>
              <a:t>--</a:t>
            </a:r>
            <a:r>
              <a:rPr lang="zh-CN" altLang="en-US" dirty="0"/>
              <a:t>不容易</a:t>
            </a:r>
            <a:endParaRPr lang="en-US" altLang="zh-CN" dirty="0"/>
          </a:p>
          <a:p>
            <a:r>
              <a:rPr lang="zh-CN" altLang="en-US" dirty="0"/>
              <a:t>需求混乱</a:t>
            </a:r>
            <a:endParaRPr lang="en-GB" altLang="zh-CN" dirty="0"/>
          </a:p>
          <a:p>
            <a:pPr lvl="1"/>
            <a:r>
              <a:rPr lang="zh-CN" altLang="en-US" dirty="0"/>
              <a:t>功能需求、非功能需求、领域需求、设计约束等内容混淆在一起</a:t>
            </a:r>
            <a:endParaRPr lang="en-GB" altLang="zh-CN" dirty="0"/>
          </a:p>
          <a:p>
            <a:pPr lvl="1"/>
            <a:r>
              <a:rPr lang="zh-CN" altLang="en-US" dirty="0"/>
              <a:t>造成需求层次混乱</a:t>
            </a:r>
            <a:endParaRPr lang="en-GB" altLang="zh-CN" dirty="0"/>
          </a:p>
        </p:txBody>
      </p:sp>
      <p:sp>
        <p:nvSpPr>
          <p:cNvPr id="4" name="Rectangle 3"/>
          <p:cNvSpPr txBox="1">
            <a:spLocks noChangeArrowheads="1"/>
          </p:cNvSpPr>
          <p:nvPr/>
        </p:nvSpPr>
        <p:spPr bwMode="auto">
          <a:xfrm>
            <a:off x="635806" y="3645024"/>
            <a:ext cx="8231029" cy="228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考虑需求描述中</a:t>
            </a:r>
            <a:r>
              <a:rPr lang="en-GB" altLang="zh-CN" dirty="0"/>
              <a:t> ‘</a:t>
            </a:r>
            <a:r>
              <a:rPr lang="zh-CN" altLang="en-US" dirty="0">
                <a:solidFill>
                  <a:srgbClr val="FF0000"/>
                </a:solidFill>
                <a:latin typeface="Times" panose="02020603050405020304" pitchFamily="18" charset="0"/>
              </a:rPr>
              <a:t>适当的浏览器（</a:t>
            </a:r>
            <a:r>
              <a:rPr lang="en-GB" altLang="zh-CN" dirty="0">
                <a:solidFill>
                  <a:srgbClr val="FF3300"/>
                </a:solidFill>
              </a:rPr>
              <a:t>appropriate viewers</a:t>
            </a:r>
            <a:r>
              <a:rPr lang="zh-CN" altLang="en-US" dirty="0">
                <a:solidFill>
                  <a:srgbClr val="FF3300"/>
                </a:solidFill>
              </a:rPr>
              <a:t>）</a:t>
            </a:r>
            <a:r>
              <a:rPr lang="en-GB" altLang="zh-CN" dirty="0"/>
              <a:t>’</a:t>
            </a:r>
          </a:p>
          <a:p>
            <a:pPr lvl="1"/>
            <a:r>
              <a:rPr lang="zh-CN" altLang="en-US" dirty="0"/>
              <a:t>用户的意图</a:t>
            </a:r>
            <a:r>
              <a:rPr lang="en-GB" altLang="zh-CN" dirty="0"/>
              <a:t>- </a:t>
            </a:r>
            <a:r>
              <a:rPr lang="zh-CN" altLang="en-US" dirty="0"/>
              <a:t>为不同的文档类型提供特殊的文档浏览器</a:t>
            </a:r>
            <a:endParaRPr lang="en-GB" altLang="zh-CN" dirty="0"/>
          </a:p>
          <a:p>
            <a:pPr lvl="1"/>
            <a:r>
              <a:rPr lang="zh-CN" altLang="en-US" dirty="0"/>
              <a:t>开发者的解释</a:t>
            </a:r>
            <a:r>
              <a:rPr lang="en-GB" altLang="zh-CN" dirty="0"/>
              <a:t> – </a:t>
            </a:r>
            <a:r>
              <a:rPr lang="zh-CN" altLang="en-US" dirty="0"/>
              <a:t>提供一个文本浏览器，该浏览器可以显示文档的文字内容即可。</a:t>
            </a:r>
            <a:endParaRPr lang="en-GB" altLang="zh-CN" dirty="0"/>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6785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5" descr="MCj0433797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122" y="-95103"/>
            <a:ext cx="1462708" cy="14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585633" y="2564904"/>
            <a:ext cx="2885002" cy="23391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a:spAutoFit/>
          </a:bodyPr>
          <a:lstStyle/>
          <a:p>
            <a:pPr>
              <a:defRPr/>
            </a:pPr>
            <a:r>
              <a:rPr lang="zh-CN" altLang="en-US" sz="2400" dirty="0">
                <a:solidFill>
                  <a:schemeClr val="bg1"/>
                </a:solidFill>
                <a:latin typeface="宋体" panose="02010600030101010101" pitchFamily="2" charset="-122"/>
                <a:ea typeface="宋体" panose="02010600030101010101" pitchFamily="2" charset="-122"/>
              </a:rPr>
              <a:t>应该提供交易计费系统以维护用户的所有支付记录。系统管理员会配置此系统使得长期用户会得到折扣</a:t>
            </a:r>
            <a:r>
              <a:rPr lang="zh-CN" altLang="en-US" sz="2600" dirty="0">
                <a:solidFill>
                  <a:schemeClr val="bg1"/>
                </a:solidFill>
                <a:latin typeface="Times" pitchFamily="18" charset="0"/>
              </a:rPr>
              <a:t>。</a:t>
            </a:r>
          </a:p>
        </p:txBody>
      </p:sp>
      <p:sp>
        <p:nvSpPr>
          <p:cNvPr id="9" name="Rectangle 2"/>
          <p:cNvSpPr txBox="1">
            <a:spLocks/>
          </p:cNvSpPr>
          <p:nvPr/>
        </p:nvSpPr>
        <p:spPr bwMode="auto">
          <a:xfrm>
            <a:off x="606077" y="77111"/>
            <a:ext cx="7063061" cy="53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自然语言描述需求的问题</a:t>
            </a:r>
            <a:endParaRPr lang="en-GB" altLang="zh-CN" dirty="0"/>
          </a:p>
        </p:txBody>
      </p:sp>
      <p:cxnSp>
        <p:nvCxnSpPr>
          <p:cNvPr id="1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矩形 11"/>
          <p:cNvSpPr/>
          <p:nvPr/>
        </p:nvSpPr>
        <p:spPr bwMode="auto">
          <a:xfrm>
            <a:off x="3635486" y="2564904"/>
            <a:ext cx="5371894" cy="341632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zh-CN" altLang="en-US" sz="2400" dirty="0">
                <a:solidFill>
                  <a:schemeClr val="tx1"/>
                </a:solidFill>
                <a:latin typeface="宋体" panose="02010600030101010101" pitchFamily="2" charset="-122"/>
                <a:ea typeface="宋体" panose="02010600030101010101" pitchFamily="2" charset="-122"/>
              </a:rPr>
              <a:t>栅格工具  为协助在一个图表中定位该实体，</a:t>
            </a:r>
            <a:r>
              <a:rPr lang="zh-CN" altLang="en-US" sz="2400" dirty="0">
                <a:latin typeface="宋体" panose="02010600030101010101" pitchFamily="2" charset="-122"/>
                <a:ea typeface="宋体" panose="02010600030101010101" pitchFamily="2" charset="-122"/>
              </a:rPr>
              <a:t>用户可能通过面板上的选择项打开一个以公分或英寸为单位的栅格。最初，栅格处于关闭状态。在编辑期间可以随时切换栅格的打开和关闭，并可以随时在英寸和公分单位之间切换。栅格选择项以调节方式提供，当图形较小栅格线的数目会减少，以避免图表被栅格填满。</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4"/>
          <a:stretch>
            <a:fillRect/>
          </a:stretch>
        </p:blipFill>
        <p:spPr>
          <a:xfrm>
            <a:off x="1281389" y="1084246"/>
            <a:ext cx="771525" cy="1133475"/>
          </a:xfrm>
          <a:prstGeom prst="rect">
            <a:avLst/>
          </a:prstGeom>
        </p:spPr>
      </p:pic>
      <p:pic>
        <p:nvPicPr>
          <p:cNvPr id="13" name="图片 12"/>
          <p:cNvPicPr>
            <a:picLocks noChangeAspect="1"/>
          </p:cNvPicPr>
          <p:nvPr/>
        </p:nvPicPr>
        <p:blipFill>
          <a:blip r:embed="rId5"/>
          <a:stretch>
            <a:fillRect/>
          </a:stretch>
        </p:blipFill>
        <p:spPr>
          <a:xfrm>
            <a:off x="5349883" y="1084246"/>
            <a:ext cx="971550" cy="1295400"/>
          </a:xfrm>
          <a:prstGeom prst="rect">
            <a:avLst/>
          </a:prstGeom>
        </p:spPr>
      </p:pic>
    </p:spTree>
    <p:extLst>
      <p:ext uri="{BB962C8B-B14F-4D97-AF65-F5344CB8AC3E}">
        <p14:creationId xmlns:p14="http://schemas.microsoft.com/office/powerpoint/2010/main" val="2791822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300" fill="hold"/>
                                        <p:tgtEl>
                                          <p:spTgt spid="11"/>
                                        </p:tgtEl>
                                        <p:attrNameLst>
                                          <p:attrName>ppt_x</p:attrName>
                                        </p:attrNameLst>
                                      </p:cBhvr>
                                      <p:tavLst>
                                        <p:tav tm="0">
                                          <p:val>
                                            <p:strVal val="0-#ppt_w/2"/>
                                          </p:val>
                                        </p:tav>
                                        <p:tav tm="100000">
                                          <p:val>
                                            <p:strVal val="#ppt_x"/>
                                          </p:val>
                                        </p:tav>
                                      </p:tavLst>
                                    </p:anim>
                                    <p:anim calcmode="lin" valueType="num">
                                      <p:cBhvr additive="base">
                                        <p:cTn id="13" dur="3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631825" y="4149080"/>
            <a:ext cx="8098514" cy="203132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a:spAutoFit/>
          </a:bodyPr>
          <a:lstStyle/>
          <a:p>
            <a:pPr>
              <a:defRPr/>
            </a:pPr>
            <a:r>
              <a:rPr lang="en-US" altLang="zh-CN" dirty="0">
                <a:solidFill>
                  <a:schemeClr val="bg1"/>
                </a:solidFill>
              </a:rPr>
              <a:t>2..6 </a:t>
            </a:r>
            <a:r>
              <a:rPr lang="zh-CN" altLang="en-US" dirty="0">
                <a:solidFill>
                  <a:schemeClr val="bg1"/>
                </a:solidFill>
              </a:rPr>
              <a:t>栅格工具</a:t>
            </a:r>
            <a:endParaRPr lang="en-US" altLang="zh-CN" dirty="0">
              <a:solidFill>
                <a:schemeClr val="bg1"/>
              </a:solidFill>
            </a:endParaRPr>
          </a:p>
          <a:p>
            <a:pPr>
              <a:defRPr/>
            </a:pPr>
            <a:r>
              <a:rPr lang="en-US" altLang="zh-CN" dirty="0">
                <a:solidFill>
                  <a:schemeClr val="bg1"/>
                </a:solidFill>
              </a:rPr>
              <a:t>2..6..1 </a:t>
            </a:r>
            <a:r>
              <a:rPr lang="zh-CN" altLang="en-US" dirty="0">
                <a:solidFill>
                  <a:schemeClr val="bg1"/>
                </a:solidFill>
              </a:rPr>
              <a:t>编辑器应该提供栅格工具，包含一个由水平和垂直线阵列作为编辑器窗口的背景。这个栅格是被动的，即实体的对准是用户的任务</a:t>
            </a:r>
            <a:endParaRPr lang="en-US" altLang="zh-CN" dirty="0">
              <a:solidFill>
                <a:schemeClr val="bg1"/>
              </a:solidFill>
            </a:endParaRPr>
          </a:p>
          <a:p>
            <a:pPr>
              <a:defRPr/>
            </a:pPr>
            <a:endParaRPr lang="en-US" altLang="zh-CN" dirty="0">
              <a:solidFill>
                <a:schemeClr val="bg1"/>
              </a:solidFill>
            </a:endParaRPr>
          </a:p>
          <a:p>
            <a:pPr>
              <a:defRPr/>
            </a:pPr>
            <a:r>
              <a:rPr lang="en-US" altLang="zh-CN" dirty="0">
                <a:solidFill>
                  <a:schemeClr val="bg1"/>
                </a:solidFill>
              </a:rPr>
              <a:t>      </a:t>
            </a:r>
            <a:r>
              <a:rPr lang="zh-CN" altLang="en-US" dirty="0">
                <a:solidFill>
                  <a:schemeClr val="bg1"/>
                </a:solidFill>
              </a:rPr>
              <a:t>基本原理：一个栅格帮助用户产生一个具有一定间隔的整齐的图表。虽然一个主动栅格能自动将实体与某栅格对齐，但这种定位也不是不精确。用户是决定实体应该在哪里放置的最好的决定者。</a:t>
            </a:r>
          </a:p>
        </p:txBody>
      </p:sp>
      <p:sp>
        <p:nvSpPr>
          <p:cNvPr id="5" name="矩形 4"/>
          <p:cNvSpPr/>
          <p:nvPr/>
        </p:nvSpPr>
        <p:spPr bwMode="auto">
          <a:xfrm>
            <a:off x="252314" y="1272785"/>
            <a:ext cx="7344816" cy="163121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wrap="square">
            <a:spAutoFit/>
          </a:bodyPr>
          <a:lstStyle/>
          <a:p>
            <a:pPr>
              <a:defRPr/>
            </a:pPr>
            <a:r>
              <a:rPr lang="zh-CN" altLang="en-US" sz="2000" dirty="0">
                <a:solidFill>
                  <a:schemeClr val="tx1"/>
                </a:solidFill>
                <a:latin typeface="宋体" panose="02010600030101010101" pitchFamily="2" charset="-122"/>
                <a:ea typeface="宋体" panose="02010600030101010101" pitchFamily="2" charset="-122"/>
              </a:rPr>
              <a:t>栅格工具  为协助在一个图表中定位该实体，</a:t>
            </a:r>
            <a:r>
              <a:rPr lang="zh-CN" altLang="en-US" sz="2000" dirty="0">
                <a:latin typeface="宋体" panose="02010600030101010101" pitchFamily="2" charset="-122"/>
                <a:ea typeface="宋体" panose="02010600030101010101" pitchFamily="2" charset="-122"/>
              </a:rPr>
              <a:t>用户可能通过面板上的选择项打开一个以公分或英寸为单位的栅格。最初，栅格处于关闭状态。在编辑期间可以随时切换栅格的打开和关闭，并可以随时在英寸和公分单位之间切换。栅格选择项以调节方式提供，当图形较小栅格线的数目会减少，以避免图表被栅格填满。</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3" name="下箭头标注 2"/>
          <p:cNvSpPr/>
          <p:nvPr/>
        </p:nvSpPr>
        <p:spPr bwMode="auto">
          <a:xfrm>
            <a:off x="4140746" y="3068959"/>
            <a:ext cx="576064" cy="1080119"/>
          </a:xfrm>
          <a:prstGeom prst="downArrowCallout">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改     进</a:t>
            </a:r>
          </a:p>
        </p:txBody>
      </p:sp>
      <p:sp>
        <p:nvSpPr>
          <p:cNvPr id="7" name="Rectangle 2"/>
          <p:cNvSpPr txBox="1">
            <a:spLocks/>
          </p:cNvSpPr>
          <p:nvPr/>
        </p:nvSpPr>
        <p:spPr bwMode="auto">
          <a:xfrm>
            <a:off x="606077" y="77111"/>
            <a:ext cx="7063061" cy="53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自然语言描述需求的问题</a:t>
            </a:r>
            <a:r>
              <a:rPr lang="en-US" altLang="zh-CN" dirty="0"/>
              <a:t>-</a:t>
            </a:r>
            <a:r>
              <a:rPr lang="zh-CN" altLang="en-US" dirty="0"/>
              <a:t>改进为结构化的描述方法</a:t>
            </a:r>
            <a:endParaRPr lang="en-GB" altLang="zh-CN" dirty="0"/>
          </a:p>
        </p:txBody>
      </p:sp>
      <p:cxnSp>
        <p:nvCxnSpPr>
          <p:cNvPr id="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8264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667733" y="0"/>
            <a:ext cx="7881938" cy="635000"/>
          </a:xfrm>
        </p:spPr>
        <p:txBody>
          <a:bodyPr/>
          <a:lstStyle/>
          <a:p>
            <a:r>
              <a:rPr lang="zh-CN" altLang="en-US" dirty="0"/>
              <a:t>需求描述所使用的其他方法</a:t>
            </a:r>
            <a:endParaRPr lang="en-GB" altLang="zh-CN" dirty="0"/>
          </a:p>
        </p:txBody>
      </p:sp>
      <p:graphicFrame>
        <p:nvGraphicFramePr>
          <p:cNvPr id="2" name="表格 1"/>
          <p:cNvGraphicFramePr>
            <a:graphicFrameLocks noGrp="1"/>
          </p:cNvGraphicFramePr>
          <p:nvPr>
            <p:extLst>
              <p:ext uri="{D42A27DB-BD31-4B8C-83A1-F6EECF244321}">
                <p14:modId xmlns:p14="http://schemas.microsoft.com/office/powerpoint/2010/main" val="1276852772"/>
              </p:ext>
            </p:extLst>
          </p:nvPr>
        </p:nvGraphicFramePr>
        <p:xfrm>
          <a:off x="539003" y="1124744"/>
          <a:ext cx="8185594" cy="4411571"/>
        </p:xfrm>
        <a:graphic>
          <a:graphicData uri="http://schemas.openxmlformats.org/drawingml/2006/table">
            <a:tbl>
              <a:tblPr firstRow="1" bandRow="1">
                <a:tableStyleId>{5A111915-BE36-4E01-A7E5-04B1672EAD32}</a:tableStyleId>
              </a:tblPr>
              <a:tblGrid>
                <a:gridCol w="4092797">
                  <a:extLst>
                    <a:ext uri="{9D8B030D-6E8A-4147-A177-3AD203B41FA5}">
                      <a16:colId xmlns:a16="http://schemas.microsoft.com/office/drawing/2014/main" val="20000"/>
                    </a:ext>
                  </a:extLst>
                </a:gridCol>
                <a:gridCol w="4092797">
                  <a:extLst>
                    <a:ext uri="{9D8B030D-6E8A-4147-A177-3AD203B41FA5}">
                      <a16:colId xmlns:a16="http://schemas.microsoft.com/office/drawing/2014/main" val="20001"/>
                    </a:ext>
                  </a:extLst>
                </a:gridCol>
              </a:tblGrid>
              <a:tr h="464377">
                <a:tc>
                  <a:txBody>
                    <a:bodyPr/>
                    <a:lstStyle/>
                    <a:p>
                      <a:r>
                        <a:rPr lang="zh-CN" altLang="en-US" sz="1700" dirty="0"/>
                        <a:t>符号</a:t>
                      </a:r>
                    </a:p>
                  </a:txBody>
                  <a:tcPr marL="84421" marR="84421" marT="42204" marB="42204"/>
                </a:tc>
                <a:tc>
                  <a:txBody>
                    <a:bodyPr/>
                    <a:lstStyle/>
                    <a:p>
                      <a:r>
                        <a:rPr lang="zh-CN" altLang="en-US" sz="1700" dirty="0"/>
                        <a:t>描述</a:t>
                      </a:r>
                    </a:p>
                  </a:txBody>
                  <a:tcPr marL="84421" marR="84421" marT="42204" marB="42204"/>
                </a:tc>
                <a:extLst>
                  <a:ext uri="{0D108BD9-81ED-4DB2-BD59-A6C34878D82A}">
                    <a16:rowId xmlns:a16="http://schemas.microsoft.com/office/drawing/2014/main" val="10000"/>
                  </a:ext>
                </a:extLst>
              </a:tr>
              <a:tr h="812657">
                <a:tc>
                  <a:txBody>
                    <a:bodyPr/>
                    <a:lstStyle/>
                    <a:p>
                      <a:r>
                        <a:rPr lang="zh-CN" altLang="en-US" sz="1700" dirty="0"/>
                        <a:t>结构化自然语言</a:t>
                      </a:r>
                    </a:p>
                  </a:txBody>
                  <a:tcPr marL="84421" marR="84421" marT="42204" marB="42204"/>
                </a:tc>
                <a:tc>
                  <a:txBody>
                    <a:bodyPr/>
                    <a:lstStyle/>
                    <a:p>
                      <a:r>
                        <a:rPr lang="zh-CN" altLang="en-US" sz="1700" dirty="0"/>
                        <a:t>该方法依赖于定义标准格式或模板来表达需求描述</a:t>
                      </a:r>
                    </a:p>
                  </a:txBody>
                  <a:tcPr marL="84421" marR="84421" marT="42204" marB="42204"/>
                </a:tc>
                <a:extLst>
                  <a:ext uri="{0D108BD9-81ED-4DB2-BD59-A6C34878D82A}">
                    <a16:rowId xmlns:a16="http://schemas.microsoft.com/office/drawing/2014/main" val="10001"/>
                  </a:ext>
                </a:extLst>
              </a:tr>
              <a:tr h="1509223">
                <a:tc>
                  <a:txBody>
                    <a:bodyPr/>
                    <a:lstStyle/>
                    <a:p>
                      <a:r>
                        <a:rPr lang="zh-CN" altLang="en-US" sz="1700" dirty="0"/>
                        <a:t>设计描述语言</a:t>
                      </a:r>
                    </a:p>
                  </a:txBody>
                  <a:tcPr marL="84421" marR="84421" marT="42204" marB="42204"/>
                </a:tc>
                <a:tc>
                  <a:txBody>
                    <a:bodyPr/>
                    <a:lstStyle/>
                    <a:p>
                      <a:r>
                        <a:rPr lang="zh-CN" altLang="en-US" sz="1700" dirty="0"/>
                        <a:t>该方法使用一种类似于程序设计语言的语言，但是</a:t>
                      </a:r>
                      <a:r>
                        <a:rPr lang="zh-CN" altLang="en-US" sz="1700" baseline="0" dirty="0"/>
                        <a:t>具有更多抽象特征，通过定义系统的操作模型来定义需求</a:t>
                      </a:r>
                      <a:endParaRPr lang="zh-CN" altLang="en-US" sz="1700" dirty="0"/>
                    </a:p>
                  </a:txBody>
                  <a:tcPr marL="84421" marR="84421" marT="42204" marB="42204"/>
                </a:tc>
                <a:extLst>
                  <a:ext uri="{0D108BD9-81ED-4DB2-BD59-A6C34878D82A}">
                    <a16:rowId xmlns:a16="http://schemas.microsoft.com/office/drawing/2014/main" val="10002"/>
                  </a:ext>
                </a:extLst>
              </a:tr>
              <a:tr h="812657">
                <a:tc>
                  <a:txBody>
                    <a:bodyPr/>
                    <a:lstStyle/>
                    <a:p>
                      <a:r>
                        <a:rPr lang="zh-CN" altLang="en-US" sz="1700" dirty="0"/>
                        <a:t>图形化符号</a:t>
                      </a:r>
                    </a:p>
                  </a:txBody>
                  <a:tcPr marL="84421" marR="84421" marT="42204" marB="42204"/>
                </a:tc>
                <a:tc>
                  <a:txBody>
                    <a:bodyPr/>
                    <a:lstStyle/>
                    <a:p>
                      <a:r>
                        <a:rPr lang="zh-CN" altLang="en-US" sz="1700" dirty="0"/>
                        <a:t>一个图形语言辅之以文本注释来定义系统的功能需求。</a:t>
                      </a:r>
                    </a:p>
                  </a:txBody>
                  <a:tcPr marL="84421" marR="84421" marT="42204" marB="42204"/>
                </a:tc>
                <a:extLst>
                  <a:ext uri="{0D108BD9-81ED-4DB2-BD59-A6C34878D82A}">
                    <a16:rowId xmlns:a16="http://schemas.microsoft.com/office/drawing/2014/main" val="10003"/>
                  </a:ext>
                </a:extLst>
              </a:tr>
              <a:tr h="812657">
                <a:tc>
                  <a:txBody>
                    <a:bodyPr/>
                    <a:lstStyle/>
                    <a:p>
                      <a:r>
                        <a:rPr lang="zh-CN" altLang="en-US" sz="1700" dirty="0"/>
                        <a:t>数学描述</a:t>
                      </a:r>
                    </a:p>
                  </a:txBody>
                  <a:tcPr marL="84421" marR="84421" marT="42204" marB="42204"/>
                </a:tc>
                <a:tc>
                  <a:txBody>
                    <a:bodyPr/>
                    <a:lstStyle/>
                    <a:p>
                      <a:r>
                        <a:rPr lang="zh-CN" altLang="en-US" sz="1700" dirty="0"/>
                        <a:t>基于像有限状态机或集合这样的数学概念的符号。</a:t>
                      </a:r>
                    </a:p>
                  </a:txBody>
                  <a:tcPr marL="84421" marR="84421" marT="42204" marB="42204"/>
                </a:tc>
                <a:extLst>
                  <a:ext uri="{0D108BD9-81ED-4DB2-BD59-A6C34878D82A}">
                    <a16:rowId xmlns:a16="http://schemas.microsoft.com/office/drawing/2014/main" val="10004"/>
                  </a:ext>
                </a:extLst>
              </a:tr>
            </a:tbl>
          </a:graphicData>
        </a:graphic>
      </p:graphicFrame>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62877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p:txBody>
          <a:bodyPr/>
          <a:lstStyle/>
          <a:p>
            <a:r>
              <a:rPr lang="zh-CN" altLang="en-US"/>
              <a:t>结构化语言描述</a:t>
            </a:r>
            <a:endParaRPr lang="en-US" altLang="zh-CN"/>
          </a:p>
        </p:txBody>
      </p:sp>
      <p:sp>
        <p:nvSpPr>
          <p:cNvPr id="58371" name="Rectangle 3"/>
          <p:cNvSpPr>
            <a:spLocks noGrp="1" noChangeArrowheads="1"/>
          </p:cNvSpPr>
          <p:nvPr>
            <p:ph type="body" idx="4294967295"/>
          </p:nvPr>
        </p:nvSpPr>
        <p:spPr bwMode="auto">
          <a:xfrm>
            <a:off x="612775" y="1988840"/>
            <a:ext cx="3261881" cy="23820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dirty="0"/>
              <a:t>需求描述者对需求的描述要受到需求文档规范的约束</a:t>
            </a:r>
            <a:endParaRPr lang="en-US" altLang="zh-CN" dirty="0"/>
          </a:p>
          <a:p>
            <a:pPr>
              <a:lnSpc>
                <a:spcPct val="90000"/>
              </a:lnSpc>
            </a:pPr>
            <a:r>
              <a:rPr lang="zh-CN" altLang="en-US" dirty="0"/>
              <a:t>所有的需求以标准方式进行描述</a:t>
            </a:r>
            <a:endParaRPr lang="en-US" altLang="zh-CN" dirty="0"/>
          </a:p>
          <a:p>
            <a:pPr>
              <a:lnSpc>
                <a:spcPct val="90000"/>
              </a:lnSpc>
            </a:pPr>
            <a:r>
              <a:rPr lang="zh-CN" altLang="en-US" dirty="0"/>
              <a:t>尽量避免使用技术术语</a:t>
            </a:r>
            <a:endParaRPr lang="en-US" altLang="zh-CN" dirty="0"/>
          </a:p>
          <a:p>
            <a:pPr>
              <a:lnSpc>
                <a:spcPct val="90000"/>
              </a:lnSpc>
            </a:pPr>
            <a:endParaRPr lang="en-US" altLang="zh-CN"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2"/>
          <p:cNvSpPr txBox="1">
            <a:spLocks/>
          </p:cNvSpPr>
          <p:nvPr/>
        </p:nvSpPr>
        <p:spPr bwMode="auto">
          <a:xfrm>
            <a:off x="667733" y="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需求描述所使用的其他方法</a:t>
            </a:r>
            <a:endParaRPr lang="en-GB" altLang="zh-CN" dirty="0"/>
          </a:p>
        </p:txBody>
      </p:sp>
      <p:sp>
        <p:nvSpPr>
          <p:cNvPr id="8" name="Rectangle 3"/>
          <p:cNvSpPr txBox="1">
            <a:spLocks noChangeArrowheads="1"/>
          </p:cNvSpPr>
          <p:nvPr/>
        </p:nvSpPr>
        <p:spPr bwMode="auto">
          <a:xfrm>
            <a:off x="4860199" y="1890409"/>
            <a:ext cx="4320480" cy="248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实体或功能的描述</a:t>
            </a:r>
            <a:endParaRPr lang="en-GB" altLang="zh-CN"/>
          </a:p>
          <a:p>
            <a:r>
              <a:rPr lang="zh-CN" altLang="en-US"/>
              <a:t>输入和输入来源的描述</a:t>
            </a:r>
            <a:endParaRPr lang="en-GB" altLang="zh-CN"/>
          </a:p>
          <a:p>
            <a:r>
              <a:rPr lang="zh-CN" altLang="en-US"/>
              <a:t>输出及输出的去向的描述</a:t>
            </a:r>
            <a:endParaRPr lang="en-GB" altLang="zh-CN"/>
          </a:p>
          <a:p>
            <a:r>
              <a:rPr lang="zh-CN" altLang="en-US"/>
              <a:t>其他被引用的实体的索引</a:t>
            </a:r>
            <a:endParaRPr lang="en-GB" altLang="zh-CN"/>
          </a:p>
          <a:p>
            <a:r>
              <a:rPr lang="zh-CN" altLang="en-US"/>
              <a:t>对所采取的行动的描述</a:t>
            </a:r>
            <a:endParaRPr lang="en-GB" altLang="zh-CN"/>
          </a:p>
          <a:p>
            <a:r>
              <a:rPr lang="zh-CN" altLang="en-US"/>
              <a:t>该功能的其他说明</a:t>
            </a:r>
            <a:endParaRPr lang="en-GB" altLang="zh-CN" dirty="0"/>
          </a:p>
        </p:txBody>
      </p:sp>
      <p:sp>
        <p:nvSpPr>
          <p:cNvPr id="9" name="Rectangle 2"/>
          <p:cNvSpPr txBox="1">
            <a:spLocks/>
          </p:cNvSpPr>
          <p:nvPr/>
        </p:nvSpPr>
        <p:spPr bwMode="auto">
          <a:xfrm>
            <a:off x="4052491" y="676928"/>
            <a:ext cx="509309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541" tIns="41038" rIns="83541" bIns="41038"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基于标准格式描述需求时的要素要求</a:t>
            </a:r>
            <a:endParaRPr lang="en-GB" altLang="zh-CN" dirty="0"/>
          </a:p>
        </p:txBody>
      </p:sp>
    </p:spTree>
    <p:extLst>
      <p:ext uri="{BB962C8B-B14F-4D97-AF65-F5344CB8AC3E}">
        <p14:creationId xmlns:p14="http://schemas.microsoft.com/office/powerpoint/2010/main" val="196272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a:noFill/>
        </p:spPr>
        <p:txBody>
          <a:bodyPr vert="horz" wrap="square" lIns="83541" tIns="41038" rIns="83541" bIns="41038" numCol="1" anchor="ctr" anchorCtr="0" compatLnSpc="1">
            <a:prstTxWarp prst="textNoShape">
              <a:avLst/>
            </a:prstTxWarp>
          </a:bodyPr>
          <a:lstStyle/>
          <a:p>
            <a:r>
              <a:rPr lang="zh-CN" altLang="en-US"/>
              <a:t>示例：</a:t>
            </a:r>
            <a:endParaRPr lang="en-GB" altLang="zh-CN"/>
          </a:p>
        </p:txBody>
      </p:sp>
      <p:sp>
        <p:nvSpPr>
          <p:cNvPr id="60419" name="Rectangle 4"/>
          <p:cNvSpPr>
            <a:spLocks noChangeArrowheads="1"/>
          </p:cNvSpPr>
          <p:nvPr/>
        </p:nvSpPr>
        <p:spPr bwMode="auto">
          <a:xfrm>
            <a:off x="422104" y="1740584"/>
            <a:ext cx="8442081" cy="4361742"/>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aphicFrame>
        <p:nvGraphicFramePr>
          <p:cNvPr id="60420" name="Object 5"/>
          <p:cNvGraphicFramePr>
            <a:graphicFrameLocks noChangeAspect="1"/>
          </p:cNvGraphicFramePr>
          <p:nvPr/>
        </p:nvGraphicFramePr>
        <p:xfrm>
          <a:off x="1335198" y="1881285"/>
          <a:ext cx="6826947" cy="4133102"/>
        </p:xfrm>
        <a:graphic>
          <a:graphicData uri="http://schemas.openxmlformats.org/presentationml/2006/ole">
            <mc:AlternateContent xmlns:mc="http://schemas.openxmlformats.org/markup-compatibility/2006">
              <mc:Choice xmlns:v="urn:schemas-microsoft-com:vml" Requires="v">
                <p:oleObj spid="_x0000_s6176" name="Document" r:id="rId3" imgW="5571744" imgH="3374136" progId="Word.Document.8">
                  <p:embed/>
                </p:oleObj>
              </mc:Choice>
              <mc:Fallback>
                <p:oleObj name="Document" r:id="rId3" imgW="5571744" imgH="337413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198" y="1881285"/>
                        <a:ext cx="6826947" cy="4133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2"/>
          <p:cNvSpPr txBox="1">
            <a:spLocks/>
          </p:cNvSpPr>
          <p:nvPr/>
        </p:nvSpPr>
        <p:spPr bwMode="auto">
          <a:xfrm>
            <a:off x="667733" y="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需求描述所使用的其他方法</a:t>
            </a:r>
            <a:endParaRPr lang="en-GB" altLang="zh-CN" dirty="0"/>
          </a:p>
        </p:txBody>
      </p:sp>
    </p:spTree>
    <p:extLst>
      <p:ext uri="{BB962C8B-B14F-4D97-AF65-F5344CB8AC3E}">
        <p14:creationId xmlns:p14="http://schemas.microsoft.com/office/powerpoint/2010/main" val="352527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a:xfrm>
            <a:off x="476334" y="796713"/>
            <a:ext cx="8185593" cy="970253"/>
          </a:xfrm>
        </p:spPr>
        <p:txBody>
          <a:bodyPr/>
          <a:lstStyle/>
          <a:p>
            <a:r>
              <a:rPr lang="zh-CN" altLang="en-US"/>
              <a:t>表格描述</a:t>
            </a:r>
            <a:endParaRPr lang="en-US" altLang="zh-CN"/>
          </a:p>
        </p:txBody>
      </p:sp>
      <p:sp>
        <p:nvSpPr>
          <p:cNvPr id="61443" name="Rectangle 3"/>
          <p:cNvSpPr>
            <a:spLocks noGrp="1" noChangeArrowheads="1"/>
          </p:cNvSpPr>
          <p:nvPr>
            <p:ph type="body" idx="4294967295"/>
          </p:nvPr>
        </p:nvSpPr>
        <p:spPr bwMode="auto">
          <a:xfrm>
            <a:off x="451417" y="1766966"/>
            <a:ext cx="8231029" cy="5320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用来辅助自然语言来描述需求</a:t>
            </a:r>
            <a:endParaRPr lang="en-US" altLang="zh-CN"/>
          </a:p>
        </p:txBody>
      </p:sp>
      <p:graphicFrame>
        <p:nvGraphicFramePr>
          <p:cNvPr id="2" name="表格 1"/>
          <p:cNvGraphicFramePr>
            <a:graphicFrameLocks noGrp="1"/>
          </p:cNvGraphicFramePr>
          <p:nvPr>
            <p:extLst>
              <p:ext uri="{D42A27DB-BD31-4B8C-83A1-F6EECF244321}">
                <p14:modId xmlns:p14="http://schemas.microsoft.com/office/powerpoint/2010/main" val="2809577249"/>
              </p:ext>
            </p:extLst>
          </p:nvPr>
        </p:nvGraphicFramePr>
        <p:xfrm>
          <a:off x="1497759" y="2498320"/>
          <a:ext cx="6097058" cy="2730709"/>
        </p:xfrm>
        <a:graphic>
          <a:graphicData uri="http://schemas.openxmlformats.org/drawingml/2006/table">
            <a:tbl>
              <a:tblPr firstRow="1" bandRow="1">
                <a:tableStyleId>{5A111915-BE36-4E01-A7E5-04B1672EAD32}</a:tableStyleId>
              </a:tblPr>
              <a:tblGrid>
                <a:gridCol w="3048529">
                  <a:extLst>
                    <a:ext uri="{9D8B030D-6E8A-4147-A177-3AD203B41FA5}">
                      <a16:colId xmlns:a16="http://schemas.microsoft.com/office/drawing/2014/main" val="20000"/>
                    </a:ext>
                  </a:extLst>
                </a:gridCol>
                <a:gridCol w="3048529">
                  <a:extLst>
                    <a:ext uri="{9D8B030D-6E8A-4147-A177-3AD203B41FA5}">
                      <a16:colId xmlns:a16="http://schemas.microsoft.com/office/drawing/2014/main" val="20001"/>
                    </a:ext>
                  </a:extLst>
                </a:gridCol>
              </a:tblGrid>
              <a:tr h="342410">
                <a:tc>
                  <a:txBody>
                    <a:bodyPr/>
                    <a:lstStyle/>
                    <a:p>
                      <a:r>
                        <a:rPr lang="zh-CN" altLang="en-US" sz="1700" dirty="0"/>
                        <a:t>条件</a:t>
                      </a:r>
                    </a:p>
                  </a:txBody>
                  <a:tcPr marL="84421" marR="84421" marT="42215" marB="42215"/>
                </a:tc>
                <a:tc>
                  <a:txBody>
                    <a:bodyPr/>
                    <a:lstStyle/>
                    <a:p>
                      <a:r>
                        <a:rPr lang="zh-CN" altLang="en-US" sz="1700" dirty="0"/>
                        <a:t>动作</a:t>
                      </a:r>
                    </a:p>
                  </a:txBody>
                  <a:tcPr marL="84421" marR="84421" marT="42215" marB="42215"/>
                </a:tc>
                <a:extLst>
                  <a:ext uri="{0D108BD9-81ED-4DB2-BD59-A6C34878D82A}">
                    <a16:rowId xmlns:a16="http://schemas.microsoft.com/office/drawing/2014/main" val="10000"/>
                  </a:ext>
                </a:extLst>
              </a:tr>
              <a:tr h="342410">
                <a:tc>
                  <a:txBody>
                    <a:bodyPr/>
                    <a:lstStyle/>
                    <a:p>
                      <a:r>
                        <a:rPr lang="zh-CN" altLang="en-US" sz="1700" dirty="0"/>
                        <a:t>血糖水平下降（</a:t>
                      </a:r>
                      <a:r>
                        <a:rPr lang="en-US" altLang="zh-CN" sz="1700" dirty="0"/>
                        <a:t>r2&lt;r1</a:t>
                      </a:r>
                      <a:r>
                        <a:rPr lang="zh-CN" altLang="en-US" sz="1700" dirty="0"/>
                        <a:t>）</a:t>
                      </a:r>
                    </a:p>
                  </a:txBody>
                  <a:tcPr marL="84421" marR="84421" marT="42215" marB="42215"/>
                </a:tc>
                <a:tc>
                  <a:txBody>
                    <a:bodyPr/>
                    <a:lstStyle/>
                    <a:p>
                      <a:r>
                        <a:rPr lang="en-US" altLang="zh-CN" sz="1700" dirty="0" err="1"/>
                        <a:t>CompDose</a:t>
                      </a:r>
                      <a:r>
                        <a:rPr lang="en-US" altLang="zh-CN" sz="1700" dirty="0"/>
                        <a:t>=0</a:t>
                      </a:r>
                    </a:p>
                  </a:txBody>
                  <a:tcPr marL="84421" marR="84421" marT="42215" marB="42215"/>
                </a:tc>
                <a:extLst>
                  <a:ext uri="{0D108BD9-81ED-4DB2-BD59-A6C34878D82A}">
                    <a16:rowId xmlns:a16="http://schemas.microsoft.com/office/drawing/2014/main" val="10001"/>
                  </a:ext>
                </a:extLst>
              </a:tr>
              <a:tr h="342410">
                <a:tc>
                  <a:txBody>
                    <a:bodyPr/>
                    <a:lstStyle/>
                    <a:p>
                      <a:r>
                        <a:rPr lang="zh-CN" altLang="en-US" sz="1700" dirty="0"/>
                        <a:t>血糖水平稳定（</a:t>
                      </a:r>
                      <a:r>
                        <a:rPr lang="en-US" altLang="zh-CN" sz="1700" dirty="0"/>
                        <a:t>r2=r1)</a:t>
                      </a:r>
                      <a:endParaRPr lang="zh-CN" altLang="en-US" sz="1700" dirty="0"/>
                    </a:p>
                  </a:txBody>
                  <a:tcPr marL="84421" marR="84421" marT="42215" marB="42215"/>
                </a:tc>
                <a:tc>
                  <a:txBody>
                    <a:bodyPr/>
                    <a:lstStyle/>
                    <a:p>
                      <a:r>
                        <a:rPr lang="en-US" altLang="zh-CN" sz="1700" dirty="0" err="1"/>
                        <a:t>CompDose</a:t>
                      </a:r>
                      <a:r>
                        <a:rPr lang="en-US" altLang="zh-CN" sz="1700" dirty="0"/>
                        <a:t>=0</a:t>
                      </a:r>
                      <a:endParaRPr lang="zh-CN" altLang="en-US" sz="1700" dirty="0"/>
                    </a:p>
                  </a:txBody>
                  <a:tcPr marL="84421" marR="84421" marT="42215" marB="42215"/>
                </a:tc>
                <a:extLst>
                  <a:ext uri="{0D108BD9-81ED-4DB2-BD59-A6C34878D82A}">
                    <a16:rowId xmlns:a16="http://schemas.microsoft.com/office/drawing/2014/main" val="10002"/>
                  </a:ext>
                </a:extLst>
              </a:tr>
              <a:tr h="591009">
                <a:tc>
                  <a:txBody>
                    <a:bodyPr/>
                    <a:lstStyle/>
                    <a:p>
                      <a:r>
                        <a:rPr lang="zh-CN" altLang="en-US" sz="1700" dirty="0"/>
                        <a:t>血糖水平上升且升速下降（</a:t>
                      </a:r>
                      <a:r>
                        <a:rPr lang="en-US" altLang="zh-CN" sz="1700" dirty="0"/>
                        <a:t>r2-r1)&lt;(r1-r0)</a:t>
                      </a:r>
                      <a:endParaRPr lang="zh-CN" altLang="en-US" sz="1700" dirty="0"/>
                    </a:p>
                  </a:txBody>
                  <a:tcPr marL="84421" marR="84421" marT="42215" marB="42215"/>
                </a:tc>
                <a:tc>
                  <a:txBody>
                    <a:bodyPr/>
                    <a:lstStyle/>
                    <a:p>
                      <a:r>
                        <a:rPr lang="en-US" altLang="zh-CN" sz="1700" dirty="0" err="1"/>
                        <a:t>CompDose</a:t>
                      </a:r>
                      <a:r>
                        <a:rPr lang="en-US" altLang="zh-CN" sz="1700" dirty="0"/>
                        <a:t>=0</a:t>
                      </a:r>
                      <a:endParaRPr lang="zh-CN" altLang="en-US" sz="1700" dirty="0"/>
                    </a:p>
                  </a:txBody>
                  <a:tcPr marL="84421" marR="84421" marT="42215" marB="42215"/>
                </a:tc>
                <a:extLst>
                  <a:ext uri="{0D108BD9-81ED-4DB2-BD59-A6C34878D82A}">
                    <a16:rowId xmlns:a16="http://schemas.microsoft.com/office/drawing/2014/main" val="10003"/>
                  </a:ext>
                </a:extLst>
              </a:tr>
              <a:tr h="1097589">
                <a:tc>
                  <a:txBody>
                    <a:bodyPr/>
                    <a:lstStyle/>
                    <a:p>
                      <a:r>
                        <a:rPr lang="zh-CN" altLang="en-US" sz="1700" dirty="0"/>
                        <a:t>血糖水平上升且速度稳定或上升（</a:t>
                      </a:r>
                      <a:r>
                        <a:rPr lang="en-US" altLang="zh-CN" sz="1700" dirty="0"/>
                        <a:t>r2-r1)&gt;(r1-r0)</a:t>
                      </a:r>
                      <a:endParaRPr lang="zh-CN" altLang="en-US" sz="1700" dirty="0"/>
                    </a:p>
                  </a:txBody>
                  <a:tcPr marL="84421" marR="84421" marT="42215" marB="42215"/>
                </a:tc>
                <a:tc>
                  <a:txBody>
                    <a:bodyPr/>
                    <a:lstStyle/>
                    <a:p>
                      <a:r>
                        <a:rPr lang="en-US" altLang="zh-CN" sz="1700" dirty="0" err="1"/>
                        <a:t>CompDose</a:t>
                      </a:r>
                      <a:r>
                        <a:rPr lang="en-US" altLang="zh-CN" sz="1700" dirty="0"/>
                        <a:t>=round(r2-r1)/4</a:t>
                      </a:r>
                    </a:p>
                    <a:p>
                      <a:r>
                        <a:rPr lang="zh-CN" altLang="en-US" sz="1700" dirty="0"/>
                        <a:t>如果上述值为</a:t>
                      </a:r>
                      <a:r>
                        <a:rPr lang="en-US" altLang="zh-CN" sz="1700" dirty="0"/>
                        <a:t>0</a:t>
                      </a:r>
                      <a:r>
                        <a:rPr lang="zh-CN" altLang="en-US" sz="1700" dirty="0"/>
                        <a:t>则</a:t>
                      </a:r>
                      <a:endParaRPr lang="en-US" altLang="zh-CN" sz="1700" dirty="0"/>
                    </a:p>
                    <a:p>
                      <a:r>
                        <a:rPr lang="en-US" altLang="zh-CN" sz="1700" dirty="0" err="1"/>
                        <a:t>CompDose</a:t>
                      </a:r>
                      <a:r>
                        <a:rPr lang="en-US" altLang="zh-CN" sz="1700" dirty="0"/>
                        <a:t>=</a:t>
                      </a:r>
                      <a:r>
                        <a:rPr lang="en-US" altLang="zh-CN" sz="1700" dirty="0" err="1"/>
                        <a:t>MinimumDose</a:t>
                      </a:r>
                      <a:endParaRPr lang="zh-CN" altLang="en-US" sz="1700" dirty="0"/>
                    </a:p>
                  </a:txBody>
                  <a:tcPr marL="84421" marR="84421" marT="42215" marB="42215"/>
                </a:tc>
                <a:extLst>
                  <a:ext uri="{0D108BD9-81ED-4DB2-BD59-A6C34878D82A}">
                    <a16:rowId xmlns:a16="http://schemas.microsoft.com/office/drawing/2014/main" val="10004"/>
                  </a:ext>
                </a:extLst>
              </a:tr>
            </a:tbl>
          </a:graphicData>
        </a:graphic>
      </p:graphicFrame>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2"/>
          <p:cNvSpPr txBox="1">
            <a:spLocks/>
          </p:cNvSpPr>
          <p:nvPr/>
        </p:nvSpPr>
        <p:spPr bwMode="auto">
          <a:xfrm>
            <a:off x="667733" y="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需求描述所使用的其他方法</a:t>
            </a:r>
            <a:endParaRPr lang="en-GB" altLang="zh-CN" dirty="0"/>
          </a:p>
        </p:txBody>
      </p:sp>
    </p:spTree>
    <p:extLst>
      <p:ext uri="{BB962C8B-B14F-4D97-AF65-F5344CB8AC3E}">
        <p14:creationId xmlns:p14="http://schemas.microsoft.com/office/powerpoint/2010/main" val="3424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a:xfrm>
            <a:off x="476334" y="464013"/>
            <a:ext cx="8185593" cy="970253"/>
          </a:xfrm>
        </p:spPr>
        <p:txBody>
          <a:bodyPr/>
          <a:lstStyle/>
          <a:p>
            <a:r>
              <a:rPr lang="zh-CN" altLang="en-US"/>
              <a:t>图形模型辅助需求描述</a:t>
            </a:r>
            <a:endParaRPr lang="en-US" altLang="zh-CN"/>
          </a:p>
        </p:txBody>
      </p:sp>
      <p:sp>
        <p:nvSpPr>
          <p:cNvPr id="62467" name="Rectangle 3"/>
          <p:cNvSpPr>
            <a:spLocks noGrp="1" noChangeArrowheads="1"/>
          </p:cNvSpPr>
          <p:nvPr>
            <p:ph type="body" idx="4294967295"/>
          </p:nvPr>
        </p:nvSpPr>
        <p:spPr bwMode="auto">
          <a:xfrm>
            <a:off x="451417" y="1766965"/>
            <a:ext cx="2592716" cy="40876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当需要描述状态改变时的需求时，需要用图形辅助进行描述</a:t>
            </a:r>
            <a:endParaRPr lang="en-US" altLang="zh-CN"/>
          </a:p>
          <a:p>
            <a:endParaRPr lang="en-US" altLang="zh-CN"/>
          </a:p>
        </p:txBody>
      </p:sp>
      <p:pic>
        <p:nvPicPr>
          <p:cNvPr id="6246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730" y="1340768"/>
            <a:ext cx="3788676" cy="469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2"/>
          <p:cNvSpPr txBox="1">
            <a:spLocks/>
          </p:cNvSpPr>
          <p:nvPr/>
        </p:nvSpPr>
        <p:spPr bwMode="auto">
          <a:xfrm>
            <a:off x="667733" y="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需求描述所使用的其他方法</a:t>
            </a:r>
            <a:endParaRPr lang="en-GB" altLang="zh-CN" dirty="0"/>
          </a:p>
        </p:txBody>
      </p:sp>
    </p:spTree>
    <p:extLst>
      <p:ext uri="{BB962C8B-B14F-4D97-AF65-F5344CB8AC3E}">
        <p14:creationId xmlns:p14="http://schemas.microsoft.com/office/powerpoint/2010/main" val="345335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a:xfrm>
            <a:off x="493791" y="0"/>
            <a:ext cx="8231029" cy="687305"/>
          </a:xfrm>
        </p:spPr>
        <p:txBody>
          <a:bodyPr/>
          <a:lstStyle/>
          <a:p>
            <a:r>
              <a:rPr lang="zh-CN" altLang="en-US" dirty="0"/>
              <a:t>需求文档的书写建议</a:t>
            </a:r>
            <a:endParaRPr lang="en-GB" altLang="zh-CN" dirty="0"/>
          </a:p>
        </p:txBody>
      </p:sp>
      <p:sp>
        <p:nvSpPr>
          <p:cNvPr id="55299" name="Rectangle 3"/>
          <p:cNvSpPr>
            <a:spLocks noGrp="1" noChangeArrowheads="1"/>
          </p:cNvSpPr>
          <p:nvPr>
            <p:ph type="body" idx="4294967295"/>
          </p:nvPr>
        </p:nvSpPr>
        <p:spPr bwMode="auto">
          <a:xfrm>
            <a:off x="612775" y="1052737"/>
            <a:ext cx="8231029" cy="26642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设计一个标准的格式，保证所有的需求按照该格式书写。</a:t>
            </a:r>
            <a:endParaRPr lang="en-GB" altLang="zh-CN" dirty="0"/>
          </a:p>
          <a:p>
            <a:r>
              <a:rPr lang="zh-CN" altLang="en-US" dirty="0"/>
              <a:t>使用一致的语言。尤其要区别强制性和希望性的需求。</a:t>
            </a:r>
            <a:endParaRPr lang="en-US" altLang="zh-CN" dirty="0"/>
          </a:p>
          <a:p>
            <a:pPr lvl="1"/>
            <a:r>
              <a:rPr lang="zh-CN" altLang="en-US" dirty="0"/>
              <a:t>强制性需求</a:t>
            </a:r>
            <a:r>
              <a:rPr lang="en-US" altLang="zh-CN" dirty="0"/>
              <a:t>-</a:t>
            </a:r>
            <a:r>
              <a:rPr lang="zh-CN" altLang="en-US" dirty="0"/>
              <a:t>必须</a:t>
            </a:r>
            <a:endParaRPr lang="en-US" altLang="zh-CN" dirty="0"/>
          </a:p>
          <a:p>
            <a:pPr lvl="1"/>
            <a:r>
              <a:rPr lang="zh-CN" altLang="en-US" dirty="0"/>
              <a:t>希望性需求</a:t>
            </a:r>
            <a:r>
              <a:rPr lang="en-US" altLang="zh-CN" dirty="0"/>
              <a:t>-</a:t>
            </a:r>
            <a:r>
              <a:rPr lang="zh-CN" altLang="en-US" dirty="0"/>
              <a:t>应该</a:t>
            </a:r>
            <a:endParaRPr lang="en-GB" altLang="zh-CN" dirty="0"/>
          </a:p>
          <a:p>
            <a:r>
              <a:rPr lang="zh-CN" altLang="en-US" dirty="0"/>
              <a:t>对文本加亮（使用黑体或斜体）来突出显示关键的需求</a:t>
            </a:r>
            <a:r>
              <a:rPr lang="en-GB" altLang="zh-CN" dirty="0"/>
              <a:t>.</a:t>
            </a:r>
          </a:p>
          <a:p>
            <a:r>
              <a:rPr lang="zh-CN" altLang="en-US" dirty="0"/>
              <a:t>尽量避免用计算机专业术语</a:t>
            </a:r>
            <a:r>
              <a:rPr lang="en-GB" altLang="zh-CN" dirty="0"/>
              <a:t>.</a:t>
            </a: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矩形 11"/>
          <p:cNvSpPr>
            <a:spLocks noChangeArrowheads="1"/>
          </p:cNvSpPr>
          <p:nvPr/>
        </p:nvSpPr>
        <p:spPr bwMode="auto">
          <a:xfrm rot="-2649814">
            <a:off x="951561" y="3658520"/>
            <a:ext cx="1295400" cy="129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sp>
        <p:nvSpPr>
          <p:cNvPr id="8" name="Freeform 41"/>
          <p:cNvSpPr>
            <a:spLocks noEditPoints="1"/>
          </p:cNvSpPr>
          <p:nvPr/>
        </p:nvSpPr>
        <p:spPr bwMode="auto">
          <a:xfrm>
            <a:off x="1365105" y="4095876"/>
            <a:ext cx="468312" cy="420688"/>
          </a:xfrm>
          <a:custGeom>
            <a:avLst/>
            <a:gdLst>
              <a:gd name="T0" fmla="*/ 2147483646 w 67"/>
              <a:gd name="T1" fmla="*/ 98321797 h 60"/>
              <a:gd name="T2" fmla="*/ 2147483646 w 67"/>
              <a:gd name="T3" fmla="*/ 0 h 60"/>
              <a:gd name="T4" fmla="*/ 2147483646 w 67"/>
              <a:gd name="T5" fmla="*/ 0 h 60"/>
              <a:gd name="T6" fmla="*/ 2147483646 w 67"/>
              <a:gd name="T7" fmla="*/ 98321797 h 60"/>
              <a:gd name="T8" fmla="*/ 2147483646 w 67"/>
              <a:gd name="T9" fmla="*/ 245800987 h 60"/>
              <a:gd name="T10" fmla="*/ 2147483646 w 67"/>
              <a:gd name="T11" fmla="*/ 688252579 h 60"/>
              <a:gd name="T12" fmla="*/ 2147483646 w 67"/>
              <a:gd name="T13" fmla="*/ 98321797 h 60"/>
              <a:gd name="T14" fmla="*/ 2147483646 w 67"/>
              <a:gd name="T15" fmla="*/ 1523977337 h 60"/>
              <a:gd name="T16" fmla="*/ 1758826098 w 67"/>
              <a:gd name="T17" fmla="*/ 98321797 h 60"/>
              <a:gd name="T18" fmla="*/ 1514548967 w 67"/>
              <a:gd name="T19" fmla="*/ 98321797 h 60"/>
              <a:gd name="T20" fmla="*/ 97709454 w 67"/>
              <a:gd name="T21" fmla="*/ 1523977337 h 60"/>
              <a:gd name="T22" fmla="*/ 97709454 w 67"/>
              <a:gd name="T23" fmla="*/ 1769785336 h 60"/>
              <a:gd name="T24" fmla="*/ 195425899 w 67"/>
              <a:gd name="T25" fmla="*/ 1818942729 h 60"/>
              <a:gd name="T26" fmla="*/ 341993575 w 67"/>
              <a:gd name="T27" fmla="*/ 1769785336 h 60"/>
              <a:gd name="T28" fmla="*/ 1661116643 w 67"/>
              <a:gd name="T29" fmla="*/ 442444581 h 60"/>
              <a:gd name="T30" fmla="*/ 2147483646 w 67"/>
              <a:gd name="T31" fmla="*/ 1769785336 h 60"/>
              <a:gd name="T32" fmla="*/ 2147483646 w 67"/>
              <a:gd name="T33" fmla="*/ 1769785336 h 60"/>
              <a:gd name="T34" fmla="*/ 2147483646 w 67"/>
              <a:gd name="T35" fmla="*/ 1523977337 h 60"/>
              <a:gd name="T36" fmla="*/ 439710019 w 67"/>
              <a:gd name="T37" fmla="*/ 1818942729 h 60"/>
              <a:gd name="T38" fmla="*/ 439710019 w 67"/>
              <a:gd name="T39" fmla="*/ 2147483646 h 60"/>
              <a:gd name="T40" fmla="*/ 635135918 w 67"/>
              <a:gd name="T41" fmla="*/ 2147483646 h 60"/>
              <a:gd name="T42" fmla="*/ 1367974301 w 67"/>
              <a:gd name="T43" fmla="*/ 2147483646 h 60"/>
              <a:gd name="T44" fmla="*/ 1367974301 w 67"/>
              <a:gd name="T45" fmla="*/ 2064750727 h 60"/>
              <a:gd name="T46" fmla="*/ 1416832523 w 67"/>
              <a:gd name="T47" fmla="*/ 2015586323 h 60"/>
              <a:gd name="T48" fmla="*/ 1856542542 w 67"/>
              <a:gd name="T49" fmla="*/ 2015586323 h 60"/>
              <a:gd name="T50" fmla="*/ 1905400764 w 67"/>
              <a:gd name="T51" fmla="*/ 2064750727 h 60"/>
              <a:gd name="T52" fmla="*/ 1905400764 w 67"/>
              <a:gd name="T53" fmla="*/ 2147483646 h 60"/>
              <a:gd name="T54" fmla="*/ 2147483646 w 67"/>
              <a:gd name="T55" fmla="*/ 2147483646 h 60"/>
              <a:gd name="T56" fmla="*/ 2147483646 w 67"/>
              <a:gd name="T57" fmla="*/ 2147483646 h 60"/>
              <a:gd name="T58" fmla="*/ 2147483646 w 67"/>
              <a:gd name="T59" fmla="*/ 1868107133 h 60"/>
              <a:gd name="T60" fmla="*/ 1661116643 w 67"/>
              <a:gd name="T61" fmla="*/ 639088175 h 60"/>
              <a:gd name="T62" fmla="*/ 439710019 w 67"/>
              <a:gd name="T63" fmla="*/ 1818942729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TextBox 30"/>
          <p:cNvSpPr txBox="1">
            <a:spLocks noChangeArrowheads="1"/>
          </p:cNvSpPr>
          <p:nvPr/>
        </p:nvSpPr>
        <p:spPr bwMode="auto">
          <a:xfrm>
            <a:off x="1050571" y="5489923"/>
            <a:ext cx="1925637"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400" dirty="0">
                <a:solidFill>
                  <a:schemeClr val="bg1"/>
                </a:solidFill>
                <a:latin typeface="微软雅黑" panose="020B0503020204020204" pitchFamily="34" charset="-122"/>
              </a:rPr>
              <a:t>国家标准文档</a:t>
            </a:r>
            <a:endParaRPr lang="en-US" altLang="zh-CN" sz="1400" dirty="0">
              <a:solidFill>
                <a:schemeClr val="bg1"/>
              </a:solidFill>
              <a:latin typeface="微软雅黑" panose="020B0503020204020204" pitchFamily="34" charset="-122"/>
            </a:endParaRPr>
          </a:p>
          <a:p>
            <a:pPr eaLnBrk="1" hangingPunct="1">
              <a:lnSpc>
                <a:spcPct val="130000"/>
              </a:lnSpc>
              <a:spcBef>
                <a:spcPct val="0"/>
              </a:spcBef>
              <a:buFontTx/>
              <a:buNone/>
            </a:pPr>
            <a:r>
              <a:rPr lang="en-US" altLang="zh-CN" sz="1400" dirty="0">
                <a:solidFill>
                  <a:schemeClr val="bg1"/>
                </a:solidFill>
                <a:latin typeface="微软雅黑" panose="020B0503020204020204" pitchFamily="34" charset="-122"/>
              </a:rPr>
              <a:t>GB856T——88</a:t>
            </a:r>
          </a:p>
          <a:p>
            <a:pPr eaLnBrk="1" hangingPunct="1">
              <a:lnSpc>
                <a:spcPct val="130000"/>
              </a:lnSpc>
              <a:spcBef>
                <a:spcPct val="0"/>
              </a:spcBef>
              <a:buFontTx/>
              <a:buNone/>
            </a:pPr>
            <a:endParaRPr lang="en-US" sz="1400" dirty="0">
              <a:solidFill>
                <a:schemeClr val="bg1"/>
              </a:solidFill>
              <a:latin typeface="微软雅黑" panose="020B0503020204020204" pitchFamily="34" charset="-122"/>
            </a:endParaRPr>
          </a:p>
        </p:txBody>
      </p:sp>
      <p:sp>
        <p:nvSpPr>
          <p:cNvPr id="12" name="矩形 6"/>
          <p:cNvSpPr>
            <a:spLocks noChangeArrowheads="1"/>
          </p:cNvSpPr>
          <p:nvPr/>
        </p:nvSpPr>
        <p:spPr bwMode="auto">
          <a:xfrm rot="-2649814">
            <a:off x="3545392" y="3658296"/>
            <a:ext cx="1295400" cy="129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pic>
        <p:nvPicPr>
          <p:cNvPr id="13" name="组合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606" y="4020245"/>
            <a:ext cx="5492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3"/>
          <p:cNvSpPr txBox="1">
            <a:spLocks noChangeArrowheads="1"/>
          </p:cNvSpPr>
          <p:nvPr/>
        </p:nvSpPr>
        <p:spPr bwMode="auto">
          <a:xfrm>
            <a:off x="3827070" y="5662389"/>
            <a:ext cx="1925637"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400" dirty="0">
                <a:solidFill>
                  <a:schemeClr val="bg1"/>
                </a:solidFill>
                <a:latin typeface="微软雅黑" panose="020B0503020204020204" pitchFamily="34" charset="-122"/>
              </a:rPr>
              <a:t>RUP</a:t>
            </a:r>
            <a:r>
              <a:rPr lang="zh-CN" altLang="en-US" sz="1400" dirty="0">
                <a:solidFill>
                  <a:schemeClr val="bg1"/>
                </a:solidFill>
                <a:latin typeface="微软雅黑" panose="020B0503020204020204" pitchFamily="34" charset="-122"/>
              </a:rPr>
              <a:t>文档</a:t>
            </a:r>
            <a:endParaRPr lang="en-US" sz="1400" dirty="0">
              <a:solidFill>
                <a:schemeClr val="bg1"/>
              </a:solidFill>
              <a:latin typeface="微软雅黑" panose="020B0503020204020204" pitchFamily="34" charset="-122"/>
            </a:endParaRPr>
          </a:p>
        </p:txBody>
      </p:sp>
      <p:sp>
        <p:nvSpPr>
          <p:cNvPr id="22" name="矩形 14"/>
          <p:cNvSpPr>
            <a:spLocks noChangeArrowheads="1"/>
          </p:cNvSpPr>
          <p:nvPr/>
        </p:nvSpPr>
        <p:spPr bwMode="auto">
          <a:xfrm rot="-2649814">
            <a:off x="6139222" y="3612565"/>
            <a:ext cx="1295400" cy="129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404040"/>
              </a:solidFill>
            </a:endParaRPr>
          </a:p>
        </p:txBody>
      </p:sp>
      <p:pic>
        <p:nvPicPr>
          <p:cNvPr id="23" name="组合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434" y="400626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7"/>
          <p:cNvSpPr txBox="1">
            <a:spLocks noChangeArrowheads="1"/>
          </p:cNvSpPr>
          <p:nvPr/>
        </p:nvSpPr>
        <p:spPr bwMode="auto">
          <a:xfrm>
            <a:off x="6156970" y="5662389"/>
            <a:ext cx="1925637"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None/>
            </a:pPr>
            <a:r>
              <a:rPr lang="zh-CN" altLang="en-US" sz="1400" dirty="0">
                <a:solidFill>
                  <a:schemeClr val="bg1"/>
                </a:solidFill>
                <a:latin typeface="微软雅黑" panose="020B0503020204020204" pitchFamily="34" charset="-122"/>
              </a:rPr>
              <a:t>自定义文档</a:t>
            </a:r>
            <a:endParaRPr lang="en-US" sz="1400"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217993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autoUpdateAnimBg="0"/>
      <p:bldP spid="8" grpId="0" animBg="1"/>
      <p:bldP spid="12" grpId="0" animBg="1" autoUpdateAnimBg="0"/>
      <p:bldP spid="22"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extBox 6"/>
          <p:cNvSpPr txBox="1">
            <a:spLocks noChangeArrowheads="1"/>
          </p:cNvSpPr>
          <p:nvPr/>
        </p:nvSpPr>
        <p:spPr bwMode="auto">
          <a:xfrm>
            <a:off x="1682554" y="1662906"/>
            <a:ext cx="3945119" cy="441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Times" panose="02020603050405020304" pitchFamily="18" charset="0"/>
                <a:ea typeface="微软雅黑" panose="020B0503020204020204" pitchFamily="34" charset="-122"/>
              </a:defRPr>
            </a:lvl1pPr>
            <a:lvl2pPr marL="914400" indent="-45720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buFontTx/>
              <a:buAutoNum type="arabicPeriod"/>
            </a:pPr>
            <a:r>
              <a:rPr lang="en-US" altLang="zh-CN" sz="1477" dirty="0"/>
              <a:t>Introduction</a:t>
            </a:r>
          </a:p>
          <a:p>
            <a:pPr lvl="1"/>
            <a:r>
              <a:rPr lang="en-US" altLang="zh-CN" sz="1477" dirty="0"/>
              <a:t>1.1 The Purpose of the &lt;system Name&gt;</a:t>
            </a:r>
          </a:p>
          <a:p>
            <a:pPr lvl="1"/>
            <a:r>
              <a:rPr lang="en-US" altLang="zh-CN" sz="1477" dirty="0"/>
              <a:t>1.2 The Purpose of this Document</a:t>
            </a:r>
          </a:p>
          <a:p>
            <a:pPr lvl="1"/>
            <a:r>
              <a:rPr lang="en-US" altLang="zh-CN" sz="1477" dirty="0"/>
              <a:t>1.3 The Format of Requirement Definitions</a:t>
            </a:r>
          </a:p>
          <a:p>
            <a:pPr lvl="1"/>
            <a:r>
              <a:rPr lang="en-US" altLang="zh-CN" sz="1477" dirty="0"/>
              <a:t>1.4 Glossary </a:t>
            </a:r>
          </a:p>
          <a:p>
            <a:pPr lvl="1"/>
            <a:r>
              <a:rPr lang="en-US" altLang="zh-CN" sz="1477" dirty="0"/>
              <a:t>1.5 References</a:t>
            </a:r>
          </a:p>
          <a:p>
            <a:pPr lvl="1"/>
            <a:r>
              <a:rPr lang="en-US" altLang="zh-CN" sz="1477" dirty="0"/>
              <a:t>1.6 Document history</a:t>
            </a:r>
          </a:p>
          <a:p>
            <a:pPr>
              <a:buFontTx/>
              <a:buAutoNum type="arabicPeriod"/>
            </a:pPr>
            <a:r>
              <a:rPr lang="en-US" altLang="zh-CN" sz="1477" dirty="0"/>
              <a:t>Context</a:t>
            </a:r>
          </a:p>
          <a:p>
            <a:pPr lvl="1"/>
            <a:r>
              <a:rPr lang="en-US" altLang="zh-CN" sz="1477" dirty="0"/>
              <a:t>2.1 Scope</a:t>
            </a:r>
          </a:p>
          <a:p>
            <a:pPr lvl="1"/>
            <a:r>
              <a:rPr lang="en-US" altLang="zh-CN" sz="1477" dirty="0"/>
              <a:t>2.2 Major Assumptions</a:t>
            </a:r>
          </a:p>
          <a:p>
            <a:pPr lvl="1"/>
            <a:r>
              <a:rPr lang="en-US" altLang="zh-CN" sz="1477" dirty="0"/>
              <a:t>2.3 Major Exclusions </a:t>
            </a:r>
          </a:p>
          <a:p>
            <a:pPr lvl="1"/>
            <a:r>
              <a:rPr lang="en-US" altLang="zh-CN" sz="1477" dirty="0"/>
              <a:t>2.4 Key Business Entities</a:t>
            </a:r>
          </a:p>
          <a:p>
            <a:pPr lvl="1"/>
            <a:r>
              <a:rPr lang="en-US" altLang="zh-CN" sz="1477" dirty="0"/>
              <a:t>2.5 Infrastructures  </a:t>
            </a:r>
          </a:p>
          <a:p>
            <a:pPr>
              <a:buFontTx/>
              <a:buAutoNum type="arabicPeriod"/>
            </a:pPr>
            <a:r>
              <a:rPr lang="en-US" altLang="zh-CN" sz="1477" dirty="0"/>
              <a:t>&lt;Functional Area A Name&gt;</a:t>
            </a:r>
          </a:p>
          <a:p>
            <a:pPr>
              <a:buFontTx/>
              <a:buAutoNum type="arabicPeriod"/>
            </a:pPr>
            <a:r>
              <a:rPr lang="en-US" altLang="zh-CN" sz="1477" dirty="0"/>
              <a:t>&lt;Functional Area B Name&gt;</a:t>
            </a:r>
          </a:p>
          <a:p>
            <a:pPr>
              <a:buFontTx/>
              <a:buAutoNum type="arabicPeriod"/>
            </a:pPr>
            <a:r>
              <a:rPr lang="en-US" altLang="zh-CN" sz="1477" dirty="0"/>
              <a:t>&lt;Functional Area C Name&gt;</a:t>
            </a:r>
          </a:p>
          <a:p>
            <a:r>
              <a:rPr lang="en-US" altLang="zh-CN" sz="1477" dirty="0"/>
              <a:t>……</a:t>
            </a:r>
          </a:p>
          <a:p>
            <a:r>
              <a:rPr lang="en-US" altLang="zh-CN" sz="1477" dirty="0"/>
              <a:t>6. Major Nonfunctional Capabilities </a:t>
            </a:r>
          </a:p>
          <a:p>
            <a:pPr>
              <a:buFontTx/>
              <a:buAutoNum type="arabicPeriod"/>
            </a:pPr>
            <a:endParaRPr lang="zh-CN" altLang="en-US" sz="1477" dirty="0"/>
          </a:p>
        </p:txBody>
      </p:sp>
      <p:cxnSp>
        <p:nvCxnSpPr>
          <p:cNvPr id="9" name="直接箭头连接符 8"/>
          <p:cNvCxnSpPr/>
          <p:nvPr/>
        </p:nvCxnSpPr>
        <p:spPr bwMode="auto">
          <a:xfrm rot="10800000">
            <a:off x="5310011" y="1970690"/>
            <a:ext cx="158289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15" name="直接箭头连接符 14"/>
          <p:cNvCxnSpPr/>
          <p:nvPr/>
        </p:nvCxnSpPr>
        <p:spPr bwMode="auto">
          <a:xfrm rot="10800000">
            <a:off x="5310011" y="2234505"/>
            <a:ext cx="1582890"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16" name="直接箭头连接符 15"/>
          <p:cNvCxnSpPr/>
          <p:nvPr/>
        </p:nvCxnSpPr>
        <p:spPr bwMode="auto">
          <a:xfrm rot="10800000">
            <a:off x="5441919" y="2498320"/>
            <a:ext cx="1450983"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22" name="直接箭头连接符 21"/>
          <p:cNvCxnSpPr/>
          <p:nvPr/>
        </p:nvCxnSpPr>
        <p:spPr bwMode="auto">
          <a:xfrm rot="10800000">
            <a:off x="4452612" y="2762135"/>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25" name="直接箭头连接符 24"/>
          <p:cNvCxnSpPr/>
          <p:nvPr/>
        </p:nvCxnSpPr>
        <p:spPr bwMode="auto">
          <a:xfrm rot="10800000">
            <a:off x="4386659" y="2959996"/>
            <a:ext cx="2440289" cy="1466"/>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30" name="直接箭头连接符 29"/>
          <p:cNvCxnSpPr/>
          <p:nvPr/>
        </p:nvCxnSpPr>
        <p:spPr bwMode="auto">
          <a:xfrm rot="10800000">
            <a:off x="4386659" y="3157858"/>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32" name="直接箭头连接符 31"/>
          <p:cNvCxnSpPr/>
          <p:nvPr/>
        </p:nvCxnSpPr>
        <p:spPr bwMode="auto">
          <a:xfrm rot="10800000">
            <a:off x="4320704" y="3553580"/>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34" name="直接箭头连接符 33"/>
          <p:cNvCxnSpPr/>
          <p:nvPr/>
        </p:nvCxnSpPr>
        <p:spPr bwMode="auto">
          <a:xfrm rot="10800000">
            <a:off x="4320704" y="3817395"/>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36" name="直接箭头连接符 35"/>
          <p:cNvCxnSpPr/>
          <p:nvPr/>
        </p:nvCxnSpPr>
        <p:spPr bwMode="auto">
          <a:xfrm rot="10800000">
            <a:off x="4320704" y="4081210"/>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38" name="直接箭头连接符 37"/>
          <p:cNvCxnSpPr/>
          <p:nvPr/>
        </p:nvCxnSpPr>
        <p:spPr bwMode="auto">
          <a:xfrm rot="10800000">
            <a:off x="4320704" y="4345025"/>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cxnSp>
        <p:nvCxnSpPr>
          <p:cNvPr id="41" name="直接箭头连接符 40"/>
          <p:cNvCxnSpPr/>
          <p:nvPr/>
        </p:nvCxnSpPr>
        <p:spPr bwMode="auto">
          <a:xfrm rot="10800000">
            <a:off x="4320704" y="4608840"/>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sp>
        <p:nvSpPr>
          <p:cNvPr id="46" name="右大括号 45"/>
          <p:cNvSpPr/>
          <p:nvPr/>
        </p:nvSpPr>
        <p:spPr bwMode="auto">
          <a:xfrm>
            <a:off x="5112149" y="4745144"/>
            <a:ext cx="527630" cy="387191"/>
          </a:xfrm>
          <a:prstGeom prst="rightBrace">
            <a:avLst/>
          </a:prstGeom>
          <a:noFill/>
          <a:ln w="9525" cap="flat" cmpd="sng" algn="ctr">
            <a:solidFill>
              <a:schemeClr val="tx1">
                <a:lumMod val="65000"/>
                <a:lumOff val="35000"/>
              </a:schemeClr>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defRPr/>
            </a:pPr>
            <a:endParaRPr lang="zh-CN" altLang="en-US"/>
          </a:p>
        </p:txBody>
      </p:sp>
      <p:sp>
        <p:nvSpPr>
          <p:cNvPr id="47" name="十角星 46"/>
          <p:cNvSpPr/>
          <p:nvPr/>
        </p:nvSpPr>
        <p:spPr bwMode="auto">
          <a:xfrm>
            <a:off x="6035502" y="1857836"/>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t>2</a:t>
            </a:r>
            <a:endParaRPr lang="zh-CN" altLang="en-US" sz="1108" dirty="0"/>
          </a:p>
        </p:txBody>
      </p:sp>
      <p:sp>
        <p:nvSpPr>
          <p:cNvPr id="48" name="十角星 47"/>
          <p:cNvSpPr/>
          <p:nvPr/>
        </p:nvSpPr>
        <p:spPr bwMode="auto">
          <a:xfrm>
            <a:off x="5503476" y="1633593"/>
            <a:ext cx="331234"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pPr>
              <a:defRPr/>
            </a:pPr>
            <a:r>
              <a:rPr lang="en-US" altLang="zh-CN" sz="1108" dirty="0"/>
              <a:t>1</a:t>
            </a:r>
            <a:endParaRPr lang="zh-CN" altLang="en-US" sz="1108" dirty="0"/>
          </a:p>
        </p:txBody>
      </p:sp>
      <p:sp>
        <p:nvSpPr>
          <p:cNvPr id="49" name="十角星 48"/>
          <p:cNvSpPr/>
          <p:nvPr/>
        </p:nvSpPr>
        <p:spPr bwMode="auto">
          <a:xfrm>
            <a:off x="5705734" y="2187605"/>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3</a:t>
            </a:r>
            <a:endParaRPr lang="zh-CN" altLang="en-US" sz="1108" dirty="0">
              <a:solidFill>
                <a:schemeClr val="lt1"/>
              </a:solidFill>
              <a:latin typeface="+mn-lt"/>
              <a:ea typeface="+mn-ea"/>
            </a:endParaRPr>
          </a:p>
        </p:txBody>
      </p:sp>
      <p:sp>
        <p:nvSpPr>
          <p:cNvPr id="50" name="十角星 49"/>
          <p:cNvSpPr/>
          <p:nvPr/>
        </p:nvSpPr>
        <p:spPr bwMode="auto">
          <a:xfrm>
            <a:off x="6101456" y="2451420"/>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4</a:t>
            </a:r>
            <a:endParaRPr lang="zh-CN" altLang="en-US" sz="1108" dirty="0">
              <a:solidFill>
                <a:schemeClr val="lt1"/>
              </a:solidFill>
              <a:latin typeface="+mn-lt"/>
              <a:ea typeface="+mn-ea"/>
            </a:endParaRPr>
          </a:p>
        </p:txBody>
      </p:sp>
      <p:sp>
        <p:nvSpPr>
          <p:cNvPr id="51" name="十角星 50"/>
          <p:cNvSpPr/>
          <p:nvPr/>
        </p:nvSpPr>
        <p:spPr bwMode="auto">
          <a:xfrm>
            <a:off x="5178104" y="2649281"/>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5</a:t>
            </a:r>
            <a:endParaRPr lang="zh-CN" altLang="en-US" sz="1108" dirty="0">
              <a:solidFill>
                <a:schemeClr val="lt1"/>
              </a:solidFill>
              <a:latin typeface="+mn-lt"/>
              <a:ea typeface="+mn-ea"/>
            </a:endParaRPr>
          </a:p>
        </p:txBody>
      </p:sp>
      <p:sp>
        <p:nvSpPr>
          <p:cNvPr id="52" name="十角星 51"/>
          <p:cNvSpPr/>
          <p:nvPr/>
        </p:nvSpPr>
        <p:spPr bwMode="auto">
          <a:xfrm>
            <a:off x="5705734" y="2847142"/>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6</a:t>
            </a:r>
            <a:endParaRPr lang="zh-CN" altLang="en-US" sz="1108" dirty="0">
              <a:solidFill>
                <a:schemeClr val="lt1"/>
              </a:solidFill>
              <a:latin typeface="+mn-lt"/>
              <a:ea typeface="+mn-ea"/>
            </a:endParaRPr>
          </a:p>
        </p:txBody>
      </p:sp>
      <p:sp>
        <p:nvSpPr>
          <p:cNvPr id="53" name="十角星 52"/>
          <p:cNvSpPr/>
          <p:nvPr/>
        </p:nvSpPr>
        <p:spPr bwMode="auto">
          <a:xfrm>
            <a:off x="5903594" y="3572633"/>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8</a:t>
            </a:r>
            <a:endParaRPr lang="zh-CN" altLang="en-US" sz="1108" dirty="0">
              <a:solidFill>
                <a:schemeClr val="lt1"/>
              </a:solidFill>
              <a:latin typeface="+mn-lt"/>
              <a:ea typeface="+mn-ea"/>
            </a:endParaRPr>
          </a:p>
        </p:txBody>
      </p:sp>
      <p:sp>
        <p:nvSpPr>
          <p:cNvPr id="54" name="十角星 53"/>
          <p:cNvSpPr/>
          <p:nvPr/>
        </p:nvSpPr>
        <p:spPr bwMode="auto">
          <a:xfrm>
            <a:off x="5441919" y="3242865"/>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7</a:t>
            </a:r>
            <a:endParaRPr lang="zh-CN" altLang="en-US" sz="1108" dirty="0">
              <a:solidFill>
                <a:schemeClr val="lt1"/>
              </a:solidFill>
              <a:latin typeface="+mn-lt"/>
              <a:ea typeface="+mn-ea"/>
            </a:endParaRPr>
          </a:p>
        </p:txBody>
      </p:sp>
      <p:sp>
        <p:nvSpPr>
          <p:cNvPr id="55" name="十角星 54"/>
          <p:cNvSpPr/>
          <p:nvPr/>
        </p:nvSpPr>
        <p:spPr bwMode="auto">
          <a:xfrm>
            <a:off x="5046196" y="3704541"/>
            <a:ext cx="395723"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spAutoFit/>
          </a:bodyPr>
          <a:lstStyle/>
          <a:p>
            <a:r>
              <a:rPr lang="en-US" altLang="zh-CN" sz="1108" dirty="0">
                <a:solidFill>
                  <a:schemeClr val="lt1"/>
                </a:solidFill>
                <a:latin typeface="+mn-lt"/>
                <a:ea typeface="+mn-ea"/>
              </a:rPr>
              <a:t>9</a:t>
            </a:r>
            <a:endParaRPr lang="zh-CN" altLang="en-US" sz="1108" dirty="0">
              <a:solidFill>
                <a:schemeClr val="lt1"/>
              </a:solidFill>
              <a:latin typeface="+mn-lt"/>
              <a:ea typeface="+mn-ea"/>
            </a:endParaRPr>
          </a:p>
        </p:txBody>
      </p:sp>
      <p:sp>
        <p:nvSpPr>
          <p:cNvPr id="56" name="十角星 55"/>
          <p:cNvSpPr/>
          <p:nvPr/>
        </p:nvSpPr>
        <p:spPr bwMode="auto">
          <a:xfrm>
            <a:off x="5310012" y="3968356"/>
            <a:ext cx="659538"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sz="1108" dirty="0"/>
              <a:t>10</a:t>
            </a:r>
            <a:endParaRPr lang="zh-CN" altLang="en-US" sz="1108" dirty="0"/>
          </a:p>
        </p:txBody>
      </p:sp>
      <p:sp>
        <p:nvSpPr>
          <p:cNvPr id="57" name="十角星 56"/>
          <p:cNvSpPr/>
          <p:nvPr/>
        </p:nvSpPr>
        <p:spPr bwMode="auto">
          <a:xfrm>
            <a:off x="5903595" y="4298125"/>
            <a:ext cx="857398"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sz="1108" dirty="0">
                <a:solidFill>
                  <a:schemeClr val="lt1"/>
                </a:solidFill>
                <a:latin typeface="+mn-lt"/>
                <a:ea typeface="+mn-ea"/>
              </a:rPr>
              <a:t>11</a:t>
            </a:r>
            <a:endParaRPr lang="zh-CN" altLang="en-US" sz="1108" dirty="0">
              <a:solidFill>
                <a:schemeClr val="lt1"/>
              </a:solidFill>
              <a:latin typeface="+mn-lt"/>
              <a:ea typeface="+mn-ea"/>
            </a:endParaRPr>
          </a:p>
        </p:txBody>
      </p:sp>
      <p:sp>
        <p:nvSpPr>
          <p:cNvPr id="58" name="十角星 57"/>
          <p:cNvSpPr/>
          <p:nvPr/>
        </p:nvSpPr>
        <p:spPr bwMode="auto">
          <a:xfrm>
            <a:off x="5705733" y="4891708"/>
            <a:ext cx="1055260"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sz="1108" dirty="0">
                <a:solidFill>
                  <a:schemeClr val="lt1"/>
                </a:solidFill>
                <a:latin typeface="+mn-lt"/>
                <a:ea typeface="+mn-ea"/>
              </a:rPr>
              <a:t>12</a:t>
            </a:r>
            <a:endParaRPr lang="zh-CN" altLang="en-US" sz="1108" dirty="0">
              <a:solidFill>
                <a:schemeClr val="lt1"/>
              </a:solidFill>
              <a:latin typeface="+mn-lt"/>
              <a:ea typeface="+mn-ea"/>
            </a:endParaRPr>
          </a:p>
        </p:txBody>
      </p:sp>
      <p:sp>
        <p:nvSpPr>
          <p:cNvPr id="59" name="十角星 58"/>
          <p:cNvSpPr/>
          <p:nvPr/>
        </p:nvSpPr>
        <p:spPr bwMode="auto">
          <a:xfrm>
            <a:off x="5139074" y="5695209"/>
            <a:ext cx="869505" cy="522099"/>
          </a:xfrm>
          <a:prstGeom prst="star10">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square">
            <a:spAutoFit/>
          </a:bodyPr>
          <a:lstStyle/>
          <a:p>
            <a:r>
              <a:rPr lang="en-US" altLang="zh-CN" sz="1108" dirty="0">
                <a:solidFill>
                  <a:schemeClr val="lt1"/>
                </a:solidFill>
                <a:latin typeface="+mn-lt"/>
                <a:ea typeface="+mn-ea"/>
              </a:rPr>
              <a:t>13</a:t>
            </a:r>
            <a:endParaRPr lang="zh-CN" altLang="en-US" sz="1108" dirty="0">
              <a:solidFill>
                <a:schemeClr val="lt1"/>
              </a:solidFill>
              <a:latin typeface="+mn-lt"/>
              <a:ea typeface="+mn-ea"/>
            </a:endParaRPr>
          </a:p>
        </p:txBody>
      </p:sp>
      <p:cxnSp>
        <p:nvCxnSpPr>
          <p:cNvPr id="60" name="直接箭头连接符 59"/>
          <p:cNvCxnSpPr/>
          <p:nvPr/>
        </p:nvCxnSpPr>
        <p:spPr bwMode="auto">
          <a:xfrm rot="10800000">
            <a:off x="4511047" y="5664101"/>
            <a:ext cx="2440289" cy="1465"/>
          </a:xfrm>
          <a:prstGeom prst="straightConnector1">
            <a:avLst/>
          </a:prstGeom>
          <a:solidFill>
            <a:schemeClr val="accent1"/>
          </a:solidFill>
          <a:ln w="9525" cap="flat" cmpd="sng" algn="ctr">
            <a:solidFill>
              <a:schemeClr val="tx1"/>
            </a:solidFill>
            <a:prstDash val="solid"/>
            <a:miter lim="800000"/>
            <a:headEnd type="none" w="med" len="med"/>
            <a:tailEnd type="arrow"/>
          </a:ln>
          <a:effectLst>
            <a:prstShdw prst="shdw17" dist="17961" dir="2700000">
              <a:schemeClr val="tx1">
                <a:gamma/>
                <a:shade val="60000"/>
                <a:invGamma/>
              </a:schemeClr>
            </a:prstShdw>
          </a:effectLst>
        </p:spPr>
      </p:cxnSp>
      <p:sp>
        <p:nvSpPr>
          <p:cNvPr id="31" name="Rectangle 2"/>
          <p:cNvSpPr txBox="1">
            <a:spLocks/>
          </p:cNvSpPr>
          <p:nvPr/>
        </p:nvSpPr>
        <p:spPr bwMode="auto">
          <a:xfrm>
            <a:off x="493791" y="0"/>
            <a:ext cx="8231029" cy="68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需求文档的书写建议</a:t>
            </a:r>
            <a:endParaRPr lang="en-GB" altLang="zh-CN" dirty="0"/>
          </a:p>
        </p:txBody>
      </p:sp>
      <p:cxnSp>
        <p:nvCxnSpPr>
          <p:cNvPr id="33"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6200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idx="4294967295"/>
          </p:nvPr>
        </p:nvSpPr>
        <p:spPr>
          <a:xfrm>
            <a:off x="513708" y="114797"/>
            <a:ext cx="8185594" cy="518836"/>
          </a:xfrm>
        </p:spPr>
        <p:txBody>
          <a:bodyPr/>
          <a:lstStyle/>
          <a:p>
            <a:r>
              <a:rPr lang="zh-CN" altLang="en-US" dirty="0"/>
              <a:t>有助于项目成功的因素</a:t>
            </a:r>
            <a:endParaRPr lang="en-US" altLang="zh-CN" dirty="0"/>
          </a:p>
        </p:txBody>
      </p:sp>
      <p:sp>
        <p:nvSpPr>
          <p:cNvPr id="8195" name="Rectangle 30"/>
          <p:cNvSpPr>
            <a:spLocks noChangeArrowheads="1"/>
          </p:cNvSpPr>
          <p:nvPr/>
        </p:nvSpPr>
        <p:spPr bwMode="auto">
          <a:xfrm>
            <a:off x="143633" y="2974652"/>
            <a:ext cx="8530019" cy="292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007" tIns="42504" rIns="85007" bIns="42504"/>
          <a:lstStyle>
            <a:lvl1pPr marL="228600" indent="-228600">
              <a:defRPr sz="2400">
                <a:solidFill>
                  <a:schemeClr val="tx1"/>
                </a:solidFill>
                <a:latin typeface="Times" panose="02020603050405020304" pitchFamily="18" charset="0"/>
                <a:ea typeface="微软雅黑" panose="020B0503020204020204" pitchFamily="34" charset="-122"/>
              </a:defRPr>
            </a:lvl1pPr>
            <a:lvl2pPr marL="566738" indent="-2222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nSpc>
                <a:spcPct val="90000"/>
              </a:lnSpc>
              <a:buSzPct val="85000"/>
              <a:buFont typeface="Wingdings" panose="05000000000000000000" pitchFamily="2" charset="2"/>
              <a:buChar char="§"/>
            </a:pPr>
            <a:r>
              <a:rPr lang="en-US" altLang="zh-CN" sz="2216" b="1">
                <a:latin typeface="Arial" panose="020B0604020202020204" pitchFamily="34" charset="0"/>
                <a:ea typeface="宋体" panose="02010600030101010101" pitchFamily="2" charset="-122"/>
              </a:rPr>
              <a:t>28%</a:t>
            </a:r>
            <a:r>
              <a:rPr lang="en-US" altLang="zh-CN" sz="2216">
                <a:latin typeface="Arial" panose="020B0604020202020204" pitchFamily="34" charset="0"/>
                <a:ea typeface="宋体" panose="02010600030101010101" pitchFamily="2" charset="-122"/>
              </a:rPr>
              <a:t> of projects completed</a:t>
            </a:r>
          </a:p>
          <a:p>
            <a:pPr lvl="1">
              <a:lnSpc>
                <a:spcPct val="90000"/>
              </a:lnSpc>
              <a:buSzPct val="85000"/>
              <a:buFont typeface="Wingdings" panose="05000000000000000000" pitchFamily="2" charset="2"/>
              <a:buNone/>
            </a:pPr>
            <a:r>
              <a:rPr lang="en-US" altLang="zh-CN" sz="2216">
                <a:latin typeface="Arial" panose="020B0604020202020204" pitchFamily="34" charset="0"/>
                <a:ea typeface="宋体" panose="02010600030101010101" pitchFamily="2" charset="-122"/>
              </a:rPr>
              <a:t>on time and on budget. </a:t>
            </a:r>
          </a:p>
          <a:p>
            <a:pPr>
              <a:lnSpc>
                <a:spcPct val="90000"/>
              </a:lnSpc>
              <a:spcBef>
                <a:spcPct val="30000"/>
              </a:spcBef>
              <a:buSzPct val="85000"/>
              <a:buFont typeface="Wingdings" panose="05000000000000000000" pitchFamily="2" charset="2"/>
              <a:buChar char="§"/>
            </a:pPr>
            <a:r>
              <a:rPr lang="en-US" altLang="zh-CN" sz="2216" b="1">
                <a:latin typeface="Arial" panose="020B0604020202020204" pitchFamily="34" charset="0"/>
                <a:ea typeface="宋体" panose="02010600030101010101" pitchFamily="2" charset="-122"/>
              </a:rPr>
              <a:t>49%</a:t>
            </a:r>
            <a:r>
              <a:rPr lang="en-US" altLang="zh-CN" sz="2216">
                <a:latin typeface="Arial" panose="020B0604020202020204" pitchFamily="34" charset="0"/>
                <a:ea typeface="宋体" panose="02010600030101010101" pitchFamily="2" charset="-122"/>
              </a:rPr>
              <a:t> of projects overran </a:t>
            </a:r>
          </a:p>
          <a:p>
            <a:pPr>
              <a:lnSpc>
                <a:spcPct val="90000"/>
              </a:lnSpc>
              <a:buSzPct val="85000"/>
              <a:buFont typeface="Wingdings" panose="05000000000000000000" pitchFamily="2" charset="2"/>
              <a:buNone/>
            </a:pPr>
            <a:r>
              <a:rPr lang="en-US" altLang="zh-CN" sz="2216">
                <a:latin typeface="Arial" panose="020B0604020202020204" pitchFamily="34" charset="0"/>
                <a:ea typeface="宋体" panose="02010600030101010101" pitchFamily="2" charset="-122"/>
              </a:rPr>
              <a:t>	original estimates.</a:t>
            </a:r>
          </a:p>
          <a:p>
            <a:pPr lvl="1">
              <a:lnSpc>
                <a:spcPct val="80000"/>
              </a:lnSpc>
              <a:spcBef>
                <a:spcPct val="20000"/>
              </a:spcBef>
              <a:buSzPct val="85000"/>
              <a:buFont typeface="Wingdings" panose="05000000000000000000" pitchFamily="2" charset="2"/>
              <a:buNone/>
            </a:pPr>
            <a:r>
              <a:rPr lang="en-US" altLang="zh-CN" sz="2216">
                <a:latin typeface="Arial" panose="020B0604020202020204" pitchFamily="34" charset="0"/>
                <a:ea typeface="宋体" panose="02010600030101010101" pitchFamily="2" charset="-122"/>
              </a:rPr>
              <a:t>- Time overrun averaged 63%.</a:t>
            </a:r>
          </a:p>
          <a:p>
            <a:pPr lvl="1">
              <a:lnSpc>
                <a:spcPct val="80000"/>
              </a:lnSpc>
              <a:spcBef>
                <a:spcPct val="20000"/>
              </a:spcBef>
              <a:buSzPct val="85000"/>
              <a:buFont typeface="Wingdings" panose="05000000000000000000" pitchFamily="2" charset="2"/>
              <a:buNone/>
            </a:pPr>
            <a:r>
              <a:rPr lang="en-US" altLang="zh-CN" sz="2216">
                <a:latin typeface="Arial" panose="020B0604020202020204" pitchFamily="34" charset="0"/>
                <a:ea typeface="宋体" panose="02010600030101010101" pitchFamily="2" charset="-122"/>
              </a:rPr>
              <a:t>- Cost overrun averaged 45%.</a:t>
            </a:r>
          </a:p>
          <a:p>
            <a:pPr>
              <a:lnSpc>
                <a:spcPct val="80000"/>
              </a:lnSpc>
              <a:spcBef>
                <a:spcPct val="30000"/>
              </a:spcBef>
              <a:buSzPct val="85000"/>
              <a:buFont typeface="Wingdings" panose="05000000000000000000" pitchFamily="2" charset="2"/>
              <a:buChar char="§"/>
            </a:pPr>
            <a:r>
              <a:rPr lang="en-US" altLang="zh-CN" sz="2216" b="1">
                <a:latin typeface="Arial" panose="020B0604020202020204" pitchFamily="34" charset="0"/>
                <a:ea typeface="宋体" panose="02010600030101010101" pitchFamily="2" charset="-122"/>
              </a:rPr>
              <a:t>23%</a:t>
            </a:r>
            <a:r>
              <a:rPr lang="en-US" altLang="zh-CN" sz="2216">
                <a:latin typeface="Arial" panose="020B0604020202020204" pitchFamily="34" charset="0"/>
                <a:ea typeface="宋体" panose="02010600030101010101" pitchFamily="2" charset="-122"/>
              </a:rPr>
              <a:t> of projects canceled </a:t>
            </a:r>
          </a:p>
          <a:p>
            <a:pPr lvl="1">
              <a:lnSpc>
                <a:spcPct val="80000"/>
              </a:lnSpc>
              <a:buSzPct val="85000"/>
              <a:buFont typeface="Wingdings" panose="05000000000000000000" pitchFamily="2" charset="2"/>
              <a:buNone/>
            </a:pPr>
            <a:r>
              <a:rPr lang="en-US" altLang="zh-CN" sz="2216">
                <a:latin typeface="Arial" panose="020B0604020202020204" pitchFamily="34" charset="0"/>
                <a:ea typeface="宋体" panose="02010600030101010101" pitchFamily="2" charset="-122"/>
              </a:rPr>
              <a:t>before completion.</a:t>
            </a:r>
          </a:p>
        </p:txBody>
      </p:sp>
      <p:sp>
        <p:nvSpPr>
          <p:cNvPr id="8196" name="Rectangle 31"/>
          <p:cNvSpPr>
            <a:spLocks noChangeArrowheads="1"/>
          </p:cNvSpPr>
          <p:nvPr/>
        </p:nvSpPr>
        <p:spPr bwMode="auto">
          <a:xfrm>
            <a:off x="326838" y="2480732"/>
            <a:ext cx="3851699" cy="42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i="1" u="sng">
                <a:latin typeface="Arial" panose="020B0604020202020204" pitchFamily="34" charset="0"/>
                <a:ea typeface="宋体" panose="02010600030101010101" pitchFamily="2" charset="-122"/>
              </a:rPr>
              <a:t>项目成功的因素</a:t>
            </a:r>
            <a:endParaRPr lang="en-US" altLang="zh-CN" sz="2216" i="1" u="sng">
              <a:latin typeface="Arial" panose="020B0604020202020204" pitchFamily="34" charset="0"/>
              <a:ea typeface="宋体" panose="02010600030101010101" pitchFamily="2" charset="-122"/>
            </a:endParaRPr>
          </a:p>
        </p:txBody>
      </p:sp>
      <p:grpSp>
        <p:nvGrpSpPr>
          <p:cNvPr id="8197" name="Group 32"/>
          <p:cNvGrpSpPr>
            <a:grpSpLocks/>
          </p:cNvGrpSpPr>
          <p:nvPr/>
        </p:nvGrpSpPr>
        <p:grpSpPr bwMode="auto">
          <a:xfrm>
            <a:off x="1058192" y="1167520"/>
            <a:ext cx="2261481" cy="1131473"/>
            <a:chOff x="645" y="797"/>
            <a:chExt cx="1285" cy="720"/>
          </a:xfrm>
        </p:grpSpPr>
        <p:grpSp>
          <p:nvGrpSpPr>
            <p:cNvPr id="8232" name="Group 33"/>
            <p:cNvGrpSpPr>
              <a:grpSpLocks/>
            </p:cNvGrpSpPr>
            <p:nvPr/>
          </p:nvGrpSpPr>
          <p:grpSpPr bwMode="auto">
            <a:xfrm>
              <a:off x="645" y="1093"/>
              <a:ext cx="1285" cy="424"/>
              <a:chOff x="432" y="1977"/>
              <a:chExt cx="1130" cy="423"/>
            </a:xfrm>
          </p:grpSpPr>
          <p:sp>
            <p:nvSpPr>
              <p:cNvPr id="8270" name="Freeform 34"/>
              <p:cNvSpPr>
                <a:spLocks/>
              </p:cNvSpPr>
              <p:nvPr/>
            </p:nvSpPr>
            <p:spPr bwMode="auto">
              <a:xfrm>
                <a:off x="437" y="1984"/>
                <a:ext cx="1118" cy="408"/>
              </a:xfrm>
              <a:custGeom>
                <a:avLst/>
                <a:gdLst>
                  <a:gd name="T0" fmla="*/ 0 w 3356"/>
                  <a:gd name="T1" fmla="*/ 0 h 1224"/>
                  <a:gd name="T2" fmla="*/ 0 w 3356"/>
                  <a:gd name="T3" fmla="*/ 0 h 1224"/>
                  <a:gd name="T4" fmla="*/ 0 w 3356"/>
                  <a:gd name="T5" fmla="*/ 0 h 1224"/>
                  <a:gd name="T6" fmla="*/ 0 w 3356"/>
                  <a:gd name="T7" fmla="*/ 0 h 1224"/>
                  <a:gd name="T8" fmla="*/ 0 w 3356"/>
                  <a:gd name="T9" fmla="*/ 0 h 1224"/>
                  <a:gd name="T10" fmla="*/ 0 w 3356"/>
                  <a:gd name="T11" fmla="*/ 0 h 1224"/>
                  <a:gd name="T12" fmla="*/ 0 w 3356"/>
                  <a:gd name="T13" fmla="*/ 0 h 1224"/>
                  <a:gd name="T14" fmla="*/ 0 w 3356"/>
                  <a:gd name="T15" fmla="*/ 0 h 1224"/>
                  <a:gd name="T16" fmla="*/ 0 w 3356"/>
                  <a:gd name="T17" fmla="*/ 0 h 1224"/>
                  <a:gd name="T18" fmla="*/ 0 w 3356"/>
                  <a:gd name="T19" fmla="*/ 0 h 1224"/>
                  <a:gd name="T20" fmla="*/ 0 w 3356"/>
                  <a:gd name="T21" fmla="*/ 0 h 1224"/>
                  <a:gd name="T22" fmla="*/ 0 w 3356"/>
                  <a:gd name="T23" fmla="*/ 0 h 1224"/>
                  <a:gd name="T24" fmla="*/ 0 w 3356"/>
                  <a:gd name="T25" fmla="*/ 0 h 1224"/>
                  <a:gd name="T26" fmla="*/ 0 w 3356"/>
                  <a:gd name="T27" fmla="*/ 0 h 1224"/>
                  <a:gd name="T28" fmla="*/ 0 w 3356"/>
                  <a:gd name="T29" fmla="*/ 0 h 1224"/>
                  <a:gd name="T30" fmla="*/ 0 w 3356"/>
                  <a:gd name="T31" fmla="*/ 0 h 1224"/>
                  <a:gd name="T32" fmla="*/ 0 w 3356"/>
                  <a:gd name="T33" fmla="*/ 0 h 1224"/>
                  <a:gd name="T34" fmla="*/ 0 w 3356"/>
                  <a:gd name="T35" fmla="*/ 0 h 1224"/>
                  <a:gd name="T36" fmla="*/ 0 w 3356"/>
                  <a:gd name="T37" fmla="*/ 0 h 1224"/>
                  <a:gd name="T38" fmla="*/ 0 w 3356"/>
                  <a:gd name="T39" fmla="*/ 0 h 1224"/>
                  <a:gd name="T40" fmla="*/ 0 w 3356"/>
                  <a:gd name="T41" fmla="*/ 0 h 1224"/>
                  <a:gd name="T42" fmla="*/ 0 w 3356"/>
                  <a:gd name="T43" fmla="*/ 0 h 1224"/>
                  <a:gd name="T44" fmla="*/ 0 w 3356"/>
                  <a:gd name="T45" fmla="*/ 0 h 1224"/>
                  <a:gd name="T46" fmla="*/ 0 w 3356"/>
                  <a:gd name="T47" fmla="*/ 0 h 1224"/>
                  <a:gd name="T48" fmla="*/ 0 w 3356"/>
                  <a:gd name="T49" fmla="*/ 0 h 1224"/>
                  <a:gd name="T50" fmla="*/ 0 w 3356"/>
                  <a:gd name="T51" fmla="*/ 0 h 1224"/>
                  <a:gd name="T52" fmla="*/ 0 w 3356"/>
                  <a:gd name="T53" fmla="*/ 0 h 1224"/>
                  <a:gd name="T54" fmla="*/ 0 w 3356"/>
                  <a:gd name="T55" fmla="*/ 0 h 1224"/>
                  <a:gd name="T56" fmla="*/ 0 w 3356"/>
                  <a:gd name="T57" fmla="*/ 0 h 1224"/>
                  <a:gd name="T58" fmla="*/ 0 w 3356"/>
                  <a:gd name="T59" fmla="*/ 0 h 1224"/>
                  <a:gd name="T60" fmla="*/ 0 w 3356"/>
                  <a:gd name="T61" fmla="*/ 0 h 1224"/>
                  <a:gd name="T62" fmla="*/ 0 w 3356"/>
                  <a:gd name="T63" fmla="*/ 0 h 1224"/>
                  <a:gd name="T64" fmla="*/ 0 w 3356"/>
                  <a:gd name="T65" fmla="*/ 0 h 1224"/>
                  <a:gd name="T66" fmla="*/ 0 w 3356"/>
                  <a:gd name="T67" fmla="*/ 0 h 1224"/>
                  <a:gd name="T68" fmla="*/ 0 w 3356"/>
                  <a:gd name="T69" fmla="*/ 0 h 1224"/>
                  <a:gd name="T70" fmla="*/ 0 w 3356"/>
                  <a:gd name="T71" fmla="*/ 0 h 1224"/>
                  <a:gd name="T72" fmla="*/ 0 w 3356"/>
                  <a:gd name="T73" fmla="*/ 0 h 1224"/>
                  <a:gd name="T74" fmla="*/ 0 w 3356"/>
                  <a:gd name="T75" fmla="*/ 0 h 1224"/>
                  <a:gd name="T76" fmla="*/ 0 w 3356"/>
                  <a:gd name="T77" fmla="*/ 0 h 1224"/>
                  <a:gd name="T78" fmla="*/ 0 w 3356"/>
                  <a:gd name="T79" fmla="*/ 0 h 1224"/>
                  <a:gd name="T80" fmla="*/ 0 w 3356"/>
                  <a:gd name="T81" fmla="*/ 0 h 1224"/>
                  <a:gd name="T82" fmla="*/ 0 w 3356"/>
                  <a:gd name="T83" fmla="*/ 0 h 1224"/>
                  <a:gd name="T84" fmla="*/ 0 w 3356"/>
                  <a:gd name="T85" fmla="*/ 0 h 1224"/>
                  <a:gd name="T86" fmla="*/ 0 w 3356"/>
                  <a:gd name="T87" fmla="*/ 0 h 1224"/>
                  <a:gd name="T88" fmla="*/ 0 w 3356"/>
                  <a:gd name="T89" fmla="*/ 0 h 1224"/>
                  <a:gd name="T90" fmla="*/ 0 w 3356"/>
                  <a:gd name="T91" fmla="*/ 0 h 1224"/>
                  <a:gd name="T92" fmla="*/ 0 w 3356"/>
                  <a:gd name="T93" fmla="*/ 0 h 12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56"/>
                  <a:gd name="T142" fmla="*/ 0 h 1224"/>
                  <a:gd name="T143" fmla="*/ 3356 w 3356"/>
                  <a:gd name="T144" fmla="*/ 1224 h 12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56" h="1224">
                    <a:moveTo>
                      <a:pt x="0" y="597"/>
                    </a:moveTo>
                    <a:lnTo>
                      <a:pt x="5" y="433"/>
                    </a:lnTo>
                    <a:lnTo>
                      <a:pt x="5" y="426"/>
                    </a:lnTo>
                    <a:lnTo>
                      <a:pt x="22" y="308"/>
                    </a:lnTo>
                    <a:lnTo>
                      <a:pt x="57" y="225"/>
                    </a:lnTo>
                    <a:lnTo>
                      <a:pt x="100" y="196"/>
                    </a:lnTo>
                    <a:lnTo>
                      <a:pt x="195" y="184"/>
                    </a:lnTo>
                    <a:lnTo>
                      <a:pt x="477" y="168"/>
                    </a:lnTo>
                    <a:lnTo>
                      <a:pt x="927" y="149"/>
                    </a:lnTo>
                    <a:lnTo>
                      <a:pt x="1248" y="139"/>
                    </a:lnTo>
                    <a:lnTo>
                      <a:pt x="1677" y="99"/>
                    </a:lnTo>
                    <a:lnTo>
                      <a:pt x="2092" y="61"/>
                    </a:lnTo>
                    <a:lnTo>
                      <a:pt x="2535" y="12"/>
                    </a:lnTo>
                    <a:lnTo>
                      <a:pt x="2770" y="0"/>
                    </a:lnTo>
                    <a:lnTo>
                      <a:pt x="2818" y="9"/>
                    </a:lnTo>
                    <a:lnTo>
                      <a:pt x="3007" y="71"/>
                    </a:lnTo>
                    <a:lnTo>
                      <a:pt x="3237" y="156"/>
                    </a:lnTo>
                    <a:lnTo>
                      <a:pt x="3339" y="218"/>
                    </a:lnTo>
                    <a:lnTo>
                      <a:pt x="3356" y="246"/>
                    </a:lnTo>
                    <a:lnTo>
                      <a:pt x="3353" y="310"/>
                    </a:lnTo>
                    <a:lnTo>
                      <a:pt x="3330" y="414"/>
                    </a:lnTo>
                    <a:lnTo>
                      <a:pt x="3323" y="502"/>
                    </a:lnTo>
                    <a:lnTo>
                      <a:pt x="3325" y="668"/>
                    </a:lnTo>
                    <a:lnTo>
                      <a:pt x="3325" y="675"/>
                    </a:lnTo>
                    <a:lnTo>
                      <a:pt x="3342" y="855"/>
                    </a:lnTo>
                    <a:lnTo>
                      <a:pt x="3330" y="881"/>
                    </a:lnTo>
                    <a:lnTo>
                      <a:pt x="3311" y="898"/>
                    </a:lnTo>
                    <a:lnTo>
                      <a:pt x="3206" y="907"/>
                    </a:lnTo>
                    <a:lnTo>
                      <a:pt x="2865" y="969"/>
                    </a:lnTo>
                    <a:lnTo>
                      <a:pt x="2609" y="1030"/>
                    </a:lnTo>
                    <a:lnTo>
                      <a:pt x="2602" y="1033"/>
                    </a:lnTo>
                    <a:lnTo>
                      <a:pt x="2343" y="1092"/>
                    </a:lnTo>
                    <a:lnTo>
                      <a:pt x="2092" y="1116"/>
                    </a:lnTo>
                    <a:lnTo>
                      <a:pt x="1539" y="1149"/>
                    </a:lnTo>
                    <a:lnTo>
                      <a:pt x="1074" y="1177"/>
                    </a:lnTo>
                    <a:lnTo>
                      <a:pt x="1065" y="1184"/>
                    </a:lnTo>
                    <a:lnTo>
                      <a:pt x="878" y="1187"/>
                    </a:lnTo>
                    <a:lnTo>
                      <a:pt x="429" y="1224"/>
                    </a:lnTo>
                    <a:lnTo>
                      <a:pt x="389" y="1215"/>
                    </a:lnTo>
                    <a:lnTo>
                      <a:pt x="325" y="1168"/>
                    </a:lnTo>
                    <a:lnTo>
                      <a:pt x="282" y="1123"/>
                    </a:lnTo>
                    <a:lnTo>
                      <a:pt x="266" y="1066"/>
                    </a:lnTo>
                    <a:lnTo>
                      <a:pt x="254" y="999"/>
                    </a:lnTo>
                    <a:lnTo>
                      <a:pt x="218" y="952"/>
                    </a:lnTo>
                    <a:lnTo>
                      <a:pt x="90" y="744"/>
                    </a:lnTo>
                    <a:lnTo>
                      <a:pt x="19" y="644"/>
                    </a:lnTo>
                    <a:lnTo>
                      <a:pt x="0" y="597"/>
                    </a:lnTo>
                    <a:close/>
                  </a:path>
                </a:pathLst>
              </a:custGeom>
              <a:solidFill>
                <a:srgbClr val="996633"/>
              </a:solidFill>
              <a:ln w="9525">
                <a:solidFill>
                  <a:schemeClr val="bg2"/>
                </a:solidFill>
                <a:round/>
                <a:headEnd/>
                <a:tailEnd/>
              </a:ln>
            </p:spPr>
            <p:txBody>
              <a:bodyPr/>
              <a:lstStyle/>
              <a:p>
                <a:endParaRPr lang="zh-CN" altLang="en-US"/>
              </a:p>
            </p:txBody>
          </p:sp>
          <p:grpSp>
            <p:nvGrpSpPr>
              <p:cNvPr id="8271" name="Group 35"/>
              <p:cNvGrpSpPr>
                <a:grpSpLocks/>
              </p:cNvGrpSpPr>
              <p:nvPr/>
            </p:nvGrpSpPr>
            <p:grpSpPr bwMode="auto">
              <a:xfrm>
                <a:off x="432" y="1977"/>
                <a:ext cx="1130" cy="423"/>
                <a:chOff x="432" y="1977"/>
                <a:chExt cx="1130" cy="423"/>
              </a:xfrm>
            </p:grpSpPr>
            <p:sp>
              <p:nvSpPr>
                <p:cNvPr id="8272" name="Freeform 36"/>
                <p:cNvSpPr>
                  <a:spLocks/>
                </p:cNvSpPr>
                <p:nvPr/>
              </p:nvSpPr>
              <p:spPr bwMode="auto">
                <a:xfrm>
                  <a:off x="432" y="1977"/>
                  <a:ext cx="1130" cy="353"/>
                </a:xfrm>
                <a:custGeom>
                  <a:avLst/>
                  <a:gdLst>
                    <a:gd name="T0" fmla="*/ 0 w 3389"/>
                    <a:gd name="T1" fmla="*/ 0 h 1059"/>
                    <a:gd name="T2" fmla="*/ 0 w 3389"/>
                    <a:gd name="T3" fmla="*/ 0 h 1059"/>
                    <a:gd name="T4" fmla="*/ 0 w 3389"/>
                    <a:gd name="T5" fmla="*/ 0 h 1059"/>
                    <a:gd name="T6" fmla="*/ 0 w 3389"/>
                    <a:gd name="T7" fmla="*/ 0 h 1059"/>
                    <a:gd name="T8" fmla="*/ 0 w 3389"/>
                    <a:gd name="T9" fmla="*/ 0 h 1059"/>
                    <a:gd name="T10" fmla="*/ 0 w 3389"/>
                    <a:gd name="T11" fmla="*/ 0 h 1059"/>
                    <a:gd name="T12" fmla="*/ 0 w 3389"/>
                    <a:gd name="T13" fmla="*/ 0 h 1059"/>
                    <a:gd name="T14" fmla="*/ 0 w 3389"/>
                    <a:gd name="T15" fmla="*/ 0 h 1059"/>
                    <a:gd name="T16" fmla="*/ 0 w 3389"/>
                    <a:gd name="T17" fmla="*/ 0 h 1059"/>
                    <a:gd name="T18" fmla="*/ 0 w 3389"/>
                    <a:gd name="T19" fmla="*/ 0 h 1059"/>
                    <a:gd name="T20" fmla="*/ 0 w 3389"/>
                    <a:gd name="T21" fmla="*/ 0 h 1059"/>
                    <a:gd name="T22" fmla="*/ 0 w 3389"/>
                    <a:gd name="T23" fmla="*/ 0 h 1059"/>
                    <a:gd name="T24" fmla="*/ 0 w 3389"/>
                    <a:gd name="T25" fmla="*/ 0 h 1059"/>
                    <a:gd name="T26" fmla="*/ 0 w 3389"/>
                    <a:gd name="T27" fmla="*/ 0 h 1059"/>
                    <a:gd name="T28" fmla="*/ 0 w 3389"/>
                    <a:gd name="T29" fmla="*/ 0 h 1059"/>
                    <a:gd name="T30" fmla="*/ 0 w 3389"/>
                    <a:gd name="T31" fmla="*/ 0 h 1059"/>
                    <a:gd name="T32" fmla="*/ 0 w 3389"/>
                    <a:gd name="T33" fmla="*/ 0 h 1059"/>
                    <a:gd name="T34" fmla="*/ 0 w 3389"/>
                    <a:gd name="T35" fmla="*/ 0 h 1059"/>
                    <a:gd name="T36" fmla="*/ 0 w 3389"/>
                    <a:gd name="T37" fmla="*/ 0 h 1059"/>
                    <a:gd name="T38" fmla="*/ 0 w 3389"/>
                    <a:gd name="T39" fmla="*/ 0 h 1059"/>
                    <a:gd name="T40" fmla="*/ 0 w 3389"/>
                    <a:gd name="T41" fmla="*/ 0 h 1059"/>
                    <a:gd name="T42" fmla="*/ 0 w 3389"/>
                    <a:gd name="T43" fmla="*/ 0 h 1059"/>
                    <a:gd name="T44" fmla="*/ 0 w 3389"/>
                    <a:gd name="T45" fmla="*/ 0 h 1059"/>
                    <a:gd name="T46" fmla="*/ 0 w 3389"/>
                    <a:gd name="T47" fmla="*/ 0 h 1059"/>
                    <a:gd name="T48" fmla="*/ 0 w 3389"/>
                    <a:gd name="T49" fmla="*/ 0 h 1059"/>
                    <a:gd name="T50" fmla="*/ 0 w 3389"/>
                    <a:gd name="T51" fmla="*/ 0 h 1059"/>
                    <a:gd name="T52" fmla="*/ 0 w 3389"/>
                    <a:gd name="T53" fmla="*/ 0 h 1059"/>
                    <a:gd name="T54" fmla="*/ 0 w 3389"/>
                    <a:gd name="T55" fmla="*/ 0 h 1059"/>
                    <a:gd name="T56" fmla="*/ 0 w 3389"/>
                    <a:gd name="T57" fmla="*/ 0 h 1059"/>
                    <a:gd name="T58" fmla="*/ 0 w 3389"/>
                    <a:gd name="T59" fmla="*/ 0 h 1059"/>
                    <a:gd name="T60" fmla="*/ 0 w 3389"/>
                    <a:gd name="T61" fmla="*/ 0 h 1059"/>
                    <a:gd name="T62" fmla="*/ 0 w 3389"/>
                    <a:gd name="T63" fmla="*/ 0 h 1059"/>
                    <a:gd name="T64" fmla="*/ 0 w 3389"/>
                    <a:gd name="T65" fmla="*/ 0 h 1059"/>
                    <a:gd name="T66" fmla="*/ 0 w 3389"/>
                    <a:gd name="T67" fmla="*/ 0 h 1059"/>
                    <a:gd name="T68" fmla="*/ 0 w 3389"/>
                    <a:gd name="T69" fmla="*/ 0 h 1059"/>
                    <a:gd name="T70" fmla="*/ 0 w 3389"/>
                    <a:gd name="T71" fmla="*/ 0 h 1059"/>
                    <a:gd name="T72" fmla="*/ 0 w 3389"/>
                    <a:gd name="T73" fmla="*/ 0 h 1059"/>
                    <a:gd name="T74" fmla="*/ 0 w 3389"/>
                    <a:gd name="T75" fmla="*/ 0 h 1059"/>
                    <a:gd name="T76" fmla="*/ 0 w 3389"/>
                    <a:gd name="T77" fmla="*/ 0 h 1059"/>
                    <a:gd name="T78" fmla="*/ 0 w 3389"/>
                    <a:gd name="T79" fmla="*/ 0 h 1059"/>
                    <a:gd name="T80" fmla="*/ 0 w 3389"/>
                    <a:gd name="T81" fmla="*/ 0 h 1059"/>
                    <a:gd name="T82" fmla="*/ 0 w 3389"/>
                    <a:gd name="T83" fmla="*/ 0 h 1059"/>
                    <a:gd name="T84" fmla="*/ 0 w 3389"/>
                    <a:gd name="T85" fmla="*/ 0 h 1059"/>
                    <a:gd name="T86" fmla="*/ 0 w 3389"/>
                    <a:gd name="T87" fmla="*/ 0 h 1059"/>
                    <a:gd name="T88" fmla="*/ 0 w 3389"/>
                    <a:gd name="T89" fmla="*/ 0 h 10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89"/>
                    <a:gd name="T136" fmla="*/ 0 h 1059"/>
                    <a:gd name="T137" fmla="*/ 3389 w 3389"/>
                    <a:gd name="T138" fmla="*/ 1059 h 10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89" h="1059">
                      <a:moveTo>
                        <a:pt x="1250" y="150"/>
                      </a:moveTo>
                      <a:lnTo>
                        <a:pt x="1032" y="154"/>
                      </a:lnTo>
                      <a:lnTo>
                        <a:pt x="783" y="161"/>
                      </a:lnTo>
                      <a:lnTo>
                        <a:pt x="474" y="176"/>
                      </a:lnTo>
                      <a:lnTo>
                        <a:pt x="256" y="185"/>
                      </a:lnTo>
                      <a:lnTo>
                        <a:pt x="249" y="188"/>
                      </a:lnTo>
                      <a:lnTo>
                        <a:pt x="142" y="197"/>
                      </a:lnTo>
                      <a:lnTo>
                        <a:pt x="78" y="209"/>
                      </a:lnTo>
                      <a:lnTo>
                        <a:pt x="52" y="233"/>
                      </a:lnTo>
                      <a:lnTo>
                        <a:pt x="31" y="282"/>
                      </a:lnTo>
                      <a:lnTo>
                        <a:pt x="7" y="410"/>
                      </a:lnTo>
                      <a:lnTo>
                        <a:pt x="0" y="545"/>
                      </a:lnTo>
                      <a:lnTo>
                        <a:pt x="2" y="614"/>
                      </a:lnTo>
                      <a:lnTo>
                        <a:pt x="9" y="647"/>
                      </a:lnTo>
                      <a:lnTo>
                        <a:pt x="26" y="680"/>
                      </a:lnTo>
                      <a:lnTo>
                        <a:pt x="26" y="687"/>
                      </a:lnTo>
                      <a:lnTo>
                        <a:pt x="92" y="785"/>
                      </a:lnTo>
                      <a:lnTo>
                        <a:pt x="173" y="912"/>
                      </a:lnTo>
                      <a:lnTo>
                        <a:pt x="218" y="976"/>
                      </a:lnTo>
                      <a:lnTo>
                        <a:pt x="240" y="1036"/>
                      </a:lnTo>
                      <a:lnTo>
                        <a:pt x="266" y="1059"/>
                      </a:lnTo>
                      <a:lnTo>
                        <a:pt x="277" y="1045"/>
                      </a:lnTo>
                      <a:lnTo>
                        <a:pt x="273" y="1000"/>
                      </a:lnTo>
                      <a:lnTo>
                        <a:pt x="230" y="943"/>
                      </a:lnTo>
                      <a:lnTo>
                        <a:pt x="171" y="830"/>
                      </a:lnTo>
                      <a:lnTo>
                        <a:pt x="116" y="754"/>
                      </a:lnTo>
                      <a:lnTo>
                        <a:pt x="62" y="685"/>
                      </a:lnTo>
                      <a:lnTo>
                        <a:pt x="33" y="633"/>
                      </a:lnTo>
                      <a:lnTo>
                        <a:pt x="40" y="571"/>
                      </a:lnTo>
                      <a:lnTo>
                        <a:pt x="40" y="484"/>
                      </a:lnTo>
                      <a:lnTo>
                        <a:pt x="47" y="417"/>
                      </a:lnTo>
                      <a:lnTo>
                        <a:pt x="55" y="349"/>
                      </a:lnTo>
                      <a:lnTo>
                        <a:pt x="64" y="304"/>
                      </a:lnTo>
                      <a:lnTo>
                        <a:pt x="78" y="292"/>
                      </a:lnTo>
                      <a:lnTo>
                        <a:pt x="102" y="299"/>
                      </a:lnTo>
                      <a:lnTo>
                        <a:pt x="197" y="453"/>
                      </a:lnTo>
                      <a:lnTo>
                        <a:pt x="275" y="595"/>
                      </a:lnTo>
                      <a:lnTo>
                        <a:pt x="296" y="609"/>
                      </a:lnTo>
                      <a:lnTo>
                        <a:pt x="299" y="583"/>
                      </a:lnTo>
                      <a:lnTo>
                        <a:pt x="225" y="446"/>
                      </a:lnTo>
                      <a:lnTo>
                        <a:pt x="173" y="332"/>
                      </a:lnTo>
                      <a:lnTo>
                        <a:pt x="130" y="256"/>
                      </a:lnTo>
                      <a:lnTo>
                        <a:pt x="133" y="237"/>
                      </a:lnTo>
                      <a:lnTo>
                        <a:pt x="175" y="225"/>
                      </a:lnTo>
                      <a:lnTo>
                        <a:pt x="287" y="218"/>
                      </a:lnTo>
                      <a:lnTo>
                        <a:pt x="474" y="206"/>
                      </a:lnTo>
                      <a:lnTo>
                        <a:pt x="657" y="199"/>
                      </a:lnTo>
                      <a:lnTo>
                        <a:pt x="1183" y="180"/>
                      </a:lnTo>
                      <a:lnTo>
                        <a:pt x="1760" y="135"/>
                      </a:lnTo>
                      <a:lnTo>
                        <a:pt x="2016" y="112"/>
                      </a:lnTo>
                      <a:lnTo>
                        <a:pt x="2319" y="74"/>
                      </a:lnTo>
                      <a:lnTo>
                        <a:pt x="2684" y="41"/>
                      </a:lnTo>
                      <a:lnTo>
                        <a:pt x="2782" y="45"/>
                      </a:lnTo>
                      <a:lnTo>
                        <a:pt x="2834" y="52"/>
                      </a:lnTo>
                      <a:lnTo>
                        <a:pt x="2888" y="79"/>
                      </a:lnTo>
                      <a:lnTo>
                        <a:pt x="3092" y="140"/>
                      </a:lnTo>
                      <a:lnTo>
                        <a:pt x="3273" y="209"/>
                      </a:lnTo>
                      <a:lnTo>
                        <a:pt x="3332" y="247"/>
                      </a:lnTo>
                      <a:lnTo>
                        <a:pt x="3346" y="273"/>
                      </a:lnTo>
                      <a:lnTo>
                        <a:pt x="3346" y="313"/>
                      </a:lnTo>
                      <a:lnTo>
                        <a:pt x="3327" y="432"/>
                      </a:lnTo>
                      <a:lnTo>
                        <a:pt x="3322" y="555"/>
                      </a:lnTo>
                      <a:lnTo>
                        <a:pt x="3325" y="723"/>
                      </a:lnTo>
                      <a:lnTo>
                        <a:pt x="3327" y="822"/>
                      </a:lnTo>
                      <a:lnTo>
                        <a:pt x="3341" y="851"/>
                      </a:lnTo>
                      <a:lnTo>
                        <a:pt x="3358" y="851"/>
                      </a:lnTo>
                      <a:lnTo>
                        <a:pt x="3372" y="827"/>
                      </a:lnTo>
                      <a:lnTo>
                        <a:pt x="3370" y="751"/>
                      </a:lnTo>
                      <a:lnTo>
                        <a:pt x="3360" y="586"/>
                      </a:lnTo>
                      <a:lnTo>
                        <a:pt x="3360" y="578"/>
                      </a:lnTo>
                      <a:lnTo>
                        <a:pt x="3360" y="469"/>
                      </a:lnTo>
                      <a:lnTo>
                        <a:pt x="3375" y="360"/>
                      </a:lnTo>
                      <a:lnTo>
                        <a:pt x="3389" y="280"/>
                      </a:lnTo>
                      <a:lnTo>
                        <a:pt x="3386" y="249"/>
                      </a:lnTo>
                      <a:lnTo>
                        <a:pt x="3358" y="223"/>
                      </a:lnTo>
                      <a:lnTo>
                        <a:pt x="3334" y="204"/>
                      </a:lnTo>
                      <a:lnTo>
                        <a:pt x="3261" y="171"/>
                      </a:lnTo>
                      <a:lnTo>
                        <a:pt x="3152" y="126"/>
                      </a:lnTo>
                      <a:lnTo>
                        <a:pt x="3016" y="79"/>
                      </a:lnTo>
                      <a:lnTo>
                        <a:pt x="2888" y="36"/>
                      </a:lnTo>
                      <a:lnTo>
                        <a:pt x="2824" y="12"/>
                      </a:lnTo>
                      <a:lnTo>
                        <a:pt x="2791" y="3"/>
                      </a:lnTo>
                      <a:lnTo>
                        <a:pt x="2749" y="0"/>
                      </a:lnTo>
                      <a:lnTo>
                        <a:pt x="2663" y="10"/>
                      </a:lnTo>
                      <a:lnTo>
                        <a:pt x="2457" y="24"/>
                      </a:lnTo>
                      <a:lnTo>
                        <a:pt x="2450" y="26"/>
                      </a:lnTo>
                      <a:lnTo>
                        <a:pt x="2113" y="67"/>
                      </a:lnTo>
                      <a:lnTo>
                        <a:pt x="1786" y="97"/>
                      </a:lnTo>
                      <a:lnTo>
                        <a:pt x="1378" y="133"/>
                      </a:lnTo>
                      <a:lnTo>
                        <a:pt x="1250" y="150"/>
                      </a:lnTo>
                      <a:close/>
                    </a:path>
                  </a:pathLst>
                </a:custGeom>
                <a:solidFill>
                  <a:srgbClr val="996633"/>
                </a:solidFill>
                <a:ln w="9525">
                  <a:solidFill>
                    <a:schemeClr val="bg2"/>
                  </a:solidFill>
                  <a:round/>
                  <a:headEnd/>
                  <a:tailEnd/>
                </a:ln>
              </p:spPr>
              <p:txBody>
                <a:bodyPr/>
                <a:lstStyle/>
                <a:p>
                  <a:endParaRPr lang="zh-CN" altLang="en-US"/>
                </a:p>
              </p:txBody>
            </p:sp>
            <p:sp>
              <p:nvSpPr>
                <p:cNvPr id="8273" name="Freeform 37"/>
                <p:cNvSpPr>
                  <a:spLocks/>
                </p:cNvSpPr>
                <p:nvPr/>
              </p:nvSpPr>
              <p:spPr bwMode="auto">
                <a:xfrm>
                  <a:off x="520" y="2079"/>
                  <a:ext cx="1038" cy="321"/>
                </a:xfrm>
                <a:custGeom>
                  <a:avLst/>
                  <a:gdLst>
                    <a:gd name="T0" fmla="*/ 0 w 3114"/>
                    <a:gd name="T1" fmla="*/ 0 h 962"/>
                    <a:gd name="T2" fmla="*/ 0 w 3114"/>
                    <a:gd name="T3" fmla="*/ 0 h 962"/>
                    <a:gd name="T4" fmla="*/ 0 w 3114"/>
                    <a:gd name="T5" fmla="*/ 0 h 962"/>
                    <a:gd name="T6" fmla="*/ 0 w 3114"/>
                    <a:gd name="T7" fmla="*/ 0 h 962"/>
                    <a:gd name="T8" fmla="*/ 0 w 3114"/>
                    <a:gd name="T9" fmla="*/ 0 h 962"/>
                    <a:gd name="T10" fmla="*/ 0 w 3114"/>
                    <a:gd name="T11" fmla="*/ 0 h 962"/>
                    <a:gd name="T12" fmla="*/ 0 w 3114"/>
                    <a:gd name="T13" fmla="*/ 0 h 962"/>
                    <a:gd name="T14" fmla="*/ 0 w 3114"/>
                    <a:gd name="T15" fmla="*/ 0 h 962"/>
                    <a:gd name="T16" fmla="*/ 0 w 3114"/>
                    <a:gd name="T17" fmla="*/ 0 h 962"/>
                    <a:gd name="T18" fmla="*/ 0 w 3114"/>
                    <a:gd name="T19" fmla="*/ 0 h 962"/>
                    <a:gd name="T20" fmla="*/ 0 w 3114"/>
                    <a:gd name="T21" fmla="*/ 0 h 962"/>
                    <a:gd name="T22" fmla="*/ 0 w 3114"/>
                    <a:gd name="T23" fmla="*/ 0 h 962"/>
                    <a:gd name="T24" fmla="*/ 0 w 3114"/>
                    <a:gd name="T25" fmla="*/ 0 h 962"/>
                    <a:gd name="T26" fmla="*/ 0 w 3114"/>
                    <a:gd name="T27" fmla="*/ 0 h 962"/>
                    <a:gd name="T28" fmla="*/ 0 w 3114"/>
                    <a:gd name="T29" fmla="*/ 0 h 962"/>
                    <a:gd name="T30" fmla="*/ 0 w 3114"/>
                    <a:gd name="T31" fmla="*/ 0 h 962"/>
                    <a:gd name="T32" fmla="*/ 0 w 3114"/>
                    <a:gd name="T33" fmla="*/ 0 h 962"/>
                    <a:gd name="T34" fmla="*/ 0 w 3114"/>
                    <a:gd name="T35" fmla="*/ 0 h 962"/>
                    <a:gd name="T36" fmla="*/ 0 w 3114"/>
                    <a:gd name="T37" fmla="*/ 0 h 962"/>
                    <a:gd name="T38" fmla="*/ 0 w 3114"/>
                    <a:gd name="T39" fmla="*/ 0 h 962"/>
                    <a:gd name="T40" fmla="*/ 0 w 3114"/>
                    <a:gd name="T41" fmla="*/ 0 h 962"/>
                    <a:gd name="T42" fmla="*/ 0 w 3114"/>
                    <a:gd name="T43" fmla="*/ 0 h 962"/>
                    <a:gd name="T44" fmla="*/ 0 w 3114"/>
                    <a:gd name="T45" fmla="*/ 0 h 962"/>
                    <a:gd name="T46" fmla="*/ 0 w 3114"/>
                    <a:gd name="T47" fmla="*/ 0 h 962"/>
                    <a:gd name="T48" fmla="*/ 0 w 3114"/>
                    <a:gd name="T49" fmla="*/ 0 h 962"/>
                    <a:gd name="T50" fmla="*/ 0 w 3114"/>
                    <a:gd name="T51" fmla="*/ 0 h 962"/>
                    <a:gd name="T52" fmla="*/ 0 w 3114"/>
                    <a:gd name="T53" fmla="*/ 0 h 962"/>
                    <a:gd name="T54" fmla="*/ 0 w 3114"/>
                    <a:gd name="T55" fmla="*/ 0 h 962"/>
                    <a:gd name="T56" fmla="*/ 0 w 3114"/>
                    <a:gd name="T57" fmla="*/ 0 h 962"/>
                    <a:gd name="T58" fmla="*/ 0 w 3114"/>
                    <a:gd name="T59" fmla="*/ 0 h 962"/>
                    <a:gd name="T60" fmla="*/ 0 w 3114"/>
                    <a:gd name="T61" fmla="*/ 0 h 962"/>
                    <a:gd name="T62" fmla="*/ 0 w 3114"/>
                    <a:gd name="T63" fmla="*/ 0 h 962"/>
                    <a:gd name="T64" fmla="*/ 0 w 3114"/>
                    <a:gd name="T65" fmla="*/ 0 h 962"/>
                    <a:gd name="T66" fmla="*/ 0 w 3114"/>
                    <a:gd name="T67" fmla="*/ 0 h 962"/>
                    <a:gd name="T68" fmla="*/ 0 w 3114"/>
                    <a:gd name="T69" fmla="*/ 0 h 962"/>
                    <a:gd name="T70" fmla="*/ 0 w 3114"/>
                    <a:gd name="T71" fmla="*/ 0 h 962"/>
                    <a:gd name="T72" fmla="*/ 0 w 3114"/>
                    <a:gd name="T73" fmla="*/ 0 h 962"/>
                    <a:gd name="T74" fmla="*/ 0 w 3114"/>
                    <a:gd name="T75" fmla="*/ 0 h 962"/>
                    <a:gd name="T76" fmla="*/ 0 w 3114"/>
                    <a:gd name="T77" fmla="*/ 0 h 962"/>
                    <a:gd name="T78" fmla="*/ 0 w 3114"/>
                    <a:gd name="T79" fmla="*/ 0 h 962"/>
                    <a:gd name="T80" fmla="*/ 0 w 3114"/>
                    <a:gd name="T81" fmla="*/ 0 h 962"/>
                    <a:gd name="T82" fmla="*/ 0 w 3114"/>
                    <a:gd name="T83" fmla="*/ 0 h 962"/>
                    <a:gd name="T84" fmla="*/ 0 w 3114"/>
                    <a:gd name="T85" fmla="*/ 0 h 962"/>
                    <a:gd name="T86" fmla="*/ 0 w 3114"/>
                    <a:gd name="T87" fmla="*/ 0 h 962"/>
                    <a:gd name="T88" fmla="*/ 0 w 3114"/>
                    <a:gd name="T89" fmla="*/ 0 h 962"/>
                    <a:gd name="T90" fmla="*/ 0 w 3114"/>
                    <a:gd name="T91" fmla="*/ 0 h 962"/>
                    <a:gd name="T92" fmla="*/ 0 w 3114"/>
                    <a:gd name="T93" fmla="*/ 0 h 962"/>
                    <a:gd name="T94" fmla="*/ 0 w 3114"/>
                    <a:gd name="T95" fmla="*/ 0 h 962"/>
                    <a:gd name="T96" fmla="*/ 0 w 3114"/>
                    <a:gd name="T97" fmla="*/ 0 h 962"/>
                    <a:gd name="T98" fmla="*/ 0 w 3114"/>
                    <a:gd name="T99" fmla="*/ 0 h 962"/>
                    <a:gd name="T100" fmla="*/ 0 w 3114"/>
                    <a:gd name="T101" fmla="*/ 0 h 9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14"/>
                    <a:gd name="T154" fmla="*/ 0 h 962"/>
                    <a:gd name="T155" fmla="*/ 3114 w 3114"/>
                    <a:gd name="T156" fmla="*/ 962 h 9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14" h="962">
                      <a:moveTo>
                        <a:pt x="3104" y="497"/>
                      </a:moveTo>
                      <a:lnTo>
                        <a:pt x="3114" y="547"/>
                      </a:lnTo>
                      <a:lnTo>
                        <a:pt x="3114" y="595"/>
                      </a:lnTo>
                      <a:lnTo>
                        <a:pt x="3104" y="618"/>
                      </a:lnTo>
                      <a:lnTo>
                        <a:pt x="3076" y="633"/>
                      </a:lnTo>
                      <a:lnTo>
                        <a:pt x="3069" y="635"/>
                      </a:lnTo>
                      <a:lnTo>
                        <a:pt x="3062" y="635"/>
                      </a:lnTo>
                      <a:lnTo>
                        <a:pt x="2988" y="644"/>
                      </a:lnTo>
                      <a:lnTo>
                        <a:pt x="2810" y="666"/>
                      </a:lnTo>
                      <a:lnTo>
                        <a:pt x="2803" y="668"/>
                      </a:lnTo>
                      <a:lnTo>
                        <a:pt x="2796" y="668"/>
                      </a:lnTo>
                      <a:lnTo>
                        <a:pt x="2635" y="701"/>
                      </a:lnTo>
                      <a:lnTo>
                        <a:pt x="2488" y="737"/>
                      </a:lnTo>
                      <a:lnTo>
                        <a:pt x="2350" y="777"/>
                      </a:lnTo>
                      <a:lnTo>
                        <a:pt x="2227" y="805"/>
                      </a:lnTo>
                      <a:lnTo>
                        <a:pt x="2135" y="824"/>
                      </a:lnTo>
                      <a:lnTo>
                        <a:pt x="2004" y="836"/>
                      </a:lnTo>
                      <a:lnTo>
                        <a:pt x="1831" y="848"/>
                      </a:lnTo>
                      <a:lnTo>
                        <a:pt x="1618" y="858"/>
                      </a:lnTo>
                      <a:lnTo>
                        <a:pt x="1290" y="879"/>
                      </a:lnTo>
                      <a:lnTo>
                        <a:pt x="1086" y="893"/>
                      </a:lnTo>
                      <a:lnTo>
                        <a:pt x="1072" y="898"/>
                      </a:lnTo>
                      <a:lnTo>
                        <a:pt x="835" y="912"/>
                      </a:lnTo>
                      <a:lnTo>
                        <a:pt x="536" y="926"/>
                      </a:lnTo>
                      <a:lnTo>
                        <a:pt x="299" y="950"/>
                      </a:lnTo>
                      <a:lnTo>
                        <a:pt x="292" y="955"/>
                      </a:lnTo>
                      <a:lnTo>
                        <a:pt x="183" y="962"/>
                      </a:lnTo>
                      <a:lnTo>
                        <a:pt x="176" y="962"/>
                      </a:lnTo>
                      <a:lnTo>
                        <a:pt x="135" y="948"/>
                      </a:lnTo>
                      <a:lnTo>
                        <a:pt x="128" y="950"/>
                      </a:lnTo>
                      <a:lnTo>
                        <a:pt x="76" y="914"/>
                      </a:lnTo>
                      <a:lnTo>
                        <a:pt x="38" y="879"/>
                      </a:lnTo>
                      <a:lnTo>
                        <a:pt x="19" y="839"/>
                      </a:lnTo>
                      <a:lnTo>
                        <a:pt x="10" y="803"/>
                      </a:lnTo>
                      <a:lnTo>
                        <a:pt x="5" y="734"/>
                      </a:lnTo>
                      <a:lnTo>
                        <a:pt x="0" y="678"/>
                      </a:lnTo>
                      <a:lnTo>
                        <a:pt x="5" y="606"/>
                      </a:lnTo>
                      <a:lnTo>
                        <a:pt x="29" y="415"/>
                      </a:lnTo>
                      <a:lnTo>
                        <a:pt x="41" y="332"/>
                      </a:lnTo>
                      <a:lnTo>
                        <a:pt x="10" y="268"/>
                      </a:lnTo>
                      <a:lnTo>
                        <a:pt x="7" y="239"/>
                      </a:lnTo>
                      <a:lnTo>
                        <a:pt x="24" y="251"/>
                      </a:lnTo>
                      <a:lnTo>
                        <a:pt x="55" y="277"/>
                      </a:lnTo>
                      <a:lnTo>
                        <a:pt x="83" y="289"/>
                      </a:lnTo>
                      <a:lnTo>
                        <a:pt x="119" y="298"/>
                      </a:lnTo>
                      <a:lnTo>
                        <a:pt x="223" y="294"/>
                      </a:lnTo>
                      <a:lnTo>
                        <a:pt x="392" y="287"/>
                      </a:lnTo>
                      <a:lnTo>
                        <a:pt x="612" y="272"/>
                      </a:lnTo>
                      <a:lnTo>
                        <a:pt x="1153" y="232"/>
                      </a:lnTo>
                      <a:lnTo>
                        <a:pt x="1416" y="204"/>
                      </a:lnTo>
                      <a:lnTo>
                        <a:pt x="1795" y="152"/>
                      </a:lnTo>
                      <a:lnTo>
                        <a:pt x="2033" y="116"/>
                      </a:lnTo>
                      <a:lnTo>
                        <a:pt x="2419" y="45"/>
                      </a:lnTo>
                      <a:lnTo>
                        <a:pt x="2633" y="5"/>
                      </a:lnTo>
                      <a:lnTo>
                        <a:pt x="2666" y="0"/>
                      </a:lnTo>
                      <a:lnTo>
                        <a:pt x="2668" y="7"/>
                      </a:lnTo>
                      <a:lnTo>
                        <a:pt x="2647" y="28"/>
                      </a:lnTo>
                      <a:lnTo>
                        <a:pt x="2559" y="50"/>
                      </a:lnTo>
                      <a:lnTo>
                        <a:pt x="2384" y="81"/>
                      </a:lnTo>
                      <a:lnTo>
                        <a:pt x="2142" y="126"/>
                      </a:lnTo>
                      <a:lnTo>
                        <a:pt x="1888" y="166"/>
                      </a:lnTo>
                      <a:lnTo>
                        <a:pt x="1653" y="204"/>
                      </a:lnTo>
                      <a:lnTo>
                        <a:pt x="1646" y="204"/>
                      </a:lnTo>
                      <a:lnTo>
                        <a:pt x="1262" y="249"/>
                      </a:lnTo>
                      <a:lnTo>
                        <a:pt x="963" y="277"/>
                      </a:lnTo>
                      <a:lnTo>
                        <a:pt x="956" y="280"/>
                      </a:lnTo>
                      <a:lnTo>
                        <a:pt x="648" y="298"/>
                      </a:lnTo>
                      <a:lnTo>
                        <a:pt x="396" y="313"/>
                      </a:lnTo>
                      <a:lnTo>
                        <a:pt x="387" y="315"/>
                      </a:lnTo>
                      <a:lnTo>
                        <a:pt x="133" y="327"/>
                      </a:lnTo>
                      <a:lnTo>
                        <a:pt x="88" y="339"/>
                      </a:lnTo>
                      <a:lnTo>
                        <a:pt x="71" y="365"/>
                      </a:lnTo>
                      <a:lnTo>
                        <a:pt x="57" y="452"/>
                      </a:lnTo>
                      <a:lnTo>
                        <a:pt x="45" y="571"/>
                      </a:lnTo>
                      <a:lnTo>
                        <a:pt x="29" y="668"/>
                      </a:lnTo>
                      <a:lnTo>
                        <a:pt x="36" y="751"/>
                      </a:lnTo>
                      <a:lnTo>
                        <a:pt x="36" y="758"/>
                      </a:lnTo>
                      <a:lnTo>
                        <a:pt x="48" y="824"/>
                      </a:lnTo>
                      <a:lnTo>
                        <a:pt x="71" y="855"/>
                      </a:lnTo>
                      <a:lnTo>
                        <a:pt x="100" y="886"/>
                      </a:lnTo>
                      <a:lnTo>
                        <a:pt x="138" y="905"/>
                      </a:lnTo>
                      <a:lnTo>
                        <a:pt x="180" y="914"/>
                      </a:lnTo>
                      <a:lnTo>
                        <a:pt x="332" y="919"/>
                      </a:lnTo>
                      <a:lnTo>
                        <a:pt x="456" y="903"/>
                      </a:lnTo>
                      <a:lnTo>
                        <a:pt x="569" y="895"/>
                      </a:lnTo>
                      <a:lnTo>
                        <a:pt x="745" y="879"/>
                      </a:lnTo>
                      <a:lnTo>
                        <a:pt x="935" y="867"/>
                      </a:lnTo>
                      <a:lnTo>
                        <a:pt x="1079" y="853"/>
                      </a:lnTo>
                      <a:lnTo>
                        <a:pt x="1314" y="843"/>
                      </a:lnTo>
                      <a:lnTo>
                        <a:pt x="1520" y="829"/>
                      </a:lnTo>
                      <a:lnTo>
                        <a:pt x="1786" y="817"/>
                      </a:lnTo>
                      <a:lnTo>
                        <a:pt x="1997" y="805"/>
                      </a:lnTo>
                      <a:lnTo>
                        <a:pt x="2154" y="784"/>
                      </a:lnTo>
                      <a:lnTo>
                        <a:pt x="2317" y="746"/>
                      </a:lnTo>
                      <a:lnTo>
                        <a:pt x="2604" y="673"/>
                      </a:lnTo>
                      <a:lnTo>
                        <a:pt x="2727" y="647"/>
                      </a:lnTo>
                      <a:lnTo>
                        <a:pt x="2905" y="621"/>
                      </a:lnTo>
                      <a:lnTo>
                        <a:pt x="3057" y="590"/>
                      </a:lnTo>
                      <a:lnTo>
                        <a:pt x="3064" y="569"/>
                      </a:lnTo>
                      <a:lnTo>
                        <a:pt x="3069" y="514"/>
                      </a:lnTo>
                      <a:lnTo>
                        <a:pt x="3085" y="483"/>
                      </a:lnTo>
                      <a:lnTo>
                        <a:pt x="3104" y="497"/>
                      </a:lnTo>
                      <a:close/>
                    </a:path>
                  </a:pathLst>
                </a:custGeom>
                <a:solidFill>
                  <a:srgbClr val="996633"/>
                </a:solidFill>
                <a:ln w="9525">
                  <a:solidFill>
                    <a:schemeClr val="bg2"/>
                  </a:solidFill>
                  <a:round/>
                  <a:headEnd/>
                  <a:tailEnd/>
                </a:ln>
              </p:spPr>
              <p:txBody>
                <a:bodyPr/>
                <a:lstStyle/>
                <a:p>
                  <a:endParaRPr lang="zh-CN" altLang="en-US"/>
                </a:p>
              </p:txBody>
            </p:sp>
          </p:grpSp>
        </p:grpSp>
        <p:sp>
          <p:nvSpPr>
            <p:cNvPr id="8233" name="Freeform 38"/>
            <p:cNvSpPr>
              <a:spLocks/>
            </p:cNvSpPr>
            <p:nvPr/>
          </p:nvSpPr>
          <p:spPr bwMode="auto">
            <a:xfrm>
              <a:off x="1437" y="797"/>
              <a:ext cx="137" cy="137"/>
            </a:xfrm>
            <a:custGeom>
              <a:avLst/>
              <a:gdLst>
                <a:gd name="T0" fmla="*/ 0 w 351"/>
                <a:gd name="T1" fmla="*/ 0 h 310"/>
                <a:gd name="T2" fmla="*/ 0 w 351"/>
                <a:gd name="T3" fmla="*/ 0 h 310"/>
                <a:gd name="T4" fmla="*/ 0 w 351"/>
                <a:gd name="T5" fmla="*/ 0 h 310"/>
                <a:gd name="T6" fmla="*/ 0 w 351"/>
                <a:gd name="T7" fmla="*/ 0 h 310"/>
                <a:gd name="T8" fmla="*/ 0 w 351"/>
                <a:gd name="T9" fmla="*/ 0 h 310"/>
                <a:gd name="T10" fmla="*/ 0 w 351"/>
                <a:gd name="T11" fmla="*/ 0 h 310"/>
                <a:gd name="T12" fmla="*/ 0 w 351"/>
                <a:gd name="T13" fmla="*/ 0 h 310"/>
                <a:gd name="T14" fmla="*/ 0 w 351"/>
                <a:gd name="T15" fmla="*/ 0 h 310"/>
                <a:gd name="T16" fmla="*/ 0 w 351"/>
                <a:gd name="T17" fmla="*/ 0 h 310"/>
                <a:gd name="T18" fmla="*/ 0 w 351"/>
                <a:gd name="T19" fmla="*/ 0 h 310"/>
                <a:gd name="T20" fmla="*/ 0 w 351"/>
                <a:gd name="T21" fmla="*/ 0 h 310"/>
                <a:gd name="T22" fmla="*/ 0 w 351"/>
                <a:gd name="T23" fmla="*/ 0 h 310"/>
                <a:gd name="T24" fmla="*/ 0 w 351"/>
                <a:gd name="T25" fmla="*/ 0 h 310"/>
                <a:gd name="T26" fmla="*/ 0 w 351"/>
                <a:gd name="T27" fmla="*/ 0 h 310"/>
                <a:gd name="T28" fmla="*/ 0 w 351"/>
                <a:gd name="T29" fmla="*/ 0 h 310"/>
                <a:gd name="T30" fmla="*/ 0 w 351"/>
                <a:gd name="T31" fmla="*/ 0 h 310"/>
                <a:gd name="T32" fmla="*/ 0 w 351"/>
                <a:gd name="T33" fmla="*/ 0 h 310"/>
                <a:gd name="T34" fmla="*/ 0 w 351"/>
                <a:gd name="T35" fmla="*/ 0 h 310"/>
                <a:gd name="T36" fmla="*/ 0 w 351"/>
                <a:gd name="T37" fmla="*/ 0 h 310"/>
                <a:gd name="T38" fmla="*/ 0 w 351"/>
                <a:gd name="T39" fmla="*/ 0 h 310"/>
                <a:gd name="T40" fmla="*/ 0 w 351"/>
                <a:gd name="T41" fmla="*/ 0 h 310"/>
                <a:gd name="T42" fmla="*/ 0 w 351"/>
                <a:gd name="T43" fmla="*/ 0 h 310"/>
                <a:gd name="T44" fmla="*/ 0 w 351"/>
                <a:gd name="T45" fmla="*/ 0 h 310"/>
                <a:gd name="T46" fmla="*/ 0 w 351"/>
                <a:gd name="T47" fmla="*/ 0 h 310"/>
                <a:gd name="T48" fmla="*/ 0 w 351"/>
                <a:gd name="T49" fmla="*/ 0 h 310"/>
                <a:gd name="T50" fmla="*/ 0 w 351"/>
                <a:gd name="T51" fmla="*/ 0 h 310"/>
                <a:gd name="T52" fmla="*/ 0 w 351"/>
                <a:gd name="T53" fmla="*/ 0 h 310"/>
                <a:gd name="T54" fmla="*/ 0 w 351"/>
                <a:gd name="T55" fmla="*/ 0 h 310"/>
                <a:gd name="T56" fmla="*/ 0 w 351"/>
                <a:gd name="T57" fmla="*/ 0 h 310"/>
                <a:gd name="T58" fmla="*/ 0 w 351"/>
                <a:gd name="T59" fmla="*/ 0 h 310"/>
                <a:gd name="T60" fmla="*/ 0 w 351"/>
                <a:gd name="T61" fmla="*/ 0 h 310"/>
                <a:gd name="T62" fmla="*/ 0 w 351"/>
                <a:gd name="T63" fmla="*/ 0 h 310"/>
                <a:gd name="T64" fmla="*/ 0 w 351"/>
                <a:gd name="T65" fmla="*/ 0 h 310"/>
                <a:gd name="T66" fmla="*/ 0 w 351"/>
                <a:gd name="T67" fmla="*/ 0 h 310"/>
                <a:gd name="T68" fmla="*/ 0 w 351"/>
                <a:gd name="T69" fmla="*/ 0 h 310"/>
                <a:gd name="T70" fmla="*/ 0 w 351"/>
                <a:gd name="T71" fmla="*/ 0 h 310"/>
                <a:gd name="T72" fmla="*/ 0 w 351"/>
                <a:gd name="T73" fmla="*/ 0 h 310"/>
                <a:gd name="T74" fmla="*/ 0 w 351"/>
                <a:gd name="T75" fmla="*/ 0 h 310"/>
                <a:gd name="T76" fmla="*/ 0 w 351"/>
                <a:gd name="T77" fmla="*/ 0 h 310"/>
                <a:gd name="T78" fmla="*/ 0 w 351"/>
                <a:gd name="T79" fmla="*/ 0 h 310"/>
                <a:gd name="T80" fmla="*/ 0 w 351"/>
                <a:gd name="T81" fmla="*/ 0 h 310"/>
                <a:gd name="T82" fmla="*/ 0 w 351"/>
                <a:gd name="T83" fmla="*/ 0 h 310"/>
                <a:gd name="T84" fmla="*/ 0 w 351"/>
                <a:gd name="T85" fmla="*/ 0 h 310"/>
                <a:gd name="T86" fmla="*/ 0 w 351"/>
                <a:gd name="T87" fmla="*/ 0 h 310"/>
                <a:gd name="T88" fmla="*/ 0 w 351"/>
                <a:gd name="T89" fmla="*/ 0 h 310"/>
                <a:gd name="T90" fmla="*/ 0 w 351"/>
                <a:gd name="T91" fmla="*/ 0 h 310"/>
                <a:gd name="T92" fmla="*/ 0 w 351"/>
                <a:gd name="T93" fmla="*/ 0 h 310"/>
                <a:gd name="T94" fmla="*/ 0 w 351"/>
                <a:gd name="T95" fmla="*/ 0 h 310"/>
                <a:gd name="T96" fmla="*/ 0 w 351"/>
                <a:gd name="T97" fmla="*/ 0 h 310"/>
                <a:gd name="T98" fmla="*/ 0 w 351"/>
                <a:gd name="T99" fmla="*/ 0 h 310"/>
                <a:gd name="T100" fmla="*/ 0 w 351"/>
                <a:gd name="T101" fmla="*/ 0 h 310"/>
                <a:gd name="T102" fmla="*/ 0 w 351"/>
                <a:gd name="T103" fmla="*/ 0 h 310"/>
                <a:gd name="T104" fmla="*/ 0 w 351"/>
                <a:gd name="T105" fmla="*/ 0 h 310"/>
                <a:gd name="T106" fmla="*/ 0 w 351"/>
                <a:gd name="T107" fmla="*/ 0 h 310"/>
                <a:gd name="T108" fmla="*/ 0 w 351"/>
                <a:gd name="T109" fmla="*/ 0 h 310"/>
                <a:gd name="T110" fmla="*/ 0 w 351"/>
                <a:gd name="T111" fmla="*/ 0 h 310"/>
                <a:gd name="T112" fmla="*/ 0 w 351"/>
                <a:gd name="T113" fmla="*/ 0 h 310"/>
                <a:gd name="T114" fmla="*/ 0 w 351"/>
                <a:gd name="T115" fmla="*/ 0 h 3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1"/>
                <a:gd name="T175" fmla="*/ 0 h 310"/>
                <a:gd name="T176" fmla="*/ 351 w 351"/>
                <a:gd name="T177" fmla="*/ 310 h 3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1" h="310">
                  <a:moveTo>
                    <a:pt x="255" y="143"/>
                  </a:moveTo>
                  <a:lnTo>
                    <a:pt x="242" y="110"/>
                  </a:lnTo>
                  <a:lnTo>
                    <a:pt x="231" y="83"/>
                  </a:lnTo>
                  <a:lnTo>
                    <a:pt x="213" y="58"/>
                  </a:lnTo>
                  <a:lnTo>
                    <a:pt x="192" y="32"/>
                  </a:lnTo>
                  <a:lnTo>
                    <a:pt x="170" y="15"/>
                  </a:lnTo>
                  <a:lnTo>
                    <a:pt x="149" y="7"/>
                  </a:lnTo>
                  <a:lnTo>
                    <a:pt x="124" y="0"/>
                  </a:lnTo>
                  <a:lnTo>
                    <a:pt x="95" y="4"/>
                  </a:lnTo>
                  <a:lnTo>
                    <a:pt x="67" y="12"/>
                  </a:lnTo>
                  <a:lnTo>
                    <a:pt x="45" y="30"/>
                  </a:lnTo>
                  <a:lnTo>
                    <a:pt x="25" y="57"/>
                  </a:lnTo>
                  <a:lnTo>
                    <a:pt x="10" y="89"/>
                  </a:lnTo>
                  <a:lnTo>
                    <a:pt x="2" y="131"/>
                  </a:lnTo>
                  <a:lnTo>
                    <a:pt x="0" y="174"/>
                  </a:lnTo>
                  <a:lnTo>
                    <a:pt x="7" y="214"/>
                  </a:lnTo>
                  <a:lnTo>
                    <a:pt x="17" y="249"/>
                  </a:lnTo>
                  <a:lnTo>
                    <a:pt x="34" y="271"/>
                  </a:lnTo>
                  <a:lnTo>
                    <a:pt x="60" y="291"/>
                  </a:lnTo>
                  <a:lnTo>
                    <a:pt x="85" y="303"/>
                  </a:lnTo>
                  <a:lnTo>
                    <a:pt x="117" y="310"/>
                  </a:lnTo>
                  <a:lnTo>
                    <a:pt x="148" y="310"/>
                  </a:lnTo>
                  <a:lnTo>
                    <a:pt x="176" y="303"/>
                  </a:lnTo>
                  <a:lnTo>
                    <a:pt x="201" y="289"/>
                  </a:lnTo>
                  <a:lnTo>
                    <a:pt x="219" y="274"/>
                  </a:lnTo>
                  <a:lnTo>
                    <a:pt x="237" y="249"/>
                  </a:lnTo>
                  <a:lnTo>
                    <a:pt x="249" y="222"/>
                  </a:lnTo>
                  <a:lnTo>
                    <a:pt x="255" y="199"/>
                  </a:lnTo>
                  <a:lnTo>
                    <a:pt x="255" y="190"/>
                  </a:lnTo>
                  <a:lnTo>
                    <a:pt x="277" y="188"/>
                  </a:lnTo>
                  <a:lnTo>
                    <a:pt x="283" y="188"/>
                  </a:lnTo>
                  <a:lnTo>
                    <a:pt x="288" y="190"/>
                  </a:lnTo>
                  <a:lnTo>
                    <a:pt x="294" y="190"/>
                  </a:lnTo>
                  <a:lnTo>
                    <a:pt x="299" y="193"/>
                  </a:lnTo>
                  <a:lnTo>
                    <a:pt x="304" y="193"/>
                  </a:lnTo>
                  <a:lnTo>
                    <a:pt x="309" y="197"/>
                  </a:lnTo>
                  <a:lnTo>
                    <a:pt x="315" y="199"/>
                  </a:lnTo>
                  <a:lnTo>
                    <a:pt x="322" y="200"/>
                  </a:lnTo>
                  <a:lnTo>
                    <a:pt x="327" y="203"/>
                  </a:lnTo>
                  <a:lnTo>
                    <a:pt x="333" y="203"/>
                  </a:lnTo>
                  <a:lnTo>
                    <a:pt x="340" y="200"/>
                  </a:lnTo>
                  <a:lnTo>
                    <a:pt x="345" y="199"/>
                  </a:lnTo>
                  <a:lnTo>
                    <a:pt x="348" y="193"/>
                  </a:lnTo>
                  <a:lnTo>
                    <a:pt x="351" y="188"/>
                  </a:lnTo>
                  <a:lnTo>
                    <a:pt x="351" y="182"/>
                  </a:lnTo>
                  <a:lnTo>
                    <a:pt x="351" y="178"/>
                  </a:lnTo>
                  <a:lnTo>
                    <a:pt x="347" y="172"/>
                  </a:lnTo>
                  <a:lnTo>
                    <a:pt x="345" y="167"/>
                  </a:lnTo>
                  <a:lnTo>
                    <a:pt x="340" y="167"/>
                  </a:lnTo>
                  <a:lnTo>
                    <a:pt x="336" y="161"/>
                  </a:lnTo>
                  <a:lnTo>
                    <a:pt x="331" y="161"/>
                  </a:lnTo>
                  <a:lnTo>
                    <a:pt x="326" y="160"/>
                  </a:lnTo>
                  <a:lnTo>
                    <a:pt x="319" y="158"/>
                  </a:lnTo>
                  <a:lnTo>
                    <a:pt x="313" y="156"/>
                  </a:lnTo>
                  <a:lnTo>
                    <a:pt x="308" y="156"/>
                  </a:lnTo>
                  <a:lnTo>
                    <a:pt x="302" y="154"/>
                  </a:lnTo>
                  <a:lnTo>
                    <a:pt x="265" y="149"/>
                  </a:lnTo>
                  <a:lnTo>
                    <a:pt x="255" y="143"/>
                  </a:lnTo>
                  <a:close/>
                </a:path>
              </a:pathLst>
            </a:custGeom>
            <a:solidFill>
              <a:srgbClr val="0000FF"/>
            </a:solidFill>
            <a:ln w="9525">
              <a:solidFill>
                <a:schemeClr val="tx1"/>
              </a:solidFill>
              <a:round/>
              <a:headEnd/>
              <a:tailEnd/>
            </a:ln>
          </p:spPr>
          <p:txBody>
            <a:bodyPr/>
            <a:lstStyle/>
            <a:p>
              <a:endParaRPr lang="zh-CN" altLang="en-US"/>
            </a:p>
          </p:txBody>
        </p:sp>
        <p:sp>
          <p:nvSpPr>
            <p:cNvPr id="8234" name="Freeform 39"/>
            <p:cNvSpPr>
              <a:spLocks/>
            </p:cNvSpPr>
            <p:nvPr/>
          </p:nvSpPr>
          <p:spPr bwMode="auto">
            <a:xfrm>
              <a:off x="1518" y="936"/>
              <a:ext cx="79" cy="47"/>
            </a:xfrm>
            <a:custGeom>
              <a:avLst/>
              <a:gdLst>
                <a:gd name="T0" fmla="*/ 0 w 206"/>
                <a:gd name="T1" fmla="*/ 0 h 106"/>
                <a:gd name="T2" fmla="*/ 0 w 206"/>
                <a:gd name="T3" fmla="*/ 0 h 106"/>
                <a:gd name="T4" fmla="*/ 0 w 206"/>
                <a:gd name="T5" fmla="*/ 0 h 106"/>
                <a:gd name="T6" fmla="*/ 0 w 206"/>
                <a:gd name="T7" fmla="*/ 0 h 106"/>
                <a:gd name="T8" fmla="*/ 0 w 206"/>
                <a:gd name="T9" fmla="*/ 0 h 106"/>
                <a:gd name="T10" fmla="*/ 0 w 206"/>
                <a:gd name="T11" fmla="*/ 0 h 106"/>
                <a:gd name="T12" fmla="*/ 0 w 206"/>
                <a:gd name="T13" fmla="*/ 0 h 106"/>
                <a:gd name="T14" fmla="*/ 0 w 206"/>
                <a:gd name="T15" fmla="*/ 0 h 106"/>
                <a:gd name="T16" fmla="*/ 0 w 206"/>
                <a:gd name="T17" fmla="*/ 0 h 106"/>
                <a:gd name="T18" fmla="*/ 0 w 206"/>
                <a:gd name="T19" fmla="*/ 0 h 106"/>
                <a:gd name="T20" fmla="*/ 0 w 206"/>
                <a:gd name="T21" fmla="*/ 0 h 106"/>
                <a:gd name="T22" fmla="*/ 0 w 206"/>
                <a:gd name="T23" fmla="*/ 0 h 106"/>
                <a:gd name="T24" fmla="*/ 0 w 206"/>
                <a:gd name="T25" fmla="*/ 0 h 106"/>
                <a:gd name="T26" fmla="*/ 0 w 206"/>
                <a:gd name="T27" fmla="*/ 0 h 106"/>
                <a:gd name="T28" fmla="*/ 0 w 206"/>
                <a:gd name="T29" fmla="*/ 0 h 106"/>
                <a:gd name="T30" fmla="*/ 0 w 206"/>
                <a:gd name="T31" fmla="*/ 0 h 106"/>
                <a:gd name="T32" fmla="*/ 0 w 206"/>
                <a:gd name="T33" fmla="*/ 0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6"/>
                <a:gd name="T52" fmla="*/ 0 h 106"/>
                <a:gd name="T53" fmla="*/ 206 w 206"/>
                <a:gd name="T54" fmla="*/ 106 h 1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6" h="106">
                  <a:moveTo>
                    <a:pt x="0" y="20"/>
                  </a:moveTo>
                  <a:lnTo>
                    <a:pt x="20" y="5"/>
                  </a:lnTo>
                  <a:lnTo>
                    <a:pt x="57" y="0"/>
                  </a:lnTo>
                  <a:lnTo>
                    <a:pt x="89" y="3"/>
                  </a:lnTo>
                  <a:lnTo>
                    <a:pt x="131" y="17"/>
                  </a:lnTo>
                  <a:lnTo>
                    <a:pt x="152" y="27"/>
                  </a:lnTo>
                  <a:lnTo>
                    <a:pt x="156" y="27"/>
                  </a:lnTo>
                  <a:lnTo>
                    <a:pt x="180" y="32"/>
                  </a:lnTo>
                  <a:lnTo>
                    <a:pt x="206" y="39"/>
                  </a:lnTo>
                  <a:lnTo>
                    <a:pt x="206" y="52"/>
                  </a:lnTo>
                  <a:lnTo>
                    <a:pt x="153" y="84"/>
                  </a:lnTo>
                  <a:lnTo>
                    <a:pt x="114" y="106"/>
                  </a:lnTo>
                  <a:lnTo>
                    <a:pt x="85" y="101"/>
                  </a:lnTo>
                  <a:lnTo>
                    <a:pt x="48" y="74"/>
                  </a:lnTo>
                  <a:lnTo>
                    <a:pt x="24" y="59"/>
                  </a:lnTo>
                  <a:lnTo>
                    <a:pt x="0" y="35"/>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235" name="Group 40"/>
            <p:cNvGrpSpPr>
              <a:grpSpLocks/>
            </p:cNvGrpSpPr>
            <p:nvPr/>
          </p:nvGrpSpPr>
          <p:grpSpPr bwMode="auto">
            <a:xfrm>
              <a:off x="1471" y="930"/>
              <a:ext cx="216" cy="250"/>
              <a:chOff x="1139" y="1856"/>
              <a:chExt cx="185" cy="187"/>
            </a:xfrm>
          </p:grpSpPr>
          <p:sp>
            <p:nvSpPr>
              <p:cNvPr id="8268" name="Freeform 41"/>
              <p:cNvSpPr>
                <a:spLocks/>
              </p:cNvSpPr>
              <p:nvPr/>
            </p:nvSpPr>
            <p:spPr bwMode="auto">
              <a:xfrm>
                <a:off x="1139" y="1856"/>
                <a:ext cx="185" cy="187"/>
              </a:xfrm>
              <a:custGeom>
                <a:avLst/>
                <a:gdLst>
                  <a:gd name="T0" fmla="*/ 0 w 555"/>
                  <a:gd name="T1" fmla="*/ 0 h 562"/>
                  <a:gd name="T2" fmla="*/ 0 w 555"/>
                  <a:gd name="T3" fmla="*/ 0 h 562"/>
                  <a:gd name="T4" fmla="*/ 0 w 555"/>
                  <a:gd name="T5" fmla="*/ 0 h 562"/>
                  <a:gd name="T6" fmla="*/ 0 w 555"/>
                  <a:gd name="T7" fmla="*/ 0 h 562"/>
                  <a:gd name="T8" fmla="*/ 0 w 555"/>
                  <a:gd name="T9" fmla="*/ 0 h 562"/>
                  <a:gd name="T10" fmla="*/ 0 w 555"/>
                  <a:gd name="T11" fmla="*/ 0 h 562"/>
                  <a:gd name="T12" fmla="*/ 0 w 555"/>
                  <a:gd name="T13" fmla="*/ 0 h 562"/>
                  <a:gd name="T14" fmla="*/ 0 w 555"/>
                  <a:gd name="T15" fmla="*/ 0 h 562"/>
                  <a:gd name="T16" fmla="*/ 0 w 555"/>
                  <a:gd name="T17" fmla="*/ 0 h 562"/>
                  <a:gd name="T18" fmla="*/ 0 w 555"/>
                  <a:gd name="T19" fmla="*/ 0 h 562"/>
                  <a:gd name="T20" fmla="*/ 0 w 555"/>
                  <a:gd name="T21" fmla="*/ 0 h 562"/>
                  <a:gd name="T22" fmla="*/ 0 w 555"/>
                  <a:gd name="T23" fmla="*/ 0 h 562"/>
                  <a:gd name="T24" fmla="*/ 0 w 555"/>
                  <a:gd name="T25" fmla="*/ 0 h 562"/>
                  <a:gd name="T26" fmla="*/ 0 w 555"/>
                  <a:gd name="T27" fmla="*/ 0 h 562"/>
                  <a:gd name="T28" fmla="*/ 0 w 555"/>
                  <a:gd name="T29" fmla="*/ 0 h 562"/>
                  <a:gd name="T30" fmla="*/ 0 w 555"/>
                  <a:gd name="T31" fmla="*/ 0 h 562"/>
                  <a:gd name="T32" fmla="*/ 0 w 555"/>
                  <a:gd name="T33" fmla="*/ 0 h 562"/>
                  <a:gd name="T34" fmla="*/ 0 w 555"/>
                  <a:gd name="T35" fmla="*/ 0 h 562"/>
                  <a:gd name="T36" fmla="*/ 0 w 555"/>
                  <a:gd name="T37" fmla="*/ 0 h 562"/>
                  <a:gd name="T38" fmla="*/ 0 w 555"/>
                  <a:gd name="T39" fmla="*/ 0 h 562"/>
                  <a:gd name="T40" fmla="*/ 0 w 555"/>
                  <a:gd name="T41" fmla="*/ 0 h 562"/>
                  <a:gd name="T42" fmla="*/ 0 w 555"/>
                  <a:gd name="T43" fmla="*/ 0 h 562"/>
                  <a:gd name="T44" fmla="*/ 0 w 555"/>
                  <a:gd name="T45" fmla="*/ 0 h 562"/>
                  <a:gd name="T46" fmla="*/ 0 w 555"/>
                  <a:gd name="T47" fmla="*/ 0 h 562"/>
                  <a:gd name="T48" fmla="*/ 0 w 555"/>
                  <a:gd name="T49" fmla="*/ 0 h 562"/>
                  <a:gd name="T50" fmla="*/ 0 w 555"/>
                  <a:gd name="T51" fmla="*/ 0 h 562"/>
                  <a:gd name="T52" fmla="*/ 0 w 555"/>
                  <a:gd name="T53" fmla="*/ 0 h 562"/>
                  <a:gd name="T54" fmla="*/ 0 w 555"/>
                  <a:gd name="T55" fmla="*/ 0 h 562"/>
                  <a:gd name="T56" fmla="*/ 0 w 555"/>
                  <a:gd name="T57" fmla="*/ 0 h 562"/>
                  <a:gd name="T58" fmla="*/ 0 w 555"/>
                  <a:gd name="T59" fmla="*/ 0 h 562"/>
                  <a:gd name="T60" fmla="*/ 0 w 555"/>
                  <a:gd name="T61" fmla="*/ 0 h 562"/>
                  <a:gd name="T62" fmla="*/ 0 w 555"/>
                  <a:gd name="T63" fmla="*/ 0 h 562"/>
                  <a:gd name="T64" fmla="*/ 0 w 555"/>
                  <a:gd name="T65" fmla="*/ 0 h 5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5"/>
                  <a:gd name="T100" fmla="*/ 0 h 562"/>
                  <a:gd name="T101" fmla="*/ 555 w 555"/>
                  <a:gd name="T102" fmla="*/ 562 h 5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5" h="562">
                    <a:moveTo>
                      <a:pt x="43" y="68"/>
                    </a:moveTo>
                    <a:lnTo>
                      <a:pt x="118" y="68"/>
                    </a:lnTo>
                    <a:lnTo>
                      <a:pt x="188" y="65"/>
                    </a:lnTo>
                    <a:lnTo>
                      <a:pt x="291" y="40"/>
                    </a:lnTo>
                    <a:lnTo>
                      <a:pt x="370" y="14"/>
                    </a:lnTo>
                    <a:lnTo>
                      <a:pt x="413" y="1"/>
                    </a:lnTo>
                    <a:lnTo>
                      <a:pt x="437" y="0"/>
                    </a:lnTo>
                    <a:lnTo>
                      <a:pt x="452" y="8"/>
                    </a:lnTo>
                    <a:lnTo>
                      <a:pt x="465" y="53"/>
                    </a:lnTo>
                    <a:lnTo>
                      <a:pt x="487" y="168"/>
                    </a:lnTo>
                    <a:lnTo>
                      <a:pt x="490" y="174"/>
                    </a:lnTo>
                    <a:lnTo>
                      <a:pt x="516" y="298"/>
                    </a:lnTo>
                    <a:lnTo>
                      <a:pt x="547" y="434"/>
                    </a:lnTo>
                    <a:lnTo>
                      <a:pt x="555" y="480"/>
                    </a:lnTo>
                    <a:lnTo>
                      <a:pt x="554" y="498"/>
                    </a:lnTo>
                    <a:lnTo>
                      <a:pt x="536" y="516"/>
                    </a:lnTo>
                    <a:lnTo>
                      <a:pt x="529" y="516"/>
                    </a:lnTo>
                    <a:lnTo>
                      <a:pt x="497" y="522"/>
                    </a:lnTo>
                    <a:lnTo>
                      <a:pt x="366" y="522"/>
                    </a:lnTo>
                    <a:lnTo>
                      <a:pt x="360" y="525"/>
                    </a:lnTo>
                    <a:lnTo>
                      <a:pt x="245" y="540"/>
                    </a:lnTo>
                    <a:lnTo>
                      <a:pt x="159" y="555"/>
                    </a:lnTo>
                    <a:lnTo>
                      <a:pt x="96" y="561"/>
                    </a:lnTo>
                    <a:lnTo>
                      <a:pt x="92" y="562"/>
                    </a:lnTo>
                    <a:lnTo>
                      <a:pt x="60" y="557"/>
                    </a:lnTo>
                    <a:lnTo>
                      <a:pt x="49" y="543"/>
                    </a:lnTo>
                    <a:lnTo>
                      <a:pt x="42" y="495"/>
                    </a:lnTo>
                    <a:lnTo>
                      <a:pt x="35" y="392"/>
                    </a:lnTo>
                    <a:lnTo>
                      <a:pt x="21" y="259"/>
                    </a:lnTo>
                    <a:lnTo>
                      <a:pt x="0" y="99"/>
                    </a:lnTo>
                    <a:lnTo>
                      <a:pt x="0" y="78"/>
                    </a:lnTo>
                    <a:lnTo>
                      <a:pt x="17" y="67"/>
                    </a:lnTo>
                    <a:lnTo>
                      <a:pt x="43" y="68"/>
                    </a:lnTo>
                    <a:close/>
                  </a:path>
                </a:pathLst>
              </a:custGeom>
              <a:solidFill>
                <a:schemeClr val="tx1"/>
              </a:solidFill>
              <a:ln w="9525">
                <a:solidFill>
                  <a:schemeClr val="bg2"/>
                </a:solidFill>
                <a:round/>
                <a:headEnd/>
                <a:tailEnd/>
              </a:ln>
            </p:spPr>
            <p:txBody>
              <a:bodyPr/>
              <a:lstStyle/>
              <a:p>
                <a:endParaRPr lang="zh-CN" altLang="en-US"/>
              </a:p>
            </p:txBody>
          </p:sp>
          <p:sp>
            <p:nvSpPr>
              <p:cNvPr id="8269" name="Freeform 42"/>
              <p:cNvSpPr>
                <a:spLocks/>
              </p:cNvSpPr>
              <p:nvPr/>
            </p:nvSpPr>
            <p:spPr bwMode="auto">
              <a:xfrm>
                <a:off x="1149" y="1865"/>
                <a:ext cx="164" cy="168"/>
              </a:xfrm>
              <a:custGeom>
                <a:avLst/>
                <a:gdLst>
                  <a:gd name="T0" fmla="*/ 0 w 494"/>
                  <a:gd name="T1" fmla="*/ 0 h 504"/>
                  <a:gd name="T2" fmla="*/ 0 w 494"/>
                  <a:gd name="T3" fmla="*/ 0 h 504"/>
                  <a:gd name="T4" fmla="*/ 0 w 494"/>
                  <a:gd name="T5" fmla="*/ 0 h 504"/>
                  <a:gd name="T6" fmla="*/ 0 w 494"/>
                  <a:gd name="T7" fmla="*/ 0 h 504"/>
                  <a:gd name="T8" fmla="*/ 0 w 494"/>
                  <a:gd name="T9" fmla="*/ 0 h 504"/>
                  <a:gd name="T10" fmla="*/ 0 w 494"/>
                  <a:gd name="T11" fmla="*/ 0 h 504"/>
                  <a:gd name="T12" fmla="*/ 0 w 494"/>
                  <a:gd name="T13" fmla="*/ 0 h 504"/>
                  <a:gd name="T14" fmla="*/ 0 w 494"/>
                  <a:gd name="T15" fmla="*/ 0 h 504"/>
                  <a:gd name="T16" fmla="*/ 0 w 494"/>
                  <a:gd name="T17" fmla="*/ 0 h 504"/>
                  <a:gd name="T18" fmla="*/ 0 w 494"/>
                  <a:gd name="T19" fmla="*/ 0 h 504"/>
                  <a:gd name="T20" fmla="*/ 0 w 494"/>
                  <a:gd name="T21" fmla="*/ 0 h 504"/>
                  <a:gd name="T22" fmla="*/ 0 w 494"/>
                  <a:gd name="T23" fmla="*/ 0 h 504"/>
                  <a:gd name="T24" fmla="*/ 0 w 494"/>
                  <a:gd name="T25" fmla="*/ 0 h 504"/>
                  <a:gd name="T26" fmla="*/ 0 w 494"/>
                  <a:gd name="T27" fmla="*/ 0 h 504"/>
                  <a:gd name="T28" fmla="*/ 0 w 494"/>
                  <a:gd name="T29" fmla="*/ 0 h 504"/>
                  <a:gd name="T30" fmla="*/ 0 w 494"/>
                  <a:gd name="T31" fmla="*/ 0 h 504"/>
                  <a:gd name="T32" fmla="*/ 0 w 494"/>
                  <a:gd name="T33" fmla="*/ 0 h 504"/>
                  <a:gd name="T34" fmla="*/ 0 w 494"/>
                  <a:gd name="T35" fmla="*/ 0 h 504"/>
                  <a:gd name="T36" fmla="*/ 0 w 494"/>
                  <a:gd name="T37" fmla="*/ 0 h 504"/>
                  <a:gd name="T38" fmla="*/ 0 w 494"/>
                  <a:gd name="T39" fmla="*/ 0 h 504"/>
                  <a:gd name="T40" fmla="*/ 0 w 494"/>
                  <a:gd name="T41" fmla="*/ 0 h 504"/>
                  <a:gd name="T42" fmla="*/ 0 w 494"/>
                  <a:gd name="T43" fmla="*/ 0 h 504"/>
                  <a:gd name="T44" fmla="*/ 0 w 494"/>
                  <a:gd name="T45" fmla="*/ 0 h 504"/>
                  <a:gd name="T46" fmla="*/ 0 w 494"/>
                  <a:gd name="T47" fmla="*/ 0 h 504"/>
                  <a:gd name="T48" fmla="*/ 0 w 494"/>
                  <a:gd name="T49" fmla="*/ 0 h 504"/>
                  <a:gd name="T50" fmla="*/ 0 w 494"/>
                  <a:gd name="T51" fmla="*/ 0 h 504"/>
                  <a:gd name="T52" fmla="*/ 0 w 494"/>
                  <a:gd name="T53" fmla="*/ 0 h 504"/>
                  <a:gd name="T54" fmla="*/ 0 w 494"/>
                  <a:gd name="T55" fmla="*/ 0 h 5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4"/>
                  <a:gd name="T85" fmla="*/ 0 h 504"/>
                  <a:gd name="T86" fmla="*/ 494 w 494"/>
                  <a:gd name="T87" fmla="*/ 504 h 50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4" h="504">
                    <a:moveTo>
                      <a:pt x="0" y="64"/>
                    </a:moveTo>
                    <a:lnTo>
                      <a:pt x="78" y="61"/>
                    </a:lnTo>
                    <a:lnTo>
                      <a:pt x="163" y="61"/>
                    </a:lnTo>
                    <a:lnTo>
                      <a:pt x="231" y="50"/>
                    </a:lnTo>
                    <a:lnTo>
                      <a:pt x="306" y="27"/>
                    </a:lnTo>
                    <a:lnTo>
                      <a:pt x="382" y="0"/>
                    </a:lnTo>
                    <a:lnTo>
                      <a:pt x="395" y="0"/>
                    </a:lnTo>
                    <a:lnTo>
                      <a:pt x="412" y="11"/>
                    </a:lnTo>
                    <a:lnTo>
                      <a:pt x="431" y="127"/>
                    </a:lnTo>
                    <a:lnTo>
                      <a:pt x="451" y="217"/>
                    </a:lnTo>
                    <a:lnTo>
                      <a:pt x="470" y="305"/>
                    </a:lnTo>
                    <a:lnTo>
                      <a:pt x="494" y="425"/>
                    </a:lnTo>
                    <a:lnTo>
                      <a:pt x="494" y="450"/>
                    </a:lnTo>
                    <a:lnTo>
                      <a:pt x="484" y="462"/>
                    </a:lnTo>
                    <a:lnTo>
                      <a:pt x="442" y="468"/>
                    </a:lnTo>
                    <a:lnTo>
                      <a:pt x="325" y="468"/>
                    </a:lnTo>
                    <a:lnTo>
                      <a:pt x="320" y="469"/>
                    </a:lnTo>
                    <a:lnTo>
                      <a:pt x="242" y="480"/>
                    </a:lnTo>
                    <a:lnTo>
                      <a:pt x="235" y="483"/>
                    </a:lnTo>
                    <a:lnTo>
                      <a:pt x="140" y="496"/>
                    </a:lnTo>
                    <a:lnTo>
                      <a:pt x="67" y="504"/>
                    </a:lnTo>
                    <a:lnTo>
                      <a:pt x="50" y="498"/>
                    </a:lnTo>
                    <a:lnTo>
                      <a:pt x="44" y="496"/>
                    </a:lnTo>
                    <a:lnTo>
                      <a:pt x="36" y="461"/>
                    </a:lnTo>
                    <a:lnTo>
                      <a:pt x="28" y="299"/>
                    </a:lnTo>
                    <a:lnTo>
                      <a:pt x="22" y="201"/>
                    </a:lnTo>
                    <a:lnTo>
                      <a:pt x="3" y="107"/>
                    </a:lnTo>
                    <a:lnTo>
                      <a:pt x="0" y="64"/>
                    </a:lnTo>
                    <a:close/>
                  </a:path>
                </a:pathLst>
              </a:custGeom>
              <a:solidFill>
                <a:schemeClr val="tx1"/>
              </a:solidFill>
              <a:ln w="9525">
                <a:solidFill>
                  <a:schemeClr val="bg2"/>
                </a:solidFill>
                <a:round/>
                <a:headEnd/>
                <a:tailEnd/>
              </a:ln>
            </p:spPr>
            <p:txBody>
              <a:bodyPr/>
              <a:lstStyle/>
              <a:p>
                <a:endParaRPr lang="zh-CN" altLang="en-US"/>
              </a:p>
            </p:txBody>
          </p:sp>
        </p:grpSp>
        <p:sp>
          <p:nvSpPr>
            <p:cNvPr id="8236" name="Freeform 43"/>
            <p:cNvSpPr>
              <a:spLocks/>
            </p:cNvSpPr>
            <p:nvPr/>
          </p:nvSpPr>
          <p:spPr bwMode="auto">
            <a:xfrm>
              <a:off x="1596" y="924"/>
              <a:ext cx="87" cy="52"/>
            </a:xfrm>
            <a:custGeom>
              <a:avLst/>
              <a:gdLst>
                <a:gd name="T0" fmla="*/ 0 w 222"/>
                <a:gd name="T1" fmla="*/ 0 h 118"/>
                <a:gd name="T2" fmla="*/ 0 w 222"/>
                <a:gd name="T3" fmla="*/ 0 h 118"/>
                <a:gd name="T4" fmla="*/ 0 w 222"/>
                <a:gd name="T5" fmla="*/ 0 h 118"/>
                <a:gd name="T6" fmla="*/ 0 w 222"/>
                <a:gd name="T7" fmla="*/ 0 h 118"/>
                <a:gd name="T8" fmla="*/ 0 w 222"/>
                <a:gd name="T9" fmla="*/ 0 h 118"/>
                <a:gd name="T10" fmla="*/ 0 w 222"/>
                <a:gd name="T11" fmla="*/ 0 h 118"/>
                <a:gd name="T12" fmla="*/ 0 w 222"/>
                <a:gd name="T13" fmla="*/ 0 h 118"/>
                <a:gd name="T14" fmla="*/ 0 w 222"/>
                <a:gd name="T15" fmla="*/ 0 h 118"/>
                <a:gd name="T16" fmla="*/ 0 w 222"/>
                <a:gd name="T17" fmla="*/ 0 h 118"/>
                <a:gd name="T18" fmla="*/ 0 w 222"/>
                <a:gd name="T19" fmla="*/ 0 h 118"/>
                <a:gd name="T20" fmla="*/ 0 w 222"/>
                <a:gd name="T21" fmla="*/ 0 h 118"/>
                <a:gd name="T22" fmla="*/ 0 w 222"/>
                <a:gd name="T23" fmla="*/ 0 h 118"/>
                <a:gd name="T24" fmla="*/ 0 w 222"/>
                <a:gd name="T25" fmla="*/ 0 h 118"/>
                <a:gd name="T26" fmla="*/ 0 w 222"/>
                <a:gd name="T27" fmla="*/ 0 h 118"/>
                <a:gd name="T28" fmla="*/ 0 w 222"/>
                <a:gd name="T29" fmla="*/ 0 h 118"/>
                <a:gd name="T30" fmla="*/ 0 w 222"/>
                <a:gd name="T31" fmla="*/ 0 h 118"/>
                <a:gd name="T32" fmla="*/ 0 w 222"/>
                <a:gd name="T33" fmla="*/ 0 h 118"/>
                <a:gd name="T34" fmla="*/ 0 w 222"/>
                <a:gd name="T35" fmla="*/ 0 h 118"/>
                <a:gd name="T36" fmla="*/ 0 w 222"/>
                <a:gd name="T37" fmla="*/ 0 h 118"/>
                <a:gd name="T38" fmla="*/ 0 w 222"/>
                <a:gd name="T39" fmla="*/ 0 h 118"/>
                <a:gd name="T40" fmla="*/ 0 w 222"/>
                <a:gd name="T41" fmla="*/ 0 h 118"/>
                <a:gd name="T42" fmla="*/ 0 w 222"/>
                <a:gd name="T43" fmla="*/ 0 h 118"/>
                <a:gd name="T44" fmla="*/ 0 w 222"/>
                <a:gd name="T45" fmla="*/ 0 h 118"/>
                <a:gd name="T46" fmla="*/ 0 w 222"/>
                <a:gd name="T47" fmla="*/ 0 h 118"/>
                <a:gd name="T48" fmla="*/ 0 w 222"/>
                <a:gd name="T49" fmla="*/ 0 h 118"/>
                <a:gd name="T50" fmla="*/ 0 w 222"/>
                <a:gd name="T51" fmla="*/ 0 h 118"/>
                <a:gd name="T52" fmla="*/ 0 w 222"/>
                <a:gd name="T53" fmla="*/ 0 h 118"/>
                <a:gd name="T54" fmla="*/ 0 w 222"/>
                <a:gd name="T55" fmla="*/ 0 h 118"/>
                <a:gd name="T56" fmla="*/ 0 w 222"/>
                <a:gd name="T57" fmla="*/ 0 h 118"/>
                <a:gd name="T58" fmla="*/ 0 w 222"/>
                <a:gd name="T59" fmla="*/ 0 h 118"/>
                <a:gd name="T60" fmla="*/ 0 w 222"/>
                <a:gd name="T61" fmla="*/ 0 h 118"/>
                <a:gd name="T62" fmla="*/ 0 w 222"/>
                <a:gd name="T63" fmla="*/ 0 h 118"/>
                <a:gd name="T64" fmla="*/ 0 w 222"/>
                <a:gd name="T65" fmla="*/ 0 h 118"/>
                <a:gd name="T66" fmla="*/ 0 w 222"/>
                <a:gd name="T67" fmla="*/ 0 h 118"/>
                <a:gd name="T68" fmla="*/ 0 w 222"/>
                <a:gd name="T69" fmla="*/ 0 h 118"/>
                <a:gd name="T70" fmla="*/ 0 w 222"/>
                <a:gd name="T71" fmla="*/ 0 h 118"/>
                <a:gd name="T72" fmla="*/ 0 w 222"/>
                <a:gd name="T73" fmla="*/ 0 h 118"/>
                <a:gd name="T74" fmla="*/ 0 w 222"/>
                <a:gd name="T75" fmla="*/ 0 h 118"/>
                <a:gd name="T76" fmla="*/ 0 w 222"/>
                <a:gd name="T77" fmla="*/ 0 h 118"/>
                <a:gd name="T78" fmla="*/ 0 w 222"/>
                <a:gd name="T79" fmla="*/ 0 h 118"/>
                <a:gd name="T80" fmla="*/ 0 w 222"/>
                <a:gd name="T81" fmla="*/ 0 h 118"/>
                <a:gd name="T82" fmla="*/ 0 w 222"/>
                <a:gd name="T83" fmla="*/ 0 h 118"/>
                <a:gd name="T84" fmla="*/ 0 w 222"/>
                <a:gd name="T85" fmla="*/ 0 h 118"/>
                <a:gd name="T86" fmla="*/ 0 w 222"/>
                <a:gd name="T87" fmla="*/ 0 h 118"/>
                <a:gd name="T88" fmla="*/ 0 w 222"/>
                <a:gd name="T89" fmla="*/ 0 h 118"/>
                <a:gd name="T90" fmla="*/ 0 w 222"/>
                <a:gd name="T91" fmla="*/ 0 h 118"/>
                <a:gd name="T92" fmla="*/ 0 w 222"/>
                <a:gd name="T93" fmla="*/ 0 h 118"/>
                <a:gd name="T94" fmla="*/ 0 w 222"/>
                <a:gd name="T95" fmla="*/ 0 h 118"/>
                <a:gd name="T96" fmla="*/ 0 w 222"/>
                <a:gd name="T97" fmla="*/ 0 h 118"/>
                <a:gd name="T98" fmla="*/ 0 w 222"/>
                <a:gd name="T99" fmla="*/ 0 h 118"/>
                <a:gd name="T100" fmla="*/ 0 w 222"/>
                <a:gd name="T101" fmla="*/ 0 h 118"/>
                <a:gd name="T102" fmla="*/ 0 w 222"/>
                <a:gd name="T103" fmla="*/ 0 h 118"/>
                <a:gd name="T104" fmla="*/ 0 w 222"/>
                <a:gd name="T105" fmla="*/ 0 h 118"/>
                <a:gd name="T106" fmla="*/ 0 w 222"/>
                <a:gd name="T107" fmla="*/ 0 h 118"/>
                <a:gd name="T108" fmla="*/ 0 w 222"/>
                <a:gd name="T109" fmla="*/ 0 h 118"/>
                <a:gd name="T110" fmla="*/ 0 w 222"/>
                <a:gd name="T111" fmla="*/ 0 h 118"/>
                <a:gd name="T112" fmla="*/ 0 w 222"/>
                <a:gd name="T113" fmla="*/ 0 h 1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2"/>
                <a:gd name="T172" fmla="*/ 0 h 118"/>
                <a:gd name="T173" fmla="*/ 222 w 222"/>
                <a:gd name="T174" fmla="*/ 118 h 11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2" h="118">
                  <a:moveTo>
                    <a:pt x="79" y="4"/>
                  </a:moveTo>
                  <a:lnTo>
                    <a:pt x="72" y="6"/>
                  </a:lnTo>
                  <a:lnTo>
                    <a:pt x="64" y="6"/>
                  </a:lnTo>
                  <a:lnTo>
                    <a:pt x="59" y="6"/>
                  </a:lnTo>
                  <a:lnTo>
                    <a:pt x="54" y="10"/>
                  </a:lnTo>
                  <a:lnTo>
                    <a:pt x="48" y="11"/>
                  </a:lnTo>
                  <a:lnTo>
                    <a:pt x="43" y="14"/>
                  </a:lnTo>
                  <a:lnTo>
                    <a:pt x="36" y="18"/>
                  </a:lnTo>
                  <a:lnTo>
                    <a:pt x="32" y="24"/>
                  </a:lnTo>
                  <a:lnTo>
                    <a:pt x="27" y="25"/>
                  </a:lnTo>
                  <a:lnTo>
                    <a:pt x="22" y="31"/>
                  </a:lnTo>
                  <a:lnTo>
                    <a:pt x="15" y="38"/>
                  </a:lnTo>
                  <a:lnTo>
                    <a:pt x="11" y="43"/>
                  </a:lnTo>
                  <a:lnTo>
                    <a:pt x="5" y="49"/>
                  </a:lnTo>
                  <a:lnTo>
                    <a:pt x="4" y="54"/>
                  </a:lnTo>
                  <a:lnTo>
                    <a:pt x="4" y="60"/>
                  </a:lnTo>
                  <a:lnTo>
                    <a:pt x="0" y="64"/>
                  </a:lnTo>
                  <a:lnTo>
                    <a:pt x="0" y="72"/>
                  </a:lnTo>
                  <a:lnTo>
                    <a:pt x="0" y="77"/>
                  </a:lnTo>
                  <a:lnTo>
                    <a:pt x="0" y="82"/>
                  </a:lnTo>
                  <a:lnTo>
                    <a:pt x="4" y="88"/>
                  </a:lnTo>
                  <a:lnTo>
                    <a:pt x="8" y="96"/>
                  </a:lnTo>
                  <a:lnTo>
                    <a:pt x="12" y="100"/>
                  </a:lnTo>
                  <a:lnTo>
                    <a:pt x="18" y="102"/>
                  </a:lnTo>
                  <a:lnTo>
                    <a:pt x="25" y="102"/>
                  </a:lnTo>
                  <a:lnTo>
                    <a:pt x="30" y="102"/>
                  </a:lnTo>
                  <a:lnTo>
                    <a:pt x="36" y="100"/>
                  </a:lnTo>
                  <a:lnTo>
                    <a:pt x="41" y="99"/>
                  </a:lnTo>
                  <a:lnTo>
                    <a:pt x="48" y="93"/>
                  </a:lnTo>
                  <a:lnTo>
                    <a:pt x="54" y="88"/>
                  </a:lnTo>
                  <a:lnTo>
                    <a:pt x="57" y="82"/>
                  </a:lnTo>
                  <a:lnTo>
                    <a:pt x="57" y="77"/>
                  </a:lnTo>
                  <a:lnTo>
                    <a:pt x="59" y="72"/>
                  </a:lnTo>
                  <a:lnTo>
                    <a:pt x="59" y="67"/>
                  </a:lnTo>
                  <a:lnTo>
                    <a:pt x="57" y="61"/>
                  </a:lnTo>
                  <a:lnTo>
                    <a:pt x="57" y="56"/>
                  </a:lnTo>
                  <a:lnTo>
                    <a:pt x="57" y="50"/>
                  </a:lnTo>
                  <a:lnTo>
                    <a:pt x="57" y="45"/>
                  </a:lnTo>
                  <a:lnTo>
                    <a:pt x="62" y="40"/>
                  </a:lnTo>
                  <a:lnTo>
                    <a:pt x="68" y="40"/>
                  </a:lnTo>
                  <a:lnTo>
                    <a:pt x="73" y="38"/>
                  </a:lnTo>
                  <a:lnTo>
                    <a:pt x="79" y="38"/>
                  </a:lnTo>
                  <a:lnTo>
                    <a:pt x="83" y="40"/>
                  </a:lnTo>
                  <a:lnTo>
                    <a:pt x="89" y="43"/>
                  </a:lnTo>
                  <a:lnTo>
                    <a:pt x="93" y="49"/>
                  </a:lnTo>
                  <a:lnTo>
                    <a:pt x="93" y="54"/>
                  </a:lnTo>
                  <a:lnTo>
                    <a:pt x="93" y="60"/>
                  </a:lnTo>
                  <a:lnTo>
                    <a:pt x="89" y="64"/>
                  </a:lnTo>
                  <a:lnTo>
                    <a:pt x="89" y="70"/>
                  </a:lnTo>
                  <a:lnTo>
                    <a:pt x="89" y="75"/>
                  </a:lnTo>
                  <a:lnTo>
                    <a:pt x="87" y="82"/>
                  </a:lnTo>
                  <a:lnTo>
                    <a:pt x="86" y="89"/>
                  </a:lnTo>
                  <a:lnTo>
                    <a:pt x="83" y="96"/>
                  </a:lnTo>
                  <a:lnTo>
                    <a:pt x="82" y="104"/>
                  </a:lnTo>
                  <a:lnTo>
                    <a:pt x="86" y="109"/>
                  </a:lnTo>
                  <a:lnTo>
                    <a:pt x="89" y="114"/>
                  </a:lnTo>
                  <a:lnTo>
                    <a:pt x="94" y="117"/>
                  </a:lnTo>
                  <a:lnTo>
                    <a:pt x="100" y="118"/>
                  </a:lnTo>
                  <a:lnTo>
                    <a:pt x="105" y="118"/>
                  </a:lnTo>
                  <a:lnTo>
                    <a:pt x="111" y="118"/>
                  </a:lnTo>
                  <a:lnTo>
                    <a:pt x="115" y="118"/>
                  </a:lnTo>
                  <a:lnTo>
                    <a:pt x="121" y="114"/>
                  </a:lnTo>
                  <a:lnTo>
                    <a:pt x="125" y="109"/>
                  </a:lnTo>
                  <a:lnTo>
                    <a:pt x="130" y="106"/>
                  </a:lnTo>
                  <a:lnTo>
                    <a:pt x="133" y="99"/>
                  </a:lnTo>
                  <a:lnTo>
                    <a:pt x="136" y="93"/>
                  </a:lnTo>
                  <a:lnTo>
                    <a:pt x="136" y="88"/>
                  </a:lnTo>
                  <a:lnTo>
                    <a:pt x="136" y="82"/>
                  </a:lnTo>
                  <a:lnTo>
                    <a:pt x="136" y="77"/>
                  </a:lnTo>
                  <a:lnTo>
                    <a:pt x="132" y="72"/>
                  </a:lnTo>
                  <a:lnTo>
                    <a:pt x="130" y="67"/>
                  </a:lnTo>
                  <a:lnTo>
                    <a:pt x="128" y="61"/>
                  </a:lnTo>
                  <a:lnTo>
                    <a:pt x="126" y="56"/>
                  </a:lnTo>
                  <a:lnTo>
                    <a:pt x="125" y="50"/>
                  </a:lnTo>
                  <a:lnTo>
                    <a:pt x="123" y="45"/>
                  </a:lnTo>
                  <a:lnTo>
                    <a:pt x="121" y="40"/>
                  </a:lnTo>
                  <a:lnTo>
                    <a:pt x="121" y="35"/>
                  </a:lnTo>
                  <a:lnTo>
                    <a:pt x="126" y="32"/>
                  </a:lnTo>
                  <a:lnTo>
                    <a:pt x="132" y="32"/>
                  </a:lnTo>
                  <a:lnTo>
                    <a:pt x="139" y="32"/>
                  </a:lnTo>
                  <a:lnTo>
                    <a:pt x="146" y="35"/>
                  </a:lnTo>
                  <a:lnTo>
                    <a:pt x="151" y="36"/>
                  </a:lnTo>
                  <a:lnTo>
                    <a:pt x="157" y="40"/>
                  </a:lnTo>
                  <a:lnTo>
                    <a:pt x="160" y="45"/>
                  </a:lnTo>
                  <a:lnTo>
                    <a:pt x="164" y="50"/>
                  </a:lnTo>
                  <a:lnTo>
                    <a:pt x="169" y="57"/>
                  </a:lnTo>
                  <a:lnTo>
                    <a:pt x="176" y="64"/>
                  </a:lnTo>
                  <a:lnTo>
                    <a:pt x="183" y="68"/>
                  </a:lnTo>
                  <a:lnTo>
                    <a:pt x="189" y="70"/>
                  </a:lnTo>
                  <a:lnTo>
                    <a:pt x="194" y="74"/>
                  </a:lnTo>
                  <a:lnTo>
                    <a:pt x="200" y="74"/>
                  </a:lnTo>
                  <a:lnTo>
                    <a:pt x="204" y="74"/>
                  </a:lnTo>
                  <a:lnTo>
                    <a:pt x="210" y="72"/>
                  </a:lnTo>
                  <a:lnTo>
                    <a:pt x="215" y="67"/>
                  </a:lnTo>
                  <a:lnTo>
                    <a:pt x="221" y="63"/>
                  </a:lnTo>
                  <a:lnTo>
                    <a:pt x="222" y="57"/>
                  </a:lnTo>
                  <a:lnTo>
                    <a:pt x="222" y="53"/>
                  </a:lnTo>
                  <a:lnTo>
                    <a:pt x="221" y="45"/>
                  </a:lnTo>
                  <a:lnTo>
                    <a:pt x="217" y="40"/>
                  </a:lnTo>
                  <a:lnTo>
                    <a:pt x="214" y="35"/>
                  </a:lnTo>
                  <a:lnTo>
                    <a:pt x="210" y="29"/>
                  </a:lnTo>
                  <a:lnTo>
                    <a:pt x="204" y="25"/>
                  </a:lnTo>
                  <a:lnTo>
                    <a:pt x="200" y="21"/>
                  </a:lnTo>
                  <a:lnTo>
                    <a:pt x="194" y="18"/>
                  </a:lnTo>
                  <a:lnTo>
                    <a:pt x="187" y="14"/>
                  </a:lnTo>
                  <a:lnTo>
                    <a:pt x="182" y="10"/>
                  </a:lnTo>
                  <a:lnTo>
                    <a:pt x="175" y="8"/>
                  </a:lnTo>
                  <a:lnTo>
                    <a:pt x="168" y="4"/>
                  </a:lnTo>
                  <a:lnTo>
                    <a:pt x="162" y="3"/>
                  </a:lnTo>
                  <a:lnTo>
                    <a:pt x="157" y="3"/>
                  </a:lnTo>
                  <a:lnTo>
                    <a:pt x="151" y="3"/>
                  </a:lnTo>
                  <a:lnTo>
                    <a:pt x="146" y="0"/>
                  </a:lnTo>
                  <a:lnTo>
                    <a:pt x="140" y="0"/>
                  </a:lnTo>
                  <a:lnTo>
                    <a:pt x="136" y="0"/>
                  </a:lnTo>
                  <a:lnTo>
                    <a:pt x="7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7" name="Freeform 44"/>
            <p:cNvSpPr>
              <a:spLocks/>
            </p:cNvSpPr>
            <p:nvPr/>
          </p:nvSpPr>
          <p:spPr bwMode="auto">
            <a:xfrm>
              <a:off x="1107" y="972"/>
              <a:ext cx="217" cy="233"/>
            </a:xfrm>
            <a:custGeom>
              <a:avLst/>
              <a:gdLst>
                <a:gd name="T0" fmla="*/ 0 w 557"/>
                <a:gd name="T1" fmla="*/ 0 h 524"/>
                <a:gd name="T2" fmla="*/ 0 w 557"/>
                <a:gd name="T3" fmla="*/ 0 h 524"/>
                <a:gd name="T4" fmla="*/ 0 w 557"/>
                <a:gd name="T5" fmla="*/ 0 h 524"/>
                <a:gd name="T6" fmla="*/ 0 w 557"/>
                <a:gd name="T7" fmla="*/ 0 h 524"/>
                <a:gd name="T8" fmla="*/ 0 w 557"/>
                <a:gd name="T9" fmla="*/ 0 h 524"/>
                <a:gd name="T10" fmla="*/ 0 w 557"/>
                <a:gd name="T11" fmla="*/ 0 h 524"/>
                <a:gd name="T12" fmla="*/ 0 w 557"/>
                <a:gd name="T13" fmla="*/ 0 h 524"/>
                <a:gd name="T14" fmla="*/ 0 w 557"/>
                <a:gd name="T15" fmla="*/ 0 h 524"/>
                <a:gd name="T16" fmla="*/ 0 w 557"/>
                <a:gd name="T17" fmla="*/ 0 h 524"/>
                <a:gd name="T18" fmla="*/ 0 w 557"/>
                <a:gd name="T19" fmla="*/ 0 h 524"/>
                <a:gd name="T20" fmla="*/ 0 w 557"/>
                <a:gd name="T21" fmla="*/ 0 h 524"/>
                <a:gd name="T22" fmla="*/ 0 w 557"/>
                <a:gd name="T23" fmla="*/ 0 h 524"/>
                <a:gd name="T24" fmla="*/ 0 w 557"/>
                <a:gd name="T25" fmla="*/ 0 h 524"/>
                <a:gd name="T26" fmla="*/ 0 w 557"/>
                <a:gd name="T27" fmla="*/ 0 h 524"/>
                <a:gd name="T28" fmla="*/ 0 w 557"/>
                <a:gd name="T29" fmla="*/ 0 h 524"/>
                <a:gd name="T30" fmla="*/ 0 w 557"/>
                <a:gd name="T31" fmla="*/ 0 h 524"/>
                <a:gd name="T32" fmla="*/ 0 w 557"/>
                <a:gd name="T33" fmla="*/ 0 h 524"/>
                <a:gd name="T34" fmla="*/ 0 w 557"/>
                <a:gd name="T35" fmla="*/ 0 h 524"/>
                <a:gd name="T36" fmla="*/ 0 w 557"/>
                <a:gd name="T37" fmla="*/ 0 h 524"/>
                <a:gd name="T38" fmla="*/ 0 w 557"/>
                <a:gd name="T39" fmla="*/ 0 h 524"/>
                <a:gd name="T40" fmla="*/ 0 w 557"/>
                <a:gd name="T41" fmla="*/ 0 h 524"/>
                <a:gd name="T42" fmla="*/ 0 w 557"/>
                <a:gd name="T43" fmla="*/ 0 h 524"/>
                <a:gd name="T44" fmla="*/ 0 w 557"/>
                <a:gd name="T45" fmla="*/ 0 h 524"/>
                <a:gd name="T46" fmla="*/ 0 w 557"/>
                <a:gd name="T47" fmla="*/ 0 h 524"/>
                <a:gd name="T48" fmla="*/ 0 w 557"/>
                <a:gd name="T49" fmla="*/ 0 h 524"/>
                <a:gd name="T50" fmla="*/ 0 w 557"/>
                <a:gd name="T51" fmla="*/ 0 h 524"/>
                <a:gd name="T52" fmla="*/ 0 w 557"/>
                <a:gd name="T53" fmla="*/ 0 h 524"/>
                <a:gd name="T54" fmla="*/ 0 w 557"/>
                <a:gd name="T55" fmla="*/ 0 h 524"/>
                <a:gd name="T56" fmla="*/ 0 w 557"/>
                <a:gd name="T57" fmla="*/ 0 h 524"/>
                <a:gd name="T58" fmla="*/ 0 w 557"/>
                <a:gd name="T59" fmla="*/ 0 h 524"/>
                <a:gd name="T60" fmla="*/ 0 w 557"/>
                <a:gd name="T61" fmla="*/ 0 h 524"/>
                <a:gd name="T62" fmla="*/ 0 w 557"/>
                <a:gd name="T63" fmla="*/ 0 h 524"/>
                <a:gd name="T64" fmla="*/ 0 w 557"/>
                <a:gd name="T65" fmla="*/ 0 h 524"/>
                <a:gd name="T66" fmla="*/ 0 w 557"/>
                <a:gd name="T67" fmla="*/ 0 h 524"/>
                <a:gd name="T68" fmla="*/ 0 w 557"/>
                <a:gd name="T69" fmla="*/ 0 h 524"/>
                <a:gd name="T70" fmla="*/ 0 w 557"/>
                <a:gd name="T71" fmla="*/ 0 h 524"/>
                <a:gd name="T72" fmla="*/ 0 w 557"/>
                <a:gd name="T73" fmla="*/ 0 h 524"/>
                <a:gd name="T74" fmla="*/ 0 w 557"/>
                <a:gd name="T75" fmla="*/ 0 h 524"/>
                <a:gd name="T76" fmla="*/ 0 w 557"/>
                <a:gd name="T77" fmla="*/ 0 h 524"/>
                <a:gd name="T78" fmla="*/ 0 w 557"/>
                <a:gd name="T79" fmla="*/ 0 h 524"/>
                <a:gd name="T80" fmla="*/ 0 w 557"/>
                <a:gd name="T81" fmla="*/ 0 h 524"/>
                <a:gd name="T82" fmla="*/ 0 w 557"/>
                <a:gd name="T83" fmla="*/ 0 h 5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57"/>
                <a:gd name="T127" fmla="*/ 0 h 524"/>
                <a:gd name="T128" fmla="*/ 557 w 557"/>
                <a:gd name="T129" fmla="*/ 524 h 5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57" h="524">
                  <a:moveTo>
                    <a:pt x="196" y="25"/>
                  </a:moveTo>
                  <a:lnTo>
                    <a:pt x="225" y="8"/>
                  </a:lnTo>
                  <a:lnTo>
                    <a:pt x="268" y="0"/>
                  </a:lnTo>
                  <a:lnTo>
                    <a:pt x="303" y="12"/>
                  </a:lnTo>
                  <a:lnTo>
                    <a:pt x="328" y="34"/>
                  </a:lnTo>
                  <a:lnTo>
                    <a:pt x="357" y="75"/>
                  </a:lnTo>
                  <a:lnTo>
                    <a:pt x="388" y="96"/>
                  </a:lnTo>
                  <a:lnTo>
                    <a:pt x="426" y="118"/>
                  </a:lnTo>
                  <a:lnTo>
                    <a:pt x="486" y="137"/>
                  </a:lnTo>
                  <a:lnTo>
                    <a:pt x="543" y="165"/>
                  </a:lnTo>
                  <a:lnTo>
                    <a:pt x="555" y="185"/>
                  </a:lnTo>
                  <a:lnTo>
                    <a:pt x="557" y="215"/>
                  </a:lnTo>
                  <a:lnTo>
                    <a:pt x="539" y="221"/>
                  </a:lnTo>
                  <a:lnTo>
                    <a:pt x="500" y="217"/>
                  </a:lnTo>
                  <a:lnTo>
                    <a:pt x="409" y="186"/>
                  </a:lnTo>
                  <a:lnTo>
                    <a:pt x="418" y="240"/>
                  </a:lnTo>
                  <a:lnTo>
                    <a:pt x="426" y="311"/>
                  </a:lnTo>
                  <a:lnTo>
                    <a:pt x="426" y="317"/>
                  </a:lnTo>
                  <a:lnTo>
                    <a:pt x="422" y="393"/>
                  </a:lnTo>
                  <a:lnTo>
                    <a:pt x="404" y="453"/>
                  </a:lnTo>
                  <a:lnTo>
                    <a:pt x="383" y="491"/>
                  </a:lnTo>
                  <a:lnTo>
                    <a:pt x="341" y="516"/>
                  </a:lnTo>
                  <a:lnTo>
                    <a:pt x="282" y="520"/>
                  </a:lnTo>
                  <a:lnTo>
                    <a:pt x="277" y="524"/>
                  </a:lnTo>
                  <a:lnTo>
                    <a:pt x="224" y="506"/>
                  </a:lnTo>
                  <a:lnTo>
                    <a:pt x="218" y="509"/>
                  </a:lnTo>
                  <a:lnTo>
                    <a:pt x="190" y="459"/>
                  </a:lnTo>
                  <a:lnTo>
                    <a:pt x="160" y="391"/>
                  </a:lnTo>
                  <a:lnTo>
                    <a:pt x="146" y="306"/>
                  </a:lnTo>
                  <a:lnTo>
                    <a:pt x="103" y="285"/>
                  </a:lnTo>
                  <a:lnTo>
                    <a:pt x="60" y="263"/>
                  </a:lnTo>
                  <a:lnTo>
                    <a:pt x="26" y="239"/>
                  </a:lnTo>
                  <a:lnTo>
                    <a:pt x="5" y="208"/>
                  </a:lnTo>
                  <a:lnTo>
                    <a:pt x="0" y="190"/>
                  </a:lnTo>
                  <a:lnTo>
                    <a:pt x="1" y="165"/>
                  </a:lnTo>
                  <a:lnTo>
                    <a:pt x="22" y="143"/>
                  </a:lnTo>
                  <a:lnTo>
                    <a:pt x="53" y="115"/>
                  </a:lnTo>
                  <a:lnTo>
                    <a:pt x="47" y="119"/>
                  </a:lnTo>
                  <a:lnTo>
                    <a:pt x="53" y="115"/>
                  </a:lnTo>
                  <a:lnTo>
                    <a:pt x="92" y="86"/>
                  </a:lnTo>
                  <a:lnTo>
                    <a:pt x="142" y="47"/>
                  </a:lnTo>
                  <a:lnTo>
                    <a:pt x="19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238" name="Group 45"/>
            <p:cNvGrpSpPr>
              <a:grpSpLocks/>
            </p:cNvGrpSpPr>
            <p:nvPr/>
          </p:nvGrpSpPr>
          <p:grpSpPr bwMode="auto">
            <a:xfrm>
              <a:off x="1139" y="961"/>
              <a:ext cx="208" cy="242"/>
              <a:chOff x="855" y="1879"/>
              <a:chExt cx="178" cy="181"/>
            </a:xfrm>
          </p:grpSpPr>
          <p:sp>
            <p:nvSpPr>
              <p:cNvPr id="8266" name="Freeform 46"/>
              <p:cNvSpPr>
                <a:spLocks/>
              </p:cNvSpPr>
              <p:nvPr/>
            </p:nvSpPr>
            <p:spPr bwMode="auto">
              <a:xfrm>
                <a:off x="855" y="1879"/>
                <a:ext cx="178" cy="181"/>
              </a:xfrm>
              <a:custGeom>
                <a:avLst/>
                <a:gdLst>
                  <a:gd name="T0" fmla="*/ 0 w 534"/>
                  <a:gd name="T1" fmla="*/ 0 h 543"/>
                  <a:gd name="T2" fmla="*/ 0 w 534"/>
                  <a:gd name="T3" fmla="*/ 0 h 543"/>
                  <a:gd name="T4" fmla="*/ 0 w 534"/>
                  <a:gd name="T5" fmla="*/ 0 h 543"/>
                  <a:gd name="T6" fmla="*/ 0 w 534"/>
                  <a:gd name="T7" fmla="*/ 0 h 543"/>
                  <a:gd name="T8" fmla="*/ 0 w 534"/>
                  <a:gd name="T9" fmla="*/ 0 h 543"/>
                  <a:gd name="T10" fmla="*/ 0 w 534"/>
                  <a:gd name="T11" fmla="*/ 0 h 543"/>
                  <a:gd name="T12" fmla="*/ 0 w 534"/>
                  <a:gd name="T13" fmla="*/ 0 h 543"/>
                  <a:gd name="T14" fmla="*/ 0 w 534"/>
                  <a:gd name="T15" fmla="*/ 0 h 543"/>
                  <a:gd name="T16" fmla="*/ 0 w 534"/>
                  <a:gd name="T17" fmla="*/ 0 h 543"/>
                  <a:gd name="T18" fmla="*/ 0 w 534"/>
                  <a:gd name="T19" fmla="*/ 0 h 543"/>
                  <a:gd name="T20" fmla="*/ 0 w 534"/>
                  <a:gd name="T21" fmla="*/ 0 h 543"/>
                  <a:gd name="T22" fmla="*/ 0 w 534"/>
                  <a:gd name="T23" fmla="*/ 0 h 543"/>
                  <a:gd name="T24" fmla="*/ 0 w 534"/>
                  <a:gd name="T25" fmla="*/ 0 h 543"/>
                  <a:gd name="T26" fmla="*/ 0 w 534"/>
                  <a:gd name="T27" fmla="*/ 0 h 543"/>
                  <a:gd name="T28" fmla="*/ 0 w 534"/>
                  <a:gd name="T29" fmla="*/ 0 h 543"/>
                  <a:gd name="T30" fmla="*/ 0 w 534"/>
                  <a:gd name="T31" fmla="*/ 0 h 543"/>
                  <a:gd name="T32" fmla="*/ 0 w 534"/>
                  <a:gd name="T33" fmla="*/ 0 h 543"/>
                  <a:gd name="T34" fmla="*/ 0 w 534"/>
                  <a:gd name="T35" fmla="*/ 0 h 543"/>
                  <a:gd name="T36" fmla="*/ 0 w 534"/>
                  <a:gd name="T37" fmla="*/ 0 h 543"/>
                  <a:gd name="T38" fmla="*/ 0 w 534"/>
                  <a:gd name="T39" fmla="*/ 0 h 543"/>
                  <a:gd name="T40" fmla="*/ 0 w 534"/>
                  <a:gd name="T41" fmla="*/ 0 h 543"/>
                  <a:gd name="T42" fmla="*/ 0 w 534"/>
                  <a:gd name="T43" fmla="*/ 0 h 543"/>
                  <a:gd name="T44" fmla="*/ 0 w 534"/>
                  <a:gd name="T45" fmla="*/ 0 h 543"/>
                  <a:gd name="T46" fmla="*/ 0 w 534"/>
                  <a:gd name="T47" fmla="*/ 0 h 543"/>
                  <a:gd name="T48" fmla="*/ 0 w 534"/>
                  <a:gd name="T49" fmla="*/ 0 h 543"/>
                  <a:gd name="T50" fmla="*/ 0 w 534"/>
                  <a:gd name="T51" fmla="*/ 0 h 543"/>
                  <a:gd name="T52" fmla="*/ 0 w 534"/>
                  <a:gd name="T53" fmla="*/ 0 h 543"/>
                  <a:gd name="T54" fmla="*/ 0 w 534"/>
                  <a:gd name="T55" fmla="*/ 0 h 543"/>
                  <a:gd name="T56" fmla="*/ 0 w 534"/>
                  <a:gd name="T57" fmla="*/ 0 h 543"/>
                  <a:gd name="T58" fmla="*/ 0 w 534"/>
                  <a:gd name="T59" fmla="*/ 0 h 543"/>
                  <a:gd name="T60" fmla="*/ 0 w 534"/>
                  <a:gd name="T61" fmla="*/ 0 h 543"/>
                  <a:gd name="T62" fmla="*/ 0 w 534"/>
                  <a:gd name="T63" fmla="*/ 0 h 543"/>
                  <a:gd name="T64" fmla="*/ 0 w 534"/>
                  <a:gd name="T65" fmla="*/ 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4"/>
                  <a:gd name="T100" fmla="*/ 0 h 543"/>
                  <a:gd name="T101" fmla="*/ 534 w 534"/>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4" h="543">
                    <a:moveTo>
                      <a:pt x="45" y="48"/>
                    </a:moveTo>
                    <a:lnTo>
                      <a:pt x="119" y="52"/>
                    </a:lnTo>
                    <a:lnTo>
                      <a:pt x="189" y="52"/>
                    </a:lnTo>
                    <a:lnTo>
                      <a:pt x="294" y="33"/>
                    </a:lnTo>
                    <a:lnTo>
                      <a:pt x="374" y="10"/>
                    </a:lnTo>
                    <a:lnTo>
                      <a:pt x="417" y="0"/>
                    </a:lnTo>
                    <a:lnTo>
                      <a:pt x="441" y="0"/>
                    </a:lnTo>
                    <a:lnTo>
                      <a:pt x="456" y="9"/>
                    </a:lnTo>
                    <a:lnTo>
                      <a:pt x="467" y="55"/>
                    </a:lnTo>
                    <a:lnTo>
                      <a:pt x="482" y="170"/>
                    </a:lnTo>
                    <a:lnTo>
                      <a:pt x="485" y="176"/>
                    </a:lnTo>
                    <a:lnTo>
                      <a:pt x="505" y="302"/>
                    </a:lnTo>
                    <a:lnTo>
                      <a:pt x="529" y="440"/>
                    </a:lnTo>
                    <a:lnTo>
                      <a:pt x="534" y="486"/>
                    </a:lnTo>
                    <a:lnTo>
                      <a:pt x="532" y="504"/>
                    </a:lnTo>
                    <a:lnTo>
                      <a:pt x="513" y="521"/>
                    </a:lnTo>
                    <a:lnTo>
                      <a:pt x="506" y="521"/>
                    </a:lnTo>
                    <a:lnTo>
                      <a:pt x="474" y="524"/>
                    </a:lnTo>
                    <a:lnTo>
                      <a:pt x="342" y="518"/>
                    </a:lnTo>
                    <a:lnTo>
                      <a:pt x="336" y="521"/>
                    </a:lnTo>
                    <a:lnTo>
                      <a:pt x="221" y="529"/>
                    </a:lnTo>
                    <a:lnTo>
                      <a:pt x="135" y="540"/>
                    </a:lnTo>
                    <a:lnTo>
                      <a:pt x="72" y="543"/>
                    </a:lnTo>
                    <a:lnTo>
                      <a:pt x="67" y="543"/>
                    </a:lnTo>
                    <a:lnTo>
                      <a:pt x="35" y="537"/>
                    </a:lnTo>
                    <a:lnTo>
                      <a:pt x="26" y="523"/>
                    </a:lnTo>
                    <a:lnTo>
                      <a:pt x="21" y="473"/>
                    </a:lnTo>
                    <a:lnTo>
                      <a:pt x="19" y="370"/>
                    </a:lnTo>
                    <a:lnTo>
                      <a:pt x="12" y="238"/>
                    </a:lnTo>
                    <a:lnTo>
                      <a:pt x="0" y="77"/>
                    </a:lnTo>
                    <a:lnTo>
                      <a:pt x="1" y="55"/>
                    </a:lnTo>
                    <a:lnTo>
                      <a:pt x="19" y="46"/>
                    </a:lnTo>
                    <a:lnTo>
                      <a:pt x="45" y="48"/>
                    </a:lnTo>
                    <a:close/>
                  </a:path>
                </a:pathLst>
              </a:custGeom>
              <a:solidFill>
                <a:schemeClr val="tx1"/>
              </a:solidFill>
              <a:ln w="9525">
                <a:solidFill>
                  <a:schemeClr val="bg2"/>
                </a:solidFill>
                <a:round/>
                <a:headEnd/>
                <a:tailEnd/>
              </a:ln>
            </p:spPr>
            <p:txBody>
              <a:bodyPr/>
              <a:lstStyle/>
              <a:p>
                <a:endParaRPr lang="zh-CN" altLang="en-US"/>
              </a:p>
            </p:txBody>
          </p:sp>
          <p:sp>
            <p:nvSpPr>
              <p:cNvPr id="8267" name="Freeform 47"/>
              <p:cNvSpPr>
                <a:spLocks/>
              </p:cNvSpPr>
              <p:nvPr/>
            </p:nvSpPr>
            <p:spPr bwMode="auto">
              <a:xfrm>
                <a:off x="864" y="1889"/>
                <a:ext cx="158" cy="162"/>
              </a:xfrm>
              <a:custGeom>
                <a:avLst/>
                <a:gdLst>
                  <a:gd name="T0" fmla="*/ 0 w 474"/>
                  <a:gd name="T1" fmla="*/ 0 h 487"/>
                  <a:gd name="T2" fmla="*/ 0 w 474"/>
                  <a:gd name="T3" fmla="*/ 0 h 487"/>
                  <a:gd name="T4" fmla="*/ 0 w 474"/>
                  <a:gd name="T5" fmla="*/ 0 h 487"/>
                  <a:gd name="T6" fmla="*/ 0 w 474"/>
                  <a:gd name="T7" fmla="*/ 0 h 487"/>
                  <a:gd name="T8" fmla="*/ 0 w 474"/>
                  <a:gd name="T9" fmla="*/ 0 h 487"/>
                  <a:gd name="T10" fmla="*/ 0 w 474"/>
                  <a:gd name="T11" fmla="*/ 0 h 487"/>
                  <a:gd name="T12" fmla="*/ 0 w 474"/>
                  <a:gd name="T13" fmla="*/ 0 h 487"/>
                  <a:gd name="T14" fmla="*/ 0 w 474"/>
                  <a:gd name="T15" fmla="*/ 0 h 487"/>
                  <a:gd name="T16" fmla="*/ 0 w 474"/>
                  <a:gd name="T17" fmla="*/ 0 h 487"/>
                  <a:gd name="T18" fmla="*/ 0 w 474"/>
                  <a:gd name="T19" fmla="*/ 0 h 487"/>
                  <a:gd name="T20" fmla="*/ 0 w 474"/>
                  <a:gd name="T21" fmla="*/ 0 h 487"/>
                  <a:gd name="T22" fmla="*/ 0 w 474"/>
                  <a:gd name="T23" fmla="*/ 0 h 487"/>
                  <a:gd name="T24" fmla="*/ 0 w 474"/>
                  <a:gd name="T25" fmla="*/ 0 h 487"/>
                  <a:gd name="T26" fmla="*/ 0 w 474"/>
                  <a:gd name="T27" fmla="*/ 0 h 487"/>
                  <a:gd name="T28" fmla="*/ 0 w 474"/>
                  <a:gd name="T29" fmla="*/ 0 h 487"/>
                  <a:gd name="T30" fmla="*/ 0 w 474"/>
                  <a:gd name="T31" fmla="*/ 0 h 487"/>
                  <a:gd name="T32" fmla="*/ 0 w 474"/>
                  <a:gd name="T33" fmla="*/ 0 h 487"/>
                  <a:gd name="T34" fmla="*/ 0 w 474"/>
                  <a:gd name="T35" fmla="*/ 0 h 487"/>
                  <a:gd name="T36" fmla="*/ 0 w 474"/>
                  <a:gd name="T37" fmla="*/ 0 h 487"/>
                  <a:gd name="T38" fmla="*/ 0 w 474"/>
                  <a:gd name="T39" fmla="*/ 0 h 487"/>
                  <a:gd name="T40" fmla="*/ 0 w 474"/>
                  <a:gd name="T41" fmla="*/ 0 h 487"/>
                  <a:gd name="T42" fmla="*/ 0 w 474"/>
                  <a:gd name="T43" fmla="*/ 0 h 487"/>
                  <a:gd name="T44" fmla="*/ 0 w 474"/>
                  <a:gd name="T45" fmla="*/ 0 h 487"/>
                  <a:gd name="T46" fmla="*/ 0 w 474"/>
                  <a:gd name="T47" fmla="*/ 0 h 487"/>
                  <a:gd name="T48" fmla="*/ 0 w 474"/>
                  <a:gd name="T49" fmla="*/ 0 h 487"/>
                  <a:gd name="T50" fmla="*/ 0 w 474"/>
                  <a:gd name="T51" fmla="*/ 0 h 487"/>
                  <a:gd name="T52" fmla="*/ 0 w 474"/>
                  <a:gd name="T53" fmla="*/ 0 h 487"/>
                  <a:gd name="T54" fmla="*/ 0 w 474"/>
                  <a:gd name="T55" fmla="*/ 0 h 4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4"/>
                  <a:gd name="T85" fmla="*/ 0 h 487"/>
                  <a:gd name="T86" fmla="*/ 474 w 474"/>
                  <a:gd name="T87" fmla="*/ 487 h 4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4" h="487">
                    <a:moveTo>
                      <a:pt x="0" y="44"/>
                    </a:moveTo>
                    <a:lnTo>
                      <a:pt x="78" y="45"/>
                    </a:lnTo>
                    <a:lnTo>
                      <a:pt x="164" y="49"/>
                    </a:lnTo>
                    <a:lnTo>
                      <a:pt x="231" y="41"/>
                    </a:lnTo>
                    <a:lnTo>
                      <a:pt x="307" y="24"/>
                    </a:lnTo>
                    <a:lnTo>
                      <a:pt x="384" y="0"/>
                    </a:lnTo>
                    <a:lnTo>
                      <a:pt x="397" y="1"/>
                    </a:lnTo>
                    <a:lnTo>
                      <a:pt x="414" y="12"/>
                    </a:lnTo>
                    <a:lnTo>
                      <a:pt x="427" y="129"/>
                    </a:lnTo>
                    <a:lnTo>
                      <a:pt x="442" y="220"/>
                    </a:lnTo>
                    <a:lnTo>
                      <a:pt x="457" y="309"/>
                    </a:lnTo>
                    <a:lnTo>
                      <a:pt x="474" y="431"/>
                    </a:lnTo>
                    <a:lnTo>
                      <a:pt x="473" y="456"/>
                    </a:lnTo>
                    <a:lnTo>
                      <a:pt x="461" y="467"/>
                    </a:lnTo>
                    <a:lnTo>
                      <a:pt x="420" y="470"/>
                    </a:lnTo>
                    <a:lnTo>
                      <a:pt x="303" y="464"/>
                    </a:lnTo>
                    <a:lnTo>
                      <a:pt x="298" y="466"/>
                    </a:lnTo>
                    <a:lnTo>
                      <a:pt x="220" y="471"/>
                    </a:lnTo>
                    <a:lnTo>
                      <a:pt x="212" y="475"/>
                    </a:lnTo>
                    <a:lnTo>
                      <a:pt x="116" y="483"/>
                    </a:lnTo>
                    <a:lnTo>
                      <a:pt x="44" y="487"/>
                    </a:lnTo>
                    <a:lnTo>
                      <a:pt x="26" y="480"/>
                    </a:lnTo>
                    <a:lnTo>
                      <a:pt x="20" y="479"/>
                    </a:lnTo>
                    <a:lnTo>
                      <a:pt x="16" y="442"/>
                    </a:lnTo>
                    <a:lnTo>
                      <a:pt x="16" y="280"/>
                    </a:lnTo>
                    <a:lnTo>
                      <a:pt x="14" y="182"/>
                    </a:lnTo>
                    <a:lnTo>
                      <a:pt x="1" y="86"/>
                    </a:lnTo>
                    <a:lnTo>
                      <a:pt x="0" y="44"/>
                    </a:lnTo>
                    <a:close/>
                  </a:path>
                </a:pathLst>
              </a:custGeom>
              <a:solidFill>
                <a:schemeClr val="tx1"/>
              </a:solidFill>
              <a:ln w="9525">
                <a:solidFill>
                  <a:schemeClr val="bg2"/>
                </a:solidFill>
                <a:round/>
                <a:headEnd/>
                <a:tailEnd/>
              </a:ln>
            </p:spPr>
            <p:txBody>
              <a:bodyPr/>
              <a:lstStyle/>
              <a:p>
                <a:endParaRPr lang="zh-CN" altLang="en-US"/>
              </a:p>
            </p:txBody>
          </p:sp>
        </p:grpSp>
        <p:sp>
          <p:nvSpPr>
            <p:cNvPr id="8239" name="Freeform 48"/>
            <p:cNvSpPr>
              <a:spLocks/>
            </p:cNvSpPr>
            <p:nvPr/>
          </p:nvSpPr>
          <p:spPr bwMode="auto">
            <a:xfrm>
              <a:off x="1137" y="1052"/>
              <a:ext cx="45" cy="91"/>
            </a:xfrm>
            <a:custGeom>
              <a:avLst/>
              <a:gdLst>
                <a:gd name="T0" fmla="*/ 0 w 117"/>
                <a:gd name="T1" fmla="*/ 0 h 206"/>
                <a:gd name="T2" fmla="*/ 0 w 117"/>
                <a:gd name="T3" fmla="*/ 0 h 206"/>
                <a:gd name="T4" fmla="*/ 0 w 117"/>
                <a:gd name="T5" fmla="*/ 0 h 206"/>
                <a:gd name="T6" fmla="*/ 0 w 117"/>
                <a:gd name="T7" fmla="*/ 0 h 206"/>
                <a:gd name="T8" fmla="*/ 0 w 117"/>
                <a:gd name="T9" fmla="*/ 0 h 206"/>
                <a:gd name="T10" fmla="*/ 0 w 117"/>
                <a:gd name="T11" fmla="*/ 0 h 206"/>
                <a:gd name="T12" fmla="*/ 0 w 117"/>
                <a:gd name="T13" fmla="*/ 0 h 206"/>
                <a:gd name="T14" fmla="*/ 0 w 117"/>
                <a:gd name="T15" fmla="*/ 0 h 206"/>
                <a:gd name="T16" fmla="*/ 0 w 117"/>
                <a:gd name="T17" fmla="*/ 0 h 206"/>
                <a:gd name="T18" fmla="*/ 0 w 117"/>
                <a:gd name="T19" fmla="*/ 0 h 206"/>
                <a:gd name="T20" fmla="*/ 0 w 117"/>
                <a:gd name="T21" fmla="*/ 0 h 206"/>
                <a:gd name="T22" fmla="*/ 0 w 117"/>
                <a:gd name="T23" fmla="*/ 0 h 206"/>
                <a:gd name="T24" fmla="*/ 0 w 117"/>
                <a:gd name="T25" fmla="*/ 0 h 206"/>
                <a:gd name="T26" fmla="*/ 0 w 117"/>
                <a:gd name="T27" fmla="*/ 0 h 206"/>
                <a:gd name="T28" fmla="*/ 0 w 117"/>
                <a:gd name="T29" fmla="*/ 0 h 206"/>
                <a:gd name="T30" fmla="*/ 0 w 117"/>
                <a:gd name="T31" fmla="*/ 0 h 206"/>
                <a:gd name="T32" fmla="*/ 0 w 117"/>
                <a:gd name="T33" fmla="*/ 0 h 206"/>
                <a:gd name="T34" fmla="*/ 0 w 117"/>
                <a:gd name="T35" fmla="*/ 0 h 206"/>
                <a:gd name="T36" fmla="*/ 0 w 117"/>
                <a:gd name="T37" fmla="*/ 0 h 206"/>
                <a:gd name="T38" fmla="*/ 0 w 117"/>
                <a:gd name="T39" fmla="*/ 0 h 206"/>
                <a:gd name="T40" fmla="*/ 0 w 117"/>
                <a:gd name="T41" fmla="*/ 0 h 206"/>
                <a:gd name="T42" fmla="*/ 0 w 117"/>
                <a:gd name="T43" fmla="*/ 0 h 206"/>
                <a:gd name="T44" fmla="*/ 0 w 117"/>
                <a:gd name="T45" fmla="*/ 0 h 206"/>
                <a:gd name="T46" fmla="*/ 0 w 117"/>
                <a:gd name="T47" fmla="*/ 0 h 206"/>
                <a:gd name="T48" fmla="*/ 0 w 117"/>
                <a:gd name="T49" fmla="*/ 0 h 206"/>
                <a:gd name="T50" fmla="*/ 0 w 117"/>
                <a:gd name="T51" fmla="*/ 0 h 206"/>
                <a:gd name="T52" fmla="*/ 0 w 117"/>
                <a:gd name="T53" fmla="*/ 0 h 206"/>
                <a:gd name="T54" fmla="*/ 0 w 117"/>
                <a:gd name="T55" fmla="*/ 0 h 206"/>
                <a:gd name="T56" fmla="*/ 0 w 117"/>
                <a:gd name="T57" fmla="*/ 0 h 206"/>
                <a:gd name="T58" fmla="*/ 0 w 117"/>
                <a:gd name="T59" fmla="*/ 0 h 206"/>
                <a:gd name="T60" fmla="*/ 0 w 117"/>
                <a:gd name="T61" fmla="*/ 0 h 206"/>
                <a:gd name="T62" fmla="*/ 0 w 117"/>
                <a:gd name="T63" fmla="*/ 0 h 206"/>
                <a:gd name="T64" fmla="*/ 0 w 117"/>
                <a:gd name="T65" fmla="*/ 0 h 206"/>
                <a:gd name="T66" fmla="*/ 0 w 117"/>
                <a:gd name="T67" fmla="*/ 0 h 206"/>
                <a:gd name="T68" fmla="*/ 0 w 117"/>
                <a:gd name="T69" fmla="*/ 0 h 206"/>
                <a:gd name="T70" fmla="*/ 0 w 117"/>
                <a:gd name="T71" fmla="*/ 0 h 206"/>
                <a:gd name="T72" fmla="*/ 0 w 117"/>
                <a:gd name="T73" fmla="*/ 0 h 206"/>
                <a:gd name="T74" fmla="*/ 0 w 117"/>
                <a:gd name="T75" fmla="*/ 0 h 206"/>
                <a:gd name="T76" fmla="*/ 0 w 117"/>
                <a:gd name="T77" fmla="*/ 0 h 206"/>
                <a:gd name="T78" fmla="*/ 0 w 117"/>
                <a:gd name="T79" fmla="*/ 0 h 206"/>
                <a:gd name="T80" fmla="*/ 0 w 117"/>
                <a:gd name="T81" fmla="*/ 0 h 206"/>
                <a:gd name="T82" fmla="*/ 0 w 117"/>
                <a:gd name="T83" fmla="*/ 0 h 206"/>
                <a:gd name="T84" fmla="*/ 0 w 117"/>
                <a:gd name="T85" fmla="*/ 0 h 206"/>
                <a:gd name="T86" fmla="*/ 0 w 117"/>
                <a:gd name="T87" fmla="*/ 0 h 206"/>
                <a:gd name="T88" fmla="*/ 0 w 117"/>
                <a:gd name="T89" fmla="*/ 0 h 206"/>
                <a:gd name="T90" fmla="*/ 0 w 117"/>
                <a:gd name="T91" fmla="*/ 0 h 206"/>
                <a:gd name="T92" fmla="*/ 0 w 117"/>
                <a:gd name="T93" fmla="*/ 0 h 2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7"/>
                <a:gd name="T142" fmla="*/ 0 h 206"/>
                <a:gd name="T143" fmla="*/ 117 w 117"/>
                <a:gd name="T144" fmla="*/ 206 h 2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7" h="206">
                  <a:moveTo>
                    <a:pt x="8" y="65"/>
                  </a:moveTo>
                  <a:lnTo>
                    <a:pt x="15" y="65"/>
                  </a:lnTo>
                  <a:lnTo>
                    <a:pt x="21" y="61"/>
                  </a:lnTo>
                  <a:lnTo>
                    <a:pt x="26" y="53"/>
                  </a:lnTo>
                  <a:lnTo>
                    <a:pt x="26" y="48"/>
                  </a:lnTo>
                  <a:lnTo>
                    <a:pt x="26" y="43"/>
                  </a:lnTo>
                  <a:lnTo>
                    <a:pt x="25" y="37"/>
                  </a:lnTo>
                  <a:lnTo>
                    <a:pt x="25" y="32"/>
                  </a:lnTo>
                  <a:lnTo>
                    <a:pt x="26" y="26"/>
                  </a:lnTo>
                  <a:lnTo>
                    <a:pt x="32" y="21"/>
                  </a:lnTo>
                  <a:lnTo>
                    <a:pt x="35" y="16"/>
                  </a:lnTo>
                  <a:lnTo>
                    <a:pt x="42" y="11"/>
                  </a:lnTo>
                  <a:lnTo>
                    <a:pt x="47" y="7"/>
                  </a:lnTo>
                  <a:lnTo>
                    <a:pt x="53" y="5"/>
                  </a:lnTo>
                  <a:lnTo>
                    <a:pt x="58" y="1"/>
                  </a:lnTo>
                  <a:lnTo>
                    <a:pt x="65" y="0"/>
                  </a:lnTo>
                  <a:lnTo>
                    <a:pt x="71" y="0"/>
                  </a:lnTo>
                  <a:lnTo>
                    <a:pt x="78" y="1"/>
                  </a:lnTo>
                  <a:lnTo>
                    <a:pt x="83" y="4"/>
                  </a:lnTo>
                  <a:lnTo>
                    <a:pt x="89" y="5"/>
                  </a:lnTo>
                  <a:lnTo>
                    <a:pt x="93" y="7"/>
                  </a:lnTo>
                  <a:lnTo>
                    <a:pt x="97" y="12"/>
                  </a:lnTo>
                  <a:lnTo>
                    <a:pt x="103" y="19"/>
                  </a:lnTo>
                  <a:lnTo>
                    <a:pt x="103" y="25"/>
                  </a:lnTo>
                  <a:lnTo>
                    <a:pt x="103" y="30"/>
                  </a:lnTo>
                  <a:lnTo>
                    <a:pt x="96" y="37"/>
                  </a:lnTo>
                  <a:lnTo>
                    <a:pt x="93" y="44"/>
                  </a:lnTo>
                  <a:lnTo>
                    <a:pt x="89" y="46"/>
                  </a:lnTo>
                  <a:lnTo>
                    <a:pt x="83" y="50"/>
                  </a:lnTo>
                  <a:lnTo>
                    <a:pt x="78" y="53"/>
                  </a:lnTo>
                  <a:lnTo>
                    <a:pt x="72" y="55"/>
                  </a:lnTo>
                  <a:lnTo>
                    <a:pt x="67" y="58"/>
                  </a:lnTo>
                  <a:lnTo>
                    <a:pt x="61" y="62"/>
                  </a:lnTo>
                  <a:lnTo>
                    <a:pt x="61" y="68"/>
                  </a:lnTo>
                  <a:lnTo>
                    <a:pt x="60" y="72"/>
                  </a:lnTo>
                  <a:lnTo>
                    <a:pt x="60" y="78"/>
                  </a:lnTo>
                  <a:lnTo>
                    <a:pt x="60" y="83"/>
                  </a:lnTo>
                  <a:lnTo>
                    <a:pt x="65" y="87"/>
                  </a:lnTo>
                  <a:lnTo>
                    <a:pt x="71" y="89"/>
                  </a:lnTo>
                  <a:lnTo>
                    <a:pt x="76" y="93"/>
                  </a:lnTo>
                  <a:lnTo>
                    <a:pt x="83" y="94"/>
                  </a:lnTo>
                  <a:lnTo>
                    <a:pt x="92" y="100"/>
                  </a:lnTo>
                  <a:lnTo>
                    <a:pt x="99" y="103"/>
                  </a:lnTo>
                  <a:lnTo>
                    <a:pt x="104" y="107"/>
                  </a:lnTo>
                  <a:lnTo>
                    <a:pt x="110" y="114"/>
                  </a:lnTo>
                  <a:lnTo>
                    <a:pt x="115" y="117"/>
                  </a:lnTo>
                  <a:lnTo>
                    <a:pt x="115" y="122"/>
                  </a:lnTo>
                  <a:lnTo>
                    <a:pt x="117" y="129"/>
                  </a:lnTo>
                  <a:lnTo>
                    <a:pt x="117" y="135"/>
                  </a:lnTo>
                  <a:lnTo>
                    <a:pt x="117" y="142"/>
                  </a:lnTo>
                  <a:lnTo>
                    <a:pt x="115" y="147"/>
                  </a:lnTo>
                  <a:lnTo>
                    <a:pt x="115" y="153"/>
                  </a:lnTo>
                  <a:lnTo>
                    <a:pt x="110" y="156"/>
                  </a:lnTo>
                  <a:lnTo>
                    <a:pt x="104" y="158"/>
                  </a:lnTo>
                  <a:lnTo>
                    <a:pt x="97" y="158"/>
                  </a:lnTo>
                  <a:lnTo>
                    <a:pt x="90" y="160"/>
                  </a:lnTo>
                  <a:lnTo>
                    <a:pt x="85" y="161"/>
                  </a:lnTo>
                  <a:lnTo>
                    <a:pt x="78" y="161"/>
                  </a:lnTo>
                  <a:lnTo>
                    <a:pt x="72" y="158"/>
                  </a:lnTo>
                  <a:lnTo>
                    <a:pt x="65" y="154"/>
                  </a:lnTo>
                  <a:lnTo>
                    <a:pt x="60" y="149"/>
                  </a:lnTo>
                  <a:lnTo>
                    <a:pt x="57" y="143"/>
                  </a:lnTo>
                  <a:lnTo>
                    <a:pt x="51" y="146"/>
                  </a:lnTo>
                  <a:lnTo>
                    <a:pt x="47" y="151"/>
                  </a:lnTo>
                  <a:lnTo>
                    <a:pt x="47" y="156"/>
                  </a:lnTo>
                  <a:lnTo>
                    <a:pt x="47" y="161"/>
                  </a:lnTo>
                  <a:lnTo>
                    <a:pt x="51" y="167"/>
                  </a:lnTo>
                  <a:lnTo>
                    <a:pt x="54" y="174"/>
                  </a:lnTo>
                  <a:lnTo>
                    <a:pt x="58" y="179"/>
                  </a:lnTo>
                  <a:lnTo>
                    <a:pt x="58" y="186"/>
                  </a:lnTo>
                  <a:lnTo>
                    <a:pt x="57" y="192"/>
                  </a:lnTo>
                  <a:lnTo>
                    <a:pt x="51" y="199"/>
                  </a:lnTo>
                  <a:lnTo>
                    <a:pt x="46" y="200"/>
                  </a:lnTo>
                  <a:lnTo>
                    <a:pt x="40" y="204"/>
                  </a:lnTo>
                  <a:lnTo>
                    <a:pt x="33" y="206"/>
                  </a:lnTo>
                  <a:lnTo>
                    <a:pt x="28" y="204"/>
                  </a:lnTo>
                  <a:lnTo>
                    <a:pt x="21" y="199"/>
                  </a:lnTo>
                  <a:lnTo>
                    <a:pt x="17" y="193"/>
                  </a:lnTo>
                  <a:lnTo>
                    <a:pt x="11" y="186"/>
                  </a:lnTo>
                  <a:lnTo>
                    <a:pt x="7" y="181"/>
                  </a:lnTo>
                  <a:lnTo>
                    <a:pt x="4" y="174"/>
                  </a:lnTo>
                  <a:lnTo>
                    <a:pt x="4" y="168"/>
                  </a:lnTo>
                  <a:lnTo>
                    <a:pt x="3" y="161"/>
                  </a:lnTo>
                  <a:lnTo>
                    <a:pt x="4" y="156"/>
                  </a:lnTo>
                  <a:lnTo>
                    <a:pt x="4" y="151"/>
                  </a:lnTo>
                  <a:lnTo>
                    <a:pt x="8" y="143"/>
                  </a:lnTo>
                  <a:lnTo>
                    <a:pt x="8" y="139"/>
                  </a:lnTo>
                  <a:lnTo>
                    <a:pt x="8" y="133"/>
                  </a:lnTo>
                  <a:lnTo>
                    <a:pt x="8" y="128"/>
                  </a:lnTo>
                  <a:lnTo>
                    <a:pt x="8" y="122"/>
                  </a:lnTo>
                  <a:lnTo>
                    <a:pt x="8" y="117"/>
                  </a:lnTo>
                  <a:lnTo>
                    <a:pt x="8" y="111"/>
                  </a:lnTo>
                  <a:lnTo>
                    <a:pt x="8" y="107"/>
                  </a:lnTo>
                  <a:lnTo>
                    <a:pt x="0" y="83"/>
                  </a:lnTo>
                  <a:lnTo>
                    <a:pt x="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0" name="Freeform 49"/>
            <p:cNvSpPr>
              <a:spLocks/>
            </p:cNvSpPr>
            <p:nvPr/>
          </p:nvSpPr>
          <p:spPr bwMode="auto">
            <a:xfrm>
              <a:off x="1291" y="1030"/>
              <a:ext cx="48" cy="74"/>
            </a:xfrm>
            <a:custGeom>
              <a:avLst/>
              <a:gdLst>
                <a:gd name="T0" fmla="*/ 0 w 122"/>
                <a:gd name="T1" fmla="*/ 0 h 169"/>
                <a:gd name="T2" fmla="*/ 0 w 122"/>
                <a:gd name="T3" fmla="*/ 0 h 169"/>
                <a:gd name="T4" fmla="*/ 0 w 122"/>
                <a:gd name="T5" fmla="*/ 0 h 169"/>
                <a:gd name="T6" fmla="*/ 0 w 122"/>
                <a:gd name="T7" fmla="*/ 0 h 169"/>
                <a:gd name="T8" fmla="*/ 0 w 122"/>
                <a:gd name="T9" fmla="*/ 0 h 169"/>
                <a:gd name="T10" fmla="*/ 0 w 122"/>
                <a:gd name="T11" fmla="*/ 0 h 169"/>
                <a:gd name="T12" fmla="*/ 0 w 122"/>
                <a:gd name="T13" fmla="*/ 0 h 169"/>
                <a:gd name="T14" fmla="*/ 0 w 122"/>
                <a:gd name="T15" fmla="*/ 0 h 169"/>
                <a:gd name="T16" fmla="*/ 0 w 122"/>
                <a:gd name="T17" fmla="*/ 0 h 169"/>
                <a:gd name="T18" fmla="*/ 0 w 122"/>
                <a:gd name="T19" fmla="*/ 0 h 169"/>
                <a:gd name="T20" fmla="*/ 0 w 122"/>
                <a:gd name="T21" fmla="*/ 0 h 169"/>
                <a:gd name="T22" fmla="*/ 0 w 122"/>
                <a:gd name="T23" fmla="*/ 0 h 169"/>
                <a:gd name="T24" fmla="*/ 0 w 122"/>
                <a:gd name="T25" fmla="*/ 0 h 169"/>
                <a:gd name="T26" fmla="*/ 0 w 122"/>
                <a:gd name="T27" fmla="*/ 0 h 169"/>
                <a:gd name="T28" fmla="*/ 0 w 122"/>
                <a:gd name="T29" fmla="*/ 0 h 169"/>
                <a:gd name="T30" fmla="*/ 0 w 122"/>
                <a:gd name="T31" fmla="*/ 0 h 169"/>
                <a:gd name="T32" fmla="*/ 0 w 122"/>
                <a:gd name="T33" fmla="*/ 0 h 169"/>
                <a:gd name="T34" fmla="*/ 0 w 122"/>
                <a:gd name="T35" fmla="*/ 0 h 169"/>
                <a:gd name="T36" fmla="*/ 0 w 122"/>
                <a:gd name="T37" fmla="*/ 0 h 169"/>
                <a:gd name="T38" fmla="*/ 0 w 122"/>
                <a:gd name="T39" fmla="*/ 0 h 169"/>
                <a:gd name="T40" fmla="*/ 0 w 122"/>
                <a:gd name="T41" fmla="*/ 0 h 169"/>
                <a:gd name="T42" fmla="*/ 0 w 122"/>
                <a:gd name="T43" fmla="*/ 0 h 169"/>
                <a:gd name="T44" fmla="*/ 0 w 122"/>
                <a:gd name="T45" fmla="*/ 0 h 169"/>
                <a:gd name="T46" fmla="*/ 0 w 122"/>
                <a:gd name="T47" fmla="*/ 0 h 169"/>
                <a:gd name="T48" fmla="*/ 0 w 122"/>
                <a:gd name="T49" fmla="*/ 0 h 169"/>
                <a:gd name="T50" fmla="*/ 0 w 122"/>
                <a:gd name="T51" fmla="*/ 0 h 169"/>
                <a:gd name="T52" fmla="*/ 0 w 122"/>
                <a:gd name="T53" fmla="*/ 0 h 169"/>
                <a:gd name="T54" fmla="*/ 0 w 122"/>
                <a:gd name="T55" fmla="*/ 0 h 169"/>
                <a:gd name="T56" fmla="*/ 0 w 122"/>
                <a:gd name="T57" fmla="*/ 0 h 169"/>
                <a:gd name="T58" fmla="*/ 0 w 122"/>
                <a:gd name="T59" fmla="*/ 0 h 169"/>
                <a:gd name="T60" fmla="*/ 0 w 122"/>
                <a:gd name="T61" fmla="*/ 0 h 169"/>
                <a:gd name="T62" fmla="*/ 0 w 122"/>
                <a:gd name="T63" fmla="*/ 0 h 169"/>
                <a:gd name="T64" fmla="*/ 0 w 122"/>
                <a:gd name="T65" fmla="*/ 0 h 169"/>
                <a:gd name="T66" fmla="*/ 0 w 122"/>
                <a:gd name="T67" fmla="*/ 0 h 169"/>
                <a:gd name="T68" fmla="*/ 0 w 122"/>
                <a:gd name="T69" fmla="*/ 0 h 169"/>
                <a:gd name="T70" fmla="*/ 0 w 122"/>
                <a:gd name="T71" fmla="*/ 0 h 169"/>
                <a:gd name="T72" fmla="*/ 0 w 122"/>
                <a:gd name="T73" fmla="*/ 0 h 169"/>
                <a:gd name="T74" fmla="*/ 0 w 122"/>
                <a:gd name="T75" fmla="*/ 0 h 169"/>
                <a:gd name="T76" fmla="*/ 0 w 122"/>
                <a:gd name="T77" fmla="*/ 0 h 169"/>
                <a:gd name="T78" fmla="*/ 0 w 122"/>
                <a:gd name="T79" fmla="*/ 0 h 169"/>
                <a:gd name="T80" fmla="*/ 0 w 122"/>
                <a:gd name="T81" fmla="*/ 0 h 169"/>
                <a:gd name="T82" fmla="*/ 0 w 122"/>
                <a:gd name="T83" fmla="*/ 0 h 16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69"/>
                <a:gd name="T128" fmla="*/ 122 w 122"/>
                <a:gd name="T129" fmla="*/ 169 h 16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69">
                  <a:moveTo>
                    <a:pt x="92" y="25"/>
                  </a:moveTo>
                  <a:lnTo>
                    <a:pt x="85" y="23"/>
                  </a:lnTo>
                  <a:lnTo>
                    <a:pt x="78" y="18"/>
                  </a:lnTo>
                  <a:lnTo>
                    <a:pt x="71" y="15"/>
                  </a:lnTo>
                  <a:lnTo>
                    <a:pt x="61" y="9"/>
                  </a:lnTo>
                  <a:lnTo>
                    <a:pt x="54" y="7"/>
                  </a:lnTo>
                  <a:lnTo>
                    <a:pt x="50" y="4"/>
                  </a:lnTo>
                  <a:lnTo>
                    <a:pt x="43" y="2"/>
                  </a:lnTo>
                  <a:lnTo>
                    <a:pt x="35" y="0"/>
                  </a:lnTo>
                  <a:lnTo>
                    <a:pt x="29" y="0"/>
                  </a:lnTo>
                  <a:lnTo>
                    <a:pt x="22" y="0"/>
                  </a:lnTo>
                  <a:lnTo>
                    <a:pt x="18" y="0"/>
                  </a:lnTo>
                  <a:lnTo>
                    <a:pt x="8" y="2"/>
                  </a:lnTo>
                  <a:lnTo>
                    <a:pt x="3" y="9"/>
                  </a:lnTo>
                  <a:lnTo>
                    <a:pt x="0" y="15"/>
                  </a:lnTo>
                  <a:lnTo>
                    <a:pt x="0" y="19"/>
                  </a:lnTo>
                  <a:lnTo>
                    <a:pt x="0" y="25"/>
                  </a:lnTo>
                  <a:lnTo>
                    <a:pt x="3" y="30"/>
                  </a:lnTo>
                  <a:lnTo>
                    <a:pt x="7" y="36"/>
                  </a:lnTo>
                  <a:lnTo>
                    <a:pt x="14" y="39"/>
                  </a:lnTo>
                  <a:lnTo>
                    <a:pt x="21" y="43"/>
                  </a:lnTo>
                  <a:lnTo>
                    <a:pt x="26" y="43"/>
                  </a:lnTo>
                  <a:lnTo>
                    <a:pt x="32" y="44"/>
                  </a:lnTo>
                  <a:lnTo>
                    <a:pt x="39" y="47"/>
                  </a:lnTo>
                  <a:lnTo>
                    <a:pt x="46" y="48"/>
                  </a:lnTo>
                  <a:lnTo>
                    <a:pt x="50" y="54"/>
                  </a:lnTo>
                  <a:lnTo>
                    <a:pt x="50" y="58"/>
                  </a:lnTo>
                  <a:lnTo>
                    <a:pt x="47" y="64"/>
                  </a:lnTo>
                  <a:lnTo>
                    <a:pt x="43" y="68"/>
                  </a:lnTo>
                  <a:lnTo>
                    <a:pt x="40" y="73"/>
                  </a:lnTo>
                  <a:lnTo>
                    <a:pt x="35" y="76"/>
                  </a:lnTo>
                  <a:lnTo>
                    <a:pt x="32" y="82"/>
                  </a:lnTo>
                  <a:lnTo>
                    <a:pt x="29" y="87"/>
                  </a:lnTo>
                  <a:lnTo>
                    <a:pt x="26" y="93"/>
                  </a:lnTo>
                  <a:lnTo>
                    <a:pt x="21" y="98"/>
                  </a:lnTo>
                  <a:lnTo>
                    <a:pt x="18" y="103"/>
                  </a:lnTo>
                  <a:lnTo>
                    <a:pt x="15" y="108"/>
                  </a:lnTo>
                  <a:lnTo>
                    <a:pt x="15" y="115"/>
                  </a:lnTo>
                  <a:lnTo>
                    <a:pt x="18" y="121"/>
                  </a:lnTo>
                  <a:lnTo>
                    <a:pt x="21" y="126"/>
                  </a:lnTo>
                  <a:lnTo>
                    <a:pt x="28" y="130"/>
                  </a:lnTo>
                  <a:lnTo>
                    <a:pt x="33" y="128"/>
                  </a:lnTo>
                  <a:lnTo>
                    <a:pt x="39" y="125"/>
                  </a:lnTo>
                  <a:lnTo>
                    <a:pt x="44" y="118"/>
                  </a:lnTo>
                  <a:lnTo>
                    <a:pt x="50" y="114"/>
                  </a:lnTo>
                  <a:lnTo>
                    <a:pt x="57" y="112"/>
                  </a:lnTo>
                  <a:lnTo>
                    <a:pt x="61" y="118"/>
                  </a:lnTo>
                  <a:lnTo>
                    <a:pt x="64" y="122"/>
                  </a:lnTo>
                  <a:lnTo>
                    <a:pt x="64" y="128"/>
                  </a:lnTo>
                  <a:lnTo>
                    <a:pt x="61" y="135"/>
                  </a:lnTo>
                  <a:lnTo>
                    <a:pt x="61" y="140"/>
                  </a:lnTo>
                  <a:lnTo>
                    <a:pt x="60" y="147"/>
                  </a:lnTo>
                  <a:lnTo>
                    <a:pt x="60" y="153"/>
                  </a:lnTo>
                  <a:lnTo>
                    <a:pt x="61" y="158"/>
                  </a:lnTo>
                  <a:lnTo>
                    <a:pt x="65" y="165"/>
                  </a:lnTo>
                  <a:lnTo>
                    <a:pt x="71" y="169"/>
                  </a:lnTo>
                  <a:lnTo>
                    <a:pt x="78" y="169"/>
                  </a:lnTo>
                  <a:lnTo>
                    <a:pt x="85" y="167"/>
                  </a:lnTo>
                  <a:lnTo>
                    <a:pt x="92" y="164"/>
                  </a:lnTo>
                  <a:lnTo>
                    <a:pt x="96" y="158"/>
                  </a:lnTo>
                  <a:lnTo>
                    <a:pt x="99" y="153"/>
                  </a:lnTo>
                  <a:lnTo>
                    <a:pt x="103" y="146"/>
                  </a:lnTo>
                  <a:lnTo>
                    <a:pt x="107" y="140"/>
                  </a:lnTo>
                  <a:lnTo>
                    <a:pt x="107" y="135"/>
                  </a:lnTo>
                  <a:lnTo>
                    <a:pt x="108" y="128"/>
                  </a:lnTo>
                  <a:lnTo>
                    <a:pt x="110" y="122"/>
                  </a:lnTo>
                  <a:lnTo>
                    <a:pt x="111" y="118"/>
                  </a:lnTo>
                  <a:lnTo>
                    <a:pt x="114" y="112"/>
                  </a:lnTo>
                  <a:lnTo>
                    <a:pt x="118" y="107"/>
                  </a:lnTo>
                  <a:lnTo>
                    <a:pt x="121" y="100"/>
                  </a:lnTo>
                  <a:lnTo>
                    <a:pt x="122" y="94"/>
                  </a:lnTo>
                  <a:lnTo>
                    <a:pt x="122" y="89"/>
                  </a:lnTo>
                  <a:lnTo>
                    <a:pt x="122" y="83"/>
                  </a:lnTo>
                  <a:lnTo>
                    <a:pt x="121" y="79"/>
                  </a:lnTo>
                  <a:lnTo>
                    <a:pt x="117" y="73"/>
                  </a:lnTo>
                  <a:lnTo>
                    <a:pt x="117" y="68"/>
                  </a:lnTo>
                  <a:lnTo>
                    <a:pt x="114" y="62"/>
                  </a:lnTo>
                  <a:lnTo>
                    <a:pt x="114" y="57"/>
                  </a:lnTo>
                  <a:lnTo>
                    <a:pt x="114" y="50"/>
                  </a:lnTo>
                  <a:lnTo>
                    <a:pt x="114" y="44"/>
                  </a:lnTo>
                  <a:lnTo>
                    <a:pt x="108" y="41"/>
                  </a:lnTo>
                  <a:lnTo>
                    <a:pt x="107" y="36"/>
                  </a:lnTo>
                  <a:lnTo>
                    <a:pt x="103" y="30"/>
                  </a:lnTo>
                  <a:lnTo>
                    <a:pt x="92"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1" name="Freeform 50"/>
            <p:cNvSpPr>
              <a:spLocks/>
            </p:cNvSpPr>
            <p:nvPr/>
          </p:nvSpPr>
          <p:spPr bwMode="auto">
            <a:xfrm>
              <a:off x="1146" y="830"/>
              <a:ext cx="125" cy="133"/>
            </a:xfrm>
            <a:custGeom>
              <a:avLst/>
              <a:gdLst>
                <a:gd name="T0" fmla="*/ 0 w 321"/>
                <a:gd name="T1" fmla="*/ 0 h 298"/>
                <a:gd name="T2" fmla="*/ 0 w 321"/>
                <a:gd name="T3" fmla="*/ 0 h 298"/>
                <a:gd name="T4" fmla="*/ 0 w 321"/>
                <a:gd name="T5" fmla="*/ 0 h 298"/>
                <a:gd name="T6" fmla="*/ 0 w 321"/>
                <a:gd name="T7" fmla="*/ 0 h 298"/>
                <a:gd name="T8" fmla="*/ 0 w 321"/>
                <a:gd name="T9" fmla="*/ 0 h 298"/>
                <a:gd name="T10" fmla="*/ 0 w 321"/>
                <a:gd name="T11" fmla="*/ 0 h 298"/>
                <a:gd name="T12" fmla="*/ 0 w 321"/>
                <a:gd name="T13" fmla="*/ 0 h 298"/>
                <a:gd name="T14" fmla="*/ 0 w 321"/>
                <a:gd name="T15" fmla="*/ 0 h 298"/>
                <a:gd name="T16" fmla="*/ 0 w 321"/>
                <a:gd name="T17" fmla="*/ 0 h 298"/>
                <a:gd name="T18" fmla="*/ 0 w 321"/>
                <a:gd name="T19" fmla="*/ 0 h 298"/>
                <a:gd name="T20" fmla="*/ 0 w 321"/>
                <a:gd name="T21" fmla="*/ 0 h 298"/>
                <a:gd name="T22" fmla="*/ 0 w 321"/>
                <a:gd name="T23" fmla="*/ 0 h 298"/>
                <a:gd name="T24" fmla="*/ 0 w 321"/>
                <a:gd name="T25" fmla="*/ 0 h 298"/>
                <a:gd name="T26" fmla="*/ 0 w 321"/>
                <a:gd name="T27" fmla="*/ 0 h 298"/>
                <a:gd name="T28" fmla="*/ 0 w 321"/>
                <a:gd name="T29" fmla="*/ 0 h 298"/>
                <a:gd name="T30" fmla="*/ 0 w 321"/>
                <a:gd name="T31" fmla="*/ 0 h 298"/>
                <a:gd name="T32" fmla="*/ 0 w 321"/>
                <a:gd name="T33" fmla="*/ 0 h 298"/>
                <a:gd name="T34" fmla="*/ 0 w 321"/>
                <a:gd name="T35" fmla="*/ 0 h 298"/>
                <a:gd name="T36" fmla="*/ 0 w 321"/>
                <a:gd name="T37" fmla="*/ 0 h 298"/>
                <a:gd name="T38" fmla="*/ 0 w 321"/>
                <a:gd name="T39" fmla="*/ 0 h 298"/>
                <a:gd name="T40" fmla="*/ 0 w 321"/>
                <a:gd name="T41" fmla="*/ 0 h 298"/>
                <a:gd name="T42" fmla="*/ 0 w 321"/>
                <a:gd name="T43" fmla="*/ 0 h 298"/>
                <a:gd name="T44" fmla="*/ 0 w 321"/>
                <a:gd name="T45" fmla="*/ 0 h 298"/>
                <a:gd name="T46" fmla="*/ 0 w 321"/>
                <a:gd name="T47" fmla="*/ 0 h 298"/>
                <a:gd name="T48" fmla="*/ 0 w 321"/>
                <a:gd name="T49" fmla="*/ 0 h 298"/>
                <a:gd name="T50" fmla="*/ 0 w 321"/>
                <a:gd name="T51" fmla="*/ 0 h 298"/>
                <a:gd name="T52" fmla="*/ 0 w 321"/>
                <a:gd name="T53" fmla="*/ 0 h 298"/>
                <a:gd name="T54" fmla="*/ 0 w 321"/>
                <a:gd name="T55" fmla="*/ 0 h 298"/>
                <a:gd name="T56" fmla="*/ 0 w 321"/>
                <a:gd name="T57" fmla="*/ 0 h 298"/>
                <a:gd name="T58" fmla="*/ 0 w 321"/>
                <a:gd name="T59" fmla="*/ 0 h 298"/>
                <a:gd name="T60" fmla="*/ 0 w 321"/>
                <a:gd name="T61" fmla="*/ 0 h 298"/>
                <a:gd name="T62" fmla="*/ 0 w 321"/>
                <a:gd name="T63" fmla="*/ 0 h 298"/>
                <a:gd name="T64" fmla="*/ 0 w 321"/>
                <a:gd name="T65" fmla="*/ 0 h 2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1"/>
                <a:gd name="T100" fmla="*/ 0 h 298"/>
                <a:gd name="T101" fmla="*/ 321 w 321"/>
                <a:gd name="T102" fmla="*/ 298 h 2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1" h="298">
                  <a:moveTo>
                    <a:pt x="230" y="124"/>
                  </a:moveTo>
                  <a:lnTo>
                    <a:pt x="210" y="82"/>
                  </a:lnTo>
                  <a:lnTo>
                    <a:pt x="185" y="47"/>
                  </a:lnTo>
                  <a:lnTo>
                    <a:pt x="156" y="21"/>
                  </a:lnTo>
                  <a:lnTo>
                    <a:pt x="131" y="5"/>
                  </a:lnTo>
                  <a:lnTo>
                    <a:pt x="106" y="0"/>
                  </a:lnTo>
                  <a:lnTo>
                    <a:pt x="74" y="0"/>
                  </a:lnTo>
                  <a:lnTo>
                    <a:pt x="48" y="12"/>
                  </a:lnTo>
                  <a:lnTo>
                    <a:pt x="17" y="40"/>
                  </a:lnTo>
                  <a:lnTo>
                    <a:pt x="3" y="67"/>
                  </a:lnTo>
                  <a:lnTo>
                    <a:pt x="0" y="100"/>
                  </a:lnTo>
                  <a:lnTo>
                    <a:pt x="0" y="147"/>
                  </a:lnTo>
                  <a:lnTo>
                    <a:pt x="9" y="186"/>
                  </a:lnTo>
                  <a:lnTo>
                    <a:pt x="17" y="220"/>
                  </a:lnTo>
                  <a:lnTo>
                    <a:pt x="34" y="245"/>
                  </a:lnTo>
                  <a:lnTo>
                    <a:pt x="53" y="266"/>
                  </a:lnTo>
                  <a:lnTo>
                    <a:pt x="85" y="288"/>
                  </a:lnTo>
                  <a:lnTo>
                    <a:pt x="112" y="296"/>
                  </a:lnTo>
                  <a:lnTo>
                    <a:pt x="142" y="298"/>
                  </a:lnTo>
                  <a:lnTo>
                    <a:pt x="170" y="291"/>
                  </a:lnTo>
                  <a:lnTo>
                    <a:pt x="194" y="284"/>
                  </a:lnTo>
                  <a:lnTo>
                    <a:pt x="216" y="259"/>
                  </a:lnTo>
                  <a:lnTo>
                    <a:pt x="224" y="225"/>
                  </a:lnTo>
                  <a:lnTo>
                    <a:pt x="230" y="188"/>
                  </a:lnTo>
                  <a:lnTo>
                    <a:pt x="237" y="168"/>
                  </a:lnTo>
                  <a:lnTo>
                    <a:pt x="263" y="163"/>
                  </a:lnTo>
                  <a:lnTo>
                    <a:pt x="301" y="164"/>
                  </a:lnTo>
                  <a:lnTo>
                    <a:pt x="321" y="156"/>
                  </a:lnTo>
                  <a:lnTo>
                    <a:pt x="321" y="140"/>
                  </a:lnTo>
                  <a:lnTo>
                    <a:pt x="310" y="122"/>
                  </a:lnTo>
                  <a:lnTo>
                    <a:pt x="291" y="117"/>
                  </a:lnTo>
                  <a:lnTo>
                    <a:pt x="263" y="117"/>
                  </a:lnTo>
                  <a:lnTo>
                    <a:pt x="230" y="124"/>
                  </a:lnTo>
                  <a:close/>
                </a:path>
              </a:pathLst>
            </a:custGeom>
            <a:solidFill>
              <a:srgbClr val="A50021"/>
            </a:solidFill>
            <a:ln w="9525">
              <a:solidFill>
                <a:schemeClr val="tx1"/>
              </a:solidFill>
              <a:round/>
              <a:headEnd/>
              <a:tailEnd/>
            </a:ln>
          </p:spPr>
          <p:txBody>
            <a:bodyPr/>
            <a:lstStyle/>
            <a:p>
              <a:endParaRPr lang="zh-CN" altLang="en-US"/>
            </a:p>
          </p:txBody>
        </p:sp>
        <p:sp>
          <p:nvSpPr>
            <p:cNvPr id="8242" name="Freeform 51"/>
            <p:cNvSpPr>
              <a:spLocks/>
            </p:cNvSpPr>
            <p:nvPr/>
          </p:nvSpPr>
          <p:spPr bwMode="auto">
            <a:xfrm>
              <a:off x="853" y="876"/>
              <a:ext cx="148" cy="133"/>
            </a:xfrm>
            <a:custGeom>
              <a:avLst/>
              <a:gdLst>
                <a:gd name="T0" fmla="*/ 0 w 381"/>
                <a:gd name="T1" fmla="*/ 0 h 298"/>
                <a:gd name="T2" fmla="*/ 0 w 381"/>
                <a:gd name="T3" fmla="*/ 0 h 298"/>
                <a:gd name="T4" fmla="*/ 0 w 381"/>
                <a:gd name="T5" fmla="*/ 0 h 298"/>
                <a:gd name="T6" fmla="*/ 0 w 381"/>
                <a:gd name="T7" fmla="*/ 0 h 298"/>
                <a:gd name="T8" fmla="*/ 0 w 381"/>
                <a:gd name="T9" fmla="*/ 0 h 298"/>
                <a:gd name="T10" fmla="*/ 0 w 381"/>
                <a:gd name="T11" fmla="*/ 0 h 298"/>
                <a:gd name="T12" fmla="*/ 0 w 381"/>
                <a:gd name="T13" fmla="*/ 0 h 298"/>
                <a:gd name="T14" fmla="*/ 0 w 381"/>
                <a:gd name="T15" fmla="*/ 0 h 298"/>
                <a:gd name="T16" fmla="*/ 0 w 381"/>
                <a:gd name="T17" fmla="*/ 0 h 298"/>
                <a:gd name="T18" fmla="*/ 0 w 381"/>
                <a:gd name="T19" fmla="*/ 0 h 298"/>
                <a:gd name="T20" fmla="*/ 0 w 381"/>
                <a:gd name="T21" fmla="*/ 0 h 298"/>
                <a:gd name="T22" fmla="*/ 0 w 381"/>
                <a:gd name="T23" fmla="*/ 0 h 298"/>
                <a:gd name="T24" fmla="*/ 0 w 381"/>
                <a:gd name="T25" fmla="*/ 0 h 298"/>
                <a:gd name="T26" fmla="*/ 0 w 381"/>
                <a:gd name="T27" fmla="*/ 0 h 298"/>
                <a:gd name="T28" fmla="*/ 0 w 381"/>
                <a:gd name="T29" fmla="*/ 0 h 298"/>
                <a:gd name="T30" fmla="*/ 0 w 381"/>
                <a:gd name="T31" fmla="*/ 0 h 298"/>
                <a:gd name="T32" fmla="*/ 0 w 381"/>
                <a:gd name="T33" fmla="*/ 0 h 298"/>
                <a:gd name="T34" fmla="*/ 0 w 381"/>
                <a:gd name="T35" fmla="*/ 0 h 298"/>
                <a:gd name="T36" fmla="*/ 0 w 381"/>
                <a:gd name="T37" fmla="*/ 0 h 298"/>
                <a:gd name="T38" fmla="*/ 0 w 381"/>
                <a:gd name="T39" fmla="*/ 0 h 298"/>
                <a:gd name="T40" fmla="*/ 0 w 381"/>
                <a:gd name="T41" fmla="*/ 0 h 298"/>
                <a:gd name="T42" fmla="*/ 0 w 381"/>
                <a:gd name="T43" fmla="*/ 0 h 298"/>
                <a:gd name="T44" fmla="*/ 0 w 381"/>
                <a:gd name="T45" fmla="*/ 0 h 298"/>
                <a:gd name="T46" fmla="*/ 0 w 381"/>
                <a:gd name="T47" fmla="*/ 0 h 298"/>
                <a:gd name="T48" fmla="*/ 0 w 381"/>
                <a:gd name="T49" fmla="*/ 0 h 298"/>
                <a:gd name="T50" fmla="*/ 0 w 381"/>
                <a:gd name="T51" fmla="*/ 0 h 298"/>
                <a:gd name="T52" fmla="*/ 0 w 381"/>
                <a:gd name="T53" fmla="*/ 0 h 298"/>
                <a:gd name="T54" fmla="*/ 0 w 381"/>
                <a:gd name="T55" fmla="*/ 0 h 298"/>
                <a:gd name="T56" fmla="*/ 0 w 381"/>
                <a:gd name="T57" fmla="*/ 0 h 298"/>
                <a:gd name="T58" fmla="*/ 0 w 381"/>
                <a:gd name="T59" fmla="*/ 0 h 298"/>
                <a:gd name="T60" fmla="*/ 0 w 381"/>
                <a:gd name="T61" fmla="*/ 0 h 298"/>
                <a:gd name="T62" fmla="*/ 0 w 381"/>
                <a:gd name="T63" fmla="*/ 0 h 298"/>
                <a:gd name="T64" fmla="*/ 0 w 381"/>
                <a:gd name="T65" fmla="*/ 0 h 298"/>
                <a:gd name="T66" fmla="*/ 0 w 381"/>
                <a:gd name="T67" fmla="*/ 0 h 2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1"/>
                <a:gd name="T103" fmla="*/ 0 h 298"/>
                <a:gd name="T104" fmla="*/ 381 w 381"/>
                <a:gd name="T105" fmla="*/ 298 h 2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1" h="298">
                  <a:moveTo>
                    <a:pt x="271" y="181"/>
                  </a:moveTo>
                  <a:lnTo>
                    <a:pt x="260" y="121"/>
                  </a:lnTo>
                  <a:lnTo>
                    <a:pt x="243" y="79"/>
                  </a:lnTo>
                  <a:lnTo>
                    <a:pt x="211" y="35"/>
                  </a:lnTo>
                  <a:lnTo>
                    <a:pt x="182" y="12"/>
                  </a:lnTo>
                  <a:lnTo>
                    <a:pt x="143" y="0"/>
                  </a:lnTo>
                  <a:lnTo>
                    <a:pt x="100" y="0"/>
                  </a:lnTo>
                  <a:lnTo>
                    <a:pt x="60" y="10"/>
                  </a:lnTo>
                  <a:lnTo>
                    <a:pt x="29" y="36"/>
                  </a:lnTo>
                  <a:lnTo>
                    <a:pt x="11" y="65"/>
                  </a:lnTo>
                  <a:lnTo>
                    <a:pt x="1" y="100"/>
                  </a:lnTo>
                  <a:lnTo>
                    <a:pt x="0" y="138"/>
                  </a:lnTo>
                  <a:lnTo>
                    <a:pt x="3" y="177"/>
                  </a:lnTo>
                  <a:lnTo>
                    <a:pt x="11" y="211"/>
                  </a:lnTo>
                  <a:lnTo>
                    <a:pt x="36" y="241"/>
                  </a:lnTo>
                  <a:lnTo>
                    <a:pt x="60" y="263"/>
                  </a:lnTo>
                  <a:lnTo>
                    <a:pt x="90" y="285"/>
                  </a:lnTo>
                  <a:lnTo>
                    <a:pt x="113" y="295"/>
                  </a:lnTo>
                  <a:lnTo>
                    <a:pt x="153" y="298"/>
                  </a:lnTo>
                  <a:lnTo>
                    <a:pt x="182" y="289"/>
                  </a:lnTo>
                  <a:lnTo>
                    <a:pt x="209" y="277"/>
                  </a:lnTo>
                  <a:lnTo>
                    <a:pt x="234" y="259"/>
                  </a:lnTo>
                  <a:lnTo>
                    <a:pt x="253" y="238"/>
                  </a:lnTo>
                  <a:lnTo>
                    <a:pt x="277" y="225"/>
                  </a:lnTo>
                  <a:lnTo>
                    <a:pt x="314" y="228"/>
                  </a:lnTo>
                  <a:lnTo>
                    <a:pt x="317" y="234"/>
                  </a:lnTo>
                  <a:lnTo>
                    <a:pt x="346" y="246"/>
                  </a:lnTo>
                  <a:lnTo>
                    <a:pt x="367" y="243"/>
                  </a:lnTo>
                  <a:lnTo>
                    <a:pt x="381" y="221"/>
                  </a:lnTo>
                  <a:lnTo>
                    <a:pt x="377" y="207"/>
                  </a:lnTo>
                  <a:lnTo>
                    <a:pt x="359" y="196"/>
                  </a:lnTo>
                  <a:lnTo>
                    <a:pt x="321" y="192"/>
                  </a:lnTo>
                  <a:lnTo>
                    <a:pt x="289" y="188"/>
                  </a:lnTo>
                  <a:lnTo>
                    <a:pt x="271" y="181"/>
                  </a:lnTo>
                  <a:close/>
                </a:path>
              </a:pathLst>
            </a:custGeom>
            <a:solidFill>
              <a:schemeClr val="accent1"/>
            </a:solidFill>
            <a:ln w="9525">
              <a:solidFill>
                <a:schemeClr val="tx1"/>
              </a:solidFill>
              <a:round/>
              <a:headEnd/>
              <a:tailEnd/>
            </a:ln>
          </p:spPr>
          <p:txBody>
            <a:bodyPr/>
            <a:lstStyle/>
            <a:p>
              <a:endParaRPr lang="zh-CN" altLang="en-US"/>
            </a:p>
          </p:txBody>
        </p:sp>
        <p:sp>
          <p:nvSpPr>
            <p:cNvPr id="8243" name="Freeform 52"/>
            <p:cNvSpPr>
              <a:spLocks/>
            </p:cNvSpPr>
            <p:nvPr/>
          </p:nvSpPr>
          <p:spPr bwMode="auto">
            <a:xfrm>
              <a:off x="765" y="1047"/>
              <a:ext cx="121" cy="211"/>
            </a:xfrm>
            <a:custGeom>
              <a:avLst/>
              <a:gdLst>
                <a:gd name="T0" fmla="*/ 0 w 313"/>
                <a:gd name="T1" fmla="*/ 0 h 473"/>
                <a:gd name="T2" fmla="*/ 0 w 313"/>
                <a:gd name="T3" fmla="*/ 0 h 473"/>
                <a:gd name="T4" fmla="*/ 0 w 313"/>
                <a:gd name="T5" fmla="*/ 0 h 473"/>
                <a:gd name="T6" fmla="*/ 0 w 313"/>
                <a:gd name="T7" fmla="*/ 0 h 473"/>
                <a:gd name="T8" fmla="*/ 0 w 313"/>
                <a:gd name="T9" fmla="*/ 0 h 473"/>
                <a:gd name="T10" fmla="*/ 0 w 313"/>
                <a:gd name="T11" fmla="*/ 0 h 473"/>
                <a:gd name="T12" fmla="*/ 0 w 313"/>
                <a:gd name="T13" fmla="*/ 0 h 473"/>
                <a:gd name="T14" fmla="*/ 0 w 313"/>
                <a:gd name="T15" fmla="*/ 0 h 473"/>
                <a:gd name="T16" fmla="*/ 0 w 313"/>
                <a:gd name="T17" fmla="*/ 0 h 473"/>
                <a:gd name="T18" fmla="*/ 0 w 313"/>
                <a:gd name="T19" fmla="*/ 0 h 473"/>
                <a:gd name="T20" fmla="*/ 0 w 313"/>
                <a:gd name="T21" fmla="*/ 0 h 473"/>
                <a:gd name="T22" fmla="*/ 0 w 313"/>
                <a:gd name="T23" fmla="*/ 0 h 473"/>
                <a:gd name="T24" fmla="*/ 0 w 313"/>
                <a:gd name="T25" fmla="*/ 0 h 473"/>
                <a:gd name="T26" fmla="*/ 0 w 313"/>
                <a:gd name="T27" fmla="*/ 0 h 473"/>
                <a:gd name="T28" fmla="*/ 0 w 313"/>
                <a:gd name="T29" fmla="*/ 0 h 473"/>
                <a:gd name="T30" fmla="*/ 0 w 313"/>
                <a:gd name="T31" fmla="*/ 0 h 473"/>
                <a:gd name="T32" fmla="*/ 0 w 313"/>
                <a:gd name="T33" fmla="*/ 0 h 473"/>
                <a:gd name="T34" fmla="*/ 0 w 313"/>
                <a:gd name="T35" fmla="*/ 0 h 473"/>
                <a:gd name="T36" fmla="*/ 0 w 313"/>
                <a:gd name="T37" fmla="*/ 0 h 473"/>
                <a:gd name="T38" fmla="*/ 0 w 313"/>
                <a:gd name="T39" fmla="*/ 0 h 473"/>
                <a:gd name="T40" fmla="*/ 0 w 313"/>
                <a:gd name="T41" fmla="*/ 0 h 473"/>
                <a:gd name="T42" fmla="*/ 0 w 313"/>
                <a:gd name="T43" fmla="*/ 0 h 473"/>
                <a:gd name="T44" fmla="*/ 0 w 313"/>
                <a:gd name="T45" fmla="*/ 0 h 473"/>
                <a:gd name="T46" fmla="*/ 0 w 313"/>
                <a:gd name="T47" fmla="*/ 0 h 473"/>
                <a:gd name="T48" fmla="*/ 0 w 313"/>
                <a:gd name="T49" fmla="*/ 0 h 473"/>
                <a:gd name="T50" fmla="*/ 0 w 313"/>
                <a:gd name="T51" fmla="*/ 0 h 473"/>
                <a:gd name="T52" fmla="*/ 0 w 313"/>
                <a:gd name="T53" fmla="*/ 0 h 473"/>
                <a:gd name="T54" fmla="*/ 0 w 313"/>
                <a:gd name="T55" fmla="*/ 0 h 473"/>
                <a:gd name="T56" fmla="*/ 0 w 313"/>
                <a:gd name="T57" fmla="*/ 0 h 473"/>
                <a:gd name="T58" fmla="*/ 0 w 313"/>
                <a:gd name="T59" fmla="*/ 0 h 473"/>
                <a:gd name="T60" fmla="*/ 0 w 313"/>
                <a:gd name="T61" fmla="*/ 0 h 473"/>
                <a:gd name="T62" fmla="*/ 0 w 313"/>
                <a:gd name="T63" fmla="*/ 0 h 473"/>
                <a:gd name="T64" fmla="*/ 0 w 313"/>
                <a:gd name="T65" fmla="*/ 0 h 473"/>
                <a:gd name="T66" fmla="*/ 0 w 313"/>
                <a:gd name="T67" fmla="*/ 0 h 473"/>
                <a:gd name="T68" fmla="*/ 0 w 313"/>
                <a:gd name="T69" fmla="*/ 0 h 473"/>
                <a:gd name="T70" fmla="*/ 0 w 313"/>
                <a:gd name="T71" fmla="*/ 0 h 473"/>
                <a:gd name="T72" fmla="*/ 0 w 313"/>
                <a:gd name="T73" fmla="*/ 0 h 473"/>
                <a:gd name="T74" fmla="*/ 0 w 313"/>
                <a:gd name="T75" fmla="*/ 0 h 473"/>
                <a:gd name="T76" fmla="*/ 0 w 313"/>
                <a:gd name="T77" fmla="*/ 0 h 473"/>
                <a:gd name="T78" fmla="*/ 0 w 313"/>
                <a:gd name="T79" fmla="*/ 0 h 473"/>
                <a:gd name="T80" fmla="*/ 0 w 313"/>
                <a:gd name="T81" fmla="*/ 0 h 473"/>
                <a:gd name="T82" fmla="*/ 0 w 313"/>
                <a:gd name="T83" fmla="*/ 0 h 473"/>
                <a:gd name="T84" fmla="*/ 0 w 313"/>
                <a:gd name="T85" fmla="*/ 0 h 473"/>
                <a:gd name="T86" fmla="*/ 0 w 313"/>
                <a:gd name="T87" fmla="*/ 0 h 473"/>
                <a:gd name="T88" fmla="*/ 0 w 313"/>
                <a:gd name="T89" fmla="*/ 0 h 473"/>
                <a:gd name="T90" fmla="*/ 0 w 313"/>
                <a:gd name="T91" fmla="*/ 0 h 473"/>
                <a:gd name="T92" fmla="*/ 0 w 313"/>
                <a:gd name="T93" fmla="*/ 0 h 473"/>
                <a:gd name="T94" fmla="*/ 0 w 313"/>
                <a:gd name="T95" fmla="*/ 0 h 473"/>
                <a:gd name="T96" fmla="*/ 0 w 313"/>
                <a:gd name="T97" fmla="*/ 0 h 473"/>
                <a:gd name="T98" fmla="*/ 0 w 313"/>
                <a:gd name="T99" fmla="*/ 0 h 473"/>
                <a:gd name="T100" fmla="*/ 0 w 313"/>
                <a:gd name="T101" fmla="*/ 0 h 473"/>
                <a:gd name="T102" fmla="*/ 0 w 313"/>
                <a:gd name="T103" fmla="*/ 0 h 473"/>
                <a:gd name="T104" fmla="*/ 0 w 313"/>
                <a:gd name="T105" fmla="*/ 0 h 473"/>
                <a:gd name="T106" fmla="*/ 0 w 313"/>
                <a:gd name="T107" fmla="*/ 0 h 473"/>
                <a:gd name="T108" fmla="*/ 0 w 313"/>
                <a:gd name="T109" fmla="*/ 0 h 473"/>
                <a:gd name="T110" fmla="*/ 0 w 313"/>
                <a:gd name="T111" fmla="*/ 0 h 4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3"/>
                <a:gd name="T169" fmla="*/ 0 h 473"/>
                <a:gd name="T170" fmla="*/ 313 w 313"/>
                <a:gd name="T171" fmla="*/ 473 h 47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3" h="473">
                  <a:moveTo>
                    <a:pt x="100" y="111"/>
                  </a:moveTo>
                  <a:lnTo>
                    <a:pt x="167" y="47"/>
                  </a:lnTo>
                  <a:lnTo>
                    <a:pt x="235" y="15"/>
                  </a:lnTo>
                  <a:lnTo>
                    <a:pt x="287" y="0"/>
                  </a:lnTo>
                  <a:lnTo>
                    <a:pt x="306" y="9"/>
                  </a:lnTo>
                  <a:lnTo>
                    <a:pt x="313" y="37"/>
                  </a:lnTo>
                  <a:lnTo>
                    <a:pt x="292" y="83"/>
                  </a:lnTo>
                  <a:lnTo>
                    <a:pt x="260" y="108"/>
                  </a:lnTo>
                  <a:lnTo>
                    <a:pt x="198" y="122"/>
                  </a:lnTo>
                  <a:lnTo>
                    <a:pt x="123" y="157"/>
                  </a:lnTo>
                  <a:lnTo>
                    <a:pt x="68" y="201"/>
                  </a:lnTo>
                  <a:lnTo>
                    <a:pt x="43" y="242"/>
                  </a:lnTo>
                  <a:lnTo>
                    <a:pt x="43" y="265"/>
                  </a:lnTo>
                  <a:lnTo>
                    <a:pt x="52" y="288"/>
                  </a:lnTo>
                  <a:lnTo>
                    <a:pt x="70" y="310"/>
                  </a:lnTo>
                  <a:lnTo>
                    <a:pt x="102" y="327"/>
                  </a:lnTo>
                  <a:lnTo>
                    <a:pt x="137" y="335"/>
                  </a:lnTo>
                  <a:lnTo>
                    <a:pt x="160" y="327"/>
                  </a:lnTo>
                  <a:lnTo>
                    <a:pt x="188" y="320"/>
                  </a:lnTo>
                  <a:lnTo>
                    <a:pt x="220" y="313"/>
                  </a:lnTo>
                  <a:lnTo>
                    <a:pt x="244" y="317"/>
                  </a:lnTo>
                  <a:lnTo>
                    <a:pt x="249" y="329"/>
                  </a:lnTo>
                  <a:lnTo>
                    <a:pt x="245" y="335"/>
                  </a:lnTo>
                  <a:lnTo>
                    <a:pt x="248" y="339"/>
                  </a:lnTo>
                  <a:lnTo>
                    <a:pt x="248" y="345"/>
                  </a:lnTo>
                  <a:lnTo>
                    <a:pt x="242" y="350"/>
                  </a:lnTo>
                  <a:lnTo>
                    <a:pt x="237" y="352"/>
                  </a:lnTo>
                  <a:lnTo>
                    <a:pt x="230" y="356"/>
                  </a:lnTo>
                  <a:lnTo>
                    <a:pt x="223" y="357"/>
                  </a:lnTo>
                  <a:lnTo>
                    <a:pt x="217" y="356"/>
                  </a:lnTo>
                  <a:lnTo>
                    <a:pt x="212" y="353"/>
                  </a:lnTo>
                  <a:lnTo>
                    <a:pt x="206" y="353"/>
                  </a:lnTo>
                  <a:lnTo>
                    <a:pt x="201" y="352"/>
                  </a:lnTo>
                  <a:lnTo>
                    <a:pt x="196" y="352"/>
                  </a:lnTo>
                  <a:lnTo>
                    <a:pt x="188" y="350"/>
                  </a:lnTo>
                  <a:lnTo>
                    <a:pt x="181" y="350"/>
                  </a:lnTo>
                  <a:lnTo>
                    <a:pt x="177" y="350"/>
                  </a:lnTo>
                  <a:lnTo>
                    <a:pt x="171" y="352"/>
                  </a:lnTo>
                  <a:lnTo>
                    <a:pt x="166" y="357"/>
                  </a:lnTo>
                  <a:lnTo>
                    <a:pt x="167" y="363"/>
                  </a:lnTo>
                  <a:lnTo>
                    <a:pt x="174" y="364"/>
                  </a:lnTo>
                  <a:lnTo>
                    <a:pt x="181" y="368"/>
                  </a:lnTo>
                  <a:lnTo>
                    <a:pt x="187" y="368"/>
                  </a:lnTo>
                  <a:lnTo>
                    <a:pt x="194" y="370"/>
                  </a:lnTo>
                  <a:lnTo>
                    <a:pt x="199" y="370"/>
                  </a:lnTo>
                  <a:lnTo>
                    <a:pt x="206" y="371"/>
                  </a:lnTo>
                  <a:lnTo>
                    <a:pt x="213" y="371"/>
                  </a:lnTo>
                  <a:lnTo>
                    <a:pt x="220" y="374"/>
                  </a:lnTo>
                  <a:lnTo>
                    <a:pt x="228" y="375"/>
                  </a:lnTo>
                  <a:lnTo>
                    <a:pt x="234" y="377"/>
                  </a:lnTo>
                  <a:lnTo>
                    <a:pt x="238" y="378"/>
                  </a:lnTo>
                  <a:lnTo>
                    <a:pt x="242" y="384"/>
                  </a:lnTo>
                  <a:lnTo>
                    <a:pt x="244" y="389"/>
                  </a:lnTo>
                  <a:lnTo>
                    <a:pt x="245" y="395"/>
                  </a:lnTo>
                  <a:lnTo>
                    <a:pt x="241" y="400"/>
                  </a:lnTo>
                  <a:lnTo>
                    <a:pt x="237" y="406"/>
                  </a:lnTo>
                  <a:lnTo>
                    <a:pt x="228" y="409"/>
                  </a:lnTo>
                  <a:lnTo>
                    <a:pt x="220" y="413"/>
                  </a:lnTo>
                  <a:lnTo>
                    <a:pt x="213" y="413"/>
                  </a:lnTo>
                  <a:lnTo>
                    <a:pt x="209" y="413"/>
                  </a:lnTo>
                  <a:lnTo>
                    <a:pt x="199" y="410"/>
                  </a:lnTo>
                  <a:lnTo>
                    <a:pt x="191" y="407"/>
                  </a:lnTo>
                  <a:lnTo>
                    <a:pt x="184" y="403"/>
                  </a:lnTo>
                  <a:lnTo>
                    <a:pt x="178" y="402"/>
                  </a:lnTo>
                  <a:lnTo>
                    <a:pt x="173" y="402"/>
                  </a:lnTo>
                  <a:lnTo>
                    <a:pt x="164" y="400"/>
                  </a:lnTo>
                  <a:lnTo>
                    <a:pt x="159" y="402"/>
                  </a:lnTo>
                  <a:lnTo>
                    <a:pt x="159" y="409"/>
                  </a:lnTo>
                  <a:lnTo>
                    <a:pt x="164" y="409"/>
                  </a:lnTo>
                  <a:lnTo>
                    <a:pt x="169" y="413"/>
                  </a:lnTo>
                  <a:lnTo>
                    <a:pt x="173" y="417"/>
                  </a:lnTo>
                  <a:lnTo>
                    <a:pt x="178" y="417"/>
                  </a:lnTo>
                  <a:lnTo>
                    <a:pt x="181" y="422"/>
                  </a:lnTo>
                  <a:lnTo>
                    <a:pt x="187" y="422"/>
                  </a:lnTo>
                  <a:lnTo>
                    <a:pt x="192" y="426"/>
                  </a:lnTo>
                  <a:lnTo>
                    <a:pt x="198" y="429"/>
                  </a:lnTo>
                  <a:lnTo>
                    <a:pt x="205" y="436"/>
                  </a:lnTo>
                  <a:lnTo>
                    <a:pt x="210" y="441"/>
                  </a:lnTo>
                  <a:lnTo>
                    <a:pt x="212" y="448"/>
                  </a:lnTo>
                  <a:lnTo>
                    <a:pt x="213" y="454"/>
                  </a:lnTo>
                  <a:lnTo>
                    <a:pt x="217" y="459"/>
                  </a:lnTo>
                  <a:lnTo>
                    <a:pt x="212" y="466"/>
                  </a:lnTo>
                  <a:lnTo>
                    <a:pt x="206" y="470"/>
                  </a:lnTo>
                  <a:lnTo>
                    <a:pt x="201" y="472"/>
                  </a:lnTo>
                  <a:lnTo>
                    <a:pt x="196" y="472"/>
                  </a:lnTo>
                  <a:lnTo>
                    <a:pt x="191" y="473"/>
                  </a:lnTo>
                  <a:lnTo>
                    <a:pt x="185" y="473"/>
                  </a:lnTo>
                  <a:lnTo>
                    <a:pt x="178" y="472"/>
                  </a:lnTo>
                  <a:lnTo>
                    <a:pt x="171" y="470"/>
                  </a:lnTo>
                  <a:lnTo>
                    <a:pt x="166" y="468"/>
                  </a:lnTo>
                  <a:lnTo>
                    <a:pt x="159" y="466"/>
                  </a:lnTo>
                  <a:lnTo>
                    <a:pt x="153" y="466"/>
                  </a:lnTo>
                  <a:lnTo>
                    <a:pt x="146" y="462"/>
                  </a:lnTo>
                  <a:lnTo>
                    <a:pt x="142" y="458"/>
                  </a:lnTo>
                  <a:lnTo>
                    <a:pt x="137" y="455"/>
                  </a:lnTo>
                  <a:lnTo>
                    <a:pt x="132" y="451"/>
                  </a:lnTo>
                  <a:lnTo>
                    <a:pt x="127" y="445"/>
                  </a:lnTo>
                  <a:lnTo>
                    <a:pt x="121" y="438"/>
                  </a:lnTo>
                  <a:lnTo>
                    <a:pt x="116" y="434"/>
                  </a:lnTo>
                  <a:lnTo>
                    <a:pt x="114" y="429"/>
                  </a:lnTo>
                  <a:lnTo>
                    <a:pt x="114" y="423"/>
                  </a:lnTo>
                  <a:lnTo>
                    <a:pt x="110" y="417"/>
                  </a:lnTo>
                  <a:lnTo>
                    <a:pt x="110" y="413"/>
                  </a:lnTo>
                  <a:lnTo>
                    <a:pt x="107" y="407"/>
                  </a:lnTo>
                  <a:lnTo>
                    <a:pt x="82" y="368"/>
                  </a:lnTo>
                  <a:lnTo>
                    <a:pt x="34" y="329"/>
                  </a:lnTo>
                  <a:lnTo>
                    <a:pt x="13" y="293"/>
                  </a:lnTo>
                  <a:lnTo>
                    <a:pt x="6" y="268"/>
                  </a:lnTo>
                  <a:lnTo>
                    <a:pt x="0" y="240"/>
                  </a:lnTo>
                  <a:lnTo>
                    <a:pt x="13" y="208"/>
                  </a:lnTo>
                  <a:lnTo>
                    <a:pt x="49" y="171"/>
                  </a:lnTo>
                  <a:lnTo>
                    <a:pt x="82" y="130"/>
                  </a:lnTo>
                  <a:lnTo>
                    <a:pt x="100"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4" name="Freeform 53"/>
            <p:cNvSpPr>
              <a:spLocks/>
            </p:cNvSpPr>
            <p:nvPr/>
          </p:nvSpPr>
          <p:spPr bwMode="auto">
            <a:xfrm>
              <a:off x="949" y="1043"/>
              <a:ext cx="106" cy="190"/>
            </a:xfrm>
            <a:custGeom>
              <a:avLst/>
              <a:gdLst>
                <a:gd name="T0" fmla="*/ 0 w 272"/>
                <a:gd name="T1" fmla="*/ 0 h 429"/>
                <a:gd name="T2" fmla="*/ 0 w 272"/>
                <a:gd name="T3" fmla="*/ 0 h 429"/>
                <a:gd name="T4" fmla="*/ 0 w 272"/>
                <a:gd name="T5" fmla="*/ 0 h 429"/>
                <a:gd name="T6" fmla="*/ 0 w 272"/>
                <a:gd name="T7" fmla="*/ 0 h 429"/>
                <a:gd name="T8" fmla="*/ 0 w 272"/>
                <a:gd name="T9" fmla="*/ 0 h 429"/>
                <a:gd name="T10" fmla="*/ 0 w 272"/>
                <a:gd name="T11" fmla="*/ 0 h 429"/>
                <a:gd name="T12" fmla="*/ 0 w 272"/>
                <a:gd name="T13" fmla="*/ 0 h 429"/>
                <a:gd name="T14" fmla="*/ 0 w 272"/>
                <a:gd name="T15" fmla="*/ 0 h 429"/>
                <a:gd name="T16" fmla="*/ 0 w 272"/>
                <a:gd name="T17" fmla="*/ 0 h 429"/>
                <a:gd name="T18" fmla="*/ 0 w 272"/>
                <a:gd name="T19" fmla="*/ 0 h 429"/>
                <a:gd name="T20" fmla="*/ 0 w 272"/>
                <a:gd name="T21" fmla="*/ 0 h 429"/>
                <a:gd name="T22" fmla="*/ 0 w 272"/>
                <a:gd name="T23" fmla="*/ 0 h 429"/>
                <a:gd name="T24" fmla="*/ 0 w 272"/>
                <a:gd name="T25" fmla="*/ 0 h 429"/>
                <a:gd name="T26" fmla="*/ 0 w 272"/>
                <a:gd name="T27" fmla="*/ 0 h 429"/>
                <a:gd name="T28" fmla="*/ 0 w 272"/>
                <a:gd name="T29" fmla="*/ 0 h 429"/>
                <a:gd name="T30" fmla="*/ 0 w 272"/>
                <a:gd name="T31" fmla="*/ 0 h 429"/>
                <a:gd name="T32" fmla="*/ 0 w 272"/>
                <a:gd name="T33" fmla="*/ 0 h 429"/>
                <a:gd name="T34" fmla="*/ 0 w 272"/>
                <a:gd name="T35" fmla="*/ 0 h 429"/>
                <a:gd name="T36" fmla="*/ 0 w 272"/>
                <a:gd name="T37" fmla="*/ 0 h 429"/>
                <a:gd name="T38" fmla="*/ 0 w 272"/>
                <a:gd name="T39" fmla="*/ 0 h 429"/>
                <a:gd name="T40" fmla="*/ 0 w 272"/>
                <a:gd name="T41" fmla="*/ 0 h 429"/>
                <a:gd name="T42" fmla="*/ 0 w 272"/>
                <a:gd name="T43" fmla="*/ 0 h 429"/>
                <a:gd name="T44" fmla="*/ 0 w 272"/>
                <a:gd name="T45" fmla="*/ 0 h 429"/>
                <a:gd name="T46" fmla="*/ 0 w 272"/>
                <a:gd name="T47" fmla="*/ 0 h 429"/>
                <a:gd name="T48" fmla="*/ 0 w 272"/>
                <a:gd name="T49" fmla="*/ 0 h 429"/>
                <a:gd name="T50" fmla="*/ 0 w 272"/>
                <a:gd name="T51" fmla="*/ 0 h 429"/>
                <a:gd name="T52" fmla="*/ 0 w 272"/>
                <a:gd name="T53" fmla="*/ 0 h 429"/>
                <a:gd name="T54" fmla="*/ 0 w 272"/>
                <a:gd name="T55" fmla="*/ 0 h 429"/>
                <a:gd name="T56" fmla="*/ 0 w 272"/>
                <a:gd name="T57" fmla="*/ 0 h 429"/>
                <a:gd name="T58" fmla="*/ 0 w 272"/>
                <a:gd name="T59" fmla="*/ 0 h 429"/>
                <a:gd name="T60" fmla="*/ 0 w 272"/>
                <a:gd name="T61" fmla="*/ 0 h 429"/>
                <a:gd name="T62" fmla="*/ 0 w 272"/>
                <a:gd name="T63" fmla="*/ 0 h 429"/>
                <a:gd name="T64" fmla="*/ 0 w 272"/>
                <a:gd name="T65" fmla="*/ 0 h 429"/>
                <a:gd name="T66" fmla="*/ 0 w 272"/>
                <a:gd name="T67" fmla="*/ 0 h 429"/>
                <a:gd name="T68" fmla="*/ 0 w 272"/>
                <a:gd name="T69" fmla="*/ 0 h 429"/>
                <a:gd name="T70" fmla="*/ 0 w 272"/>
                <a:gd name="T71" fmla="*/ 0 h 429"/>
                <a:gd name="T72" fmla="*/ 0 w 272"/>
                <a:gd name="T73" fmla="*/ 0 h 429"/>
                <a:gd name="T74" fmla="*/ 0 w 272"/>
                <a:gd name="T75" fmla="*/ 0 h 429"/>
                <a:gd name="T76" fmla="*/ 0 w 272"/>
                <a:gd name="T77" fmla="*/ 0 h 429"/>
                <a:gd name="T78" fmla="*/ 0 w 272"/>
                <a:gd name="T79" fmla="*/ 0 h 429"/>
                <a:gd name="T80" fmla="*/ 0 w 272"/>
                <a:gd name="T81" fmla="*/ 0 h 429"/>
                <a:gd name="T82" fmla="*/ 0 w 272"/>
                <a:gd name="T83" fmla="*/ 0 h 429"/>
                <a:gd name="T84" fmla="*/ 0 w 272"/>
                <a:gd name="T85" fmla="*/ 0 h 429"/>
                <a:gd name="T86" fmla="*/ 0 w 272"/>
                <a:gd name="T87" fmla="*/ 0 h 429"/>
                <a:gd name="T88" fmla="*/ 0 w 272"/>
                <a:gd name="T89" fmla="*/ 0 h 429"/>
                <a:gd name="T90" fmla="*/ 0 w 272"/>
                <a:gd name="T91" fmla="*/ 0 h 429"/>
                <a:gd name="T92" fmla="*/ 0 w 272"/>
                <a:gd name="T93" fmla="*/ 0 h 429"/>
                <a:gd name="T94" fmla="*/ 0 w 272"/>
                <a:gd name="T95" fmla="*/ 0 h 429"/>
                <a:gd name="T96" fmla="*/ 0 w 272"/>
                <a:gd name="T97" fmla="*/ 0 h 429"/>
                <a:gd name="T98" fmla="*/ 0 w 272"/>
                <a:gd name="T99" fmla="*/ 0 h 429"/>
                <a:gd name="T100" fmla="*/ 0 w 272"/>
                <a:gd name="T101" fmla="*/ 0 h 429"/>
                <a:gd name="T102" fmla="*/ 0 w 272"/>
                <a:gd name="T103" fmla="*/ 0 h 429"/>
                <a:gd name="T104" fmla="*/ 0 w 272"/>
                <a:gd name="T105" fmla="*/ 0 h 429"/>
                <a:gd name="T106" fmla="*/ 0 w 272"/>
                <a:gd name="T107" fmla="*/ 0 h 429"/>
                <a:gd name="T108" fmla="*/ 0 w 272"/>
                <a:gd name="T109" fmla="*/ 0 h 429"/>
                <a:gd name="T110" fmla="*/ 0 w 272"/>
                <a:gd name="T111" fmla="*/ 0 h 429"/>
                <a:gd name="T112" fmla="*/ 0 w 272"/>
                <a:gd name="T113" fmla="*/ 0 h 429"/>
                <a:gd name="T114" fmla="*/ 0 w 272"/>
                <a:gd name="T115" fmla="*/ 0 h 429"/>
                <a:gd name="T116" fmla="*/ 0 w 272"/>
                <a:gd name="T117" fmla="*/ 0 h 429"/>
                <a:gd name="T118" fmla="*/ 0 w 272"/>
                <a:gd name="T119" fmla="*/ 0 h 429"/>
                <a:gd name="T120" fmla="*/ 0 w 272"/>
                <a:gd name="T121" fmla="*/ 0 h 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2"/>
                <a:gd name="T184" fmla="*/ 0 h 429"/>
                <a:gd name="T185" fmla="*/ 272 w 272"/>
                <a:gd name="T186" fmla="*/ 429 h 4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2" h="429">
                  <a:moveTo>
                    <a:pt x="8" y="0"/>
                  </a:moveTo>
                  <a:lnTo>
                    <a:pt x="51" y="7"/>
                  </a:lnTo>
                  <a:lnTo>
                    <a:pt x="105" y="32"/>
                  </a:lnTo>
                  <a:lnTo>
                    <a:pt x="146" y="66"/>
                  </a:lnTo>
                  <a:lnTo>
                    <a:pt x="200" y="114"/>
                  </a:lnTo>
                  <a:lnTo>
                    <a:pt x="235" y="156"/>
                  </a:lnTo>
                  <a:lnTo>
                    <a:pt x="254" y="192"/>
                  </a:lnTo>
                  <a:lnTo>
                    <a:pt x="267" y="227"/>
                  </a:lnTo>
                  <a:lnTo>
                    <a:pt x="272" y="265"/>
                  </a:lnTo>
                  <a:lnTo>
                    <a:pt x="272" y="270"/>
                  </a:lnTo>
                  <a:lnTo>
                    <a:pt x="268" y="302"/>
                  </a:lnTo>
                  <a:lnTo>
                    <a:pt x="254" y="333"/>
                  </a:lnTo>
                  <a:lnTo>
                    <a:pt x="226" y="352"/>
                  </a:lnTo>
                  <a:lnTo>
                    <a:pt x="197" y="376"/>
                  </a:lnTo>
                  <a:lnTo>
                    <a:pt x="196" y="380"/>
                  </a:lnTo>
                  <a:lnTo>
                    <a:pt x="172" y="400"/>
                  </a:lnTo>
                  <a:lnTo>
                    <a:pt x="146" y="419"/>
                  </a:lnTo>
                  <a:lnTo>
                    <a:pt x="140" y="422"/>
                  </a:lnTo>
                  <a:lnTo>
                    <a:pt x="136" y="425"/>
                  </a:lnTo>
                  <a:lnTo>
                    <a:pt x="130" y="425"/>
                  </a:lnTo>
                  <a:lnTo>
                    <a:pt x="125" y="426"/>
                  </a:lnTo>
                  <a:lnTo>
                    <a:pt x="119" y="426"/>
                  </a:lnTo>
                  <a:lnTo>
                    <a:pt x="114" y="429"/>
                  </a:lnTo>
                  <a:lnTo>
                    <a:pt x="108" y="429"/>
                  </a:lnTo>
                  <a:lnTo>
                    <a:pt x="101" y="426"/>
                  </a:lnTo>
                  <a:lnTo>
                    <a:pt x="96" y="426"/>
                  </a:lnTo>
                  <a:lnTo>
                    <a:pt x="87" y="423"/>
                  </a:lnTo>
                  <a:lnTo>
                    <a:pt x="80" y="419"/>
                  </a:lnTo>
                  <a:lnTo>
                    <a:pt x="73" y="416"/>
                  </a:lnTo>
                  <a:lnTo>
                    <a:pt x="66" y="415"/>
                  </a:lnTo>
                  <a:lnTo>
                    <a:pt x="62" y="409"/>
                  </a:lnTo>
                  <a:lnTo>
                    <a:pt x="61" y="404"/>
                  </a:lnTo>
                  <a:lnTo>
                    <a:pt x="61" y="398"/>
                  </a:lnTo>
                  <a:lnTo>
                    <a:pt x="61" y="393"/>
                  </a:lnTo>
                  <a:lnTo>
                    <a:pt x="66" y="387"/>
                  </a:lnTo>
                  <a:lnTo>
                    <a:pt x="72" y="383"/>
                  </a:lnTo>
                  <a:lnTo>
                    <a:pt x="76" y="380"/>
                  </a:lnTo>
                  <a:lnTo>
                    <a:pt x="82" y="379"/>
                  </a:lnTo>
                  <a:lnTo>
                    <a:pt x="87" y="379"/>
                  </a:lnTo>
                  <a:lnTo>
                    <a:pt x="93" y="377"/>
                  </a:lnTo>
                  <a:lnTo>
                    <a:pt x="98" y="377"/>
                  </a:lnTo>
                  <a:lnTo>
                    <a:pt x="104" y="377"/>
                  </a:lnTo>
                  <a:lnTo>
                    <a:pt x="111" y="376"/>
                  </a:lnTo>
                  <a:lnTo>
                    <a:pt x="115" y="372"/>
                  </a:lnTo>
                  <a:lnTo>
                    <a:pt x="123" y="370"/>
                  </a:lnTo>
                  <a:lnTo>
                    <a:pt x="126" y="365"/>
                  </a:lnTo>
                  <a:lnTo>
                    <a:pt x="132" y="361"/>
                  </a:lnTo>
                  <a:lnTo>
                    <a:pt x="133" y="355"/>
                  </a:lnTo>
                  <a:lnTo>
                    <a:pt x="126" y="352"/>
                  </a:lnTo>
                  <a:lnTo>
                    <a:pt x="119" y="348"/>
                  </a:lnTo>
                  <a:lnTo>
                    <a:pt x="112" y="347"/>
                  </a:lnTo>
                  <a:lnTo>
                    <a:pt x="107" y="347"/>
                  </a:lnTo>
                  <a:lnTo>
                    <a:pt x="98" y="347"/>
                  </a:lnTo>
                  <a:lnTo>
                    <a:pt x="93" y="347"/>
                  </a:lnTo>
                  <a:lnTo>
                    <a:pt x="87" y="345"/>
                  </a:lnTo>
                  <a:lnTo>
                    <a:pt x="82" y="345"/>
                  </a:lnTo>
                  <a:lnTo>
                    <a:pt x="76" y="340"/>
                  </a:lnTo>
                  <a:lnTo>
                    <a:pt x="69" y="334"/>
                  </a:lnTo>
                  <a:lnTo>
                    <a:pt x="64" y="329"/>
                  </a:lnTo>
                  <a:lnTo>
                    <a:pt x="62" y="323"/>
                  </a:lnTo>
                  <a:lnTo>
                    <a:pt x="61" y="319"/>
                  </a:lnTo>
                  <a:lnTo>
                    <a:pt x="61" y="313"/>
                  </a:lnTo>
                  <a:lnTo>
                    <a:pt x="62" y="308"/>
                  </a:lnTo>
                  <a:lnTo>
                    <a:pt x="69" y="304"/>
                  </a:lnTo>
                  <a:lnTo>
                    <a:pt x="75" y="302"/>
                  </a:lnTo>
                  <a:lnTo>
                    <a:pt x="80" y="301"/>
                  </a:lnTo>
                  <a:lnTo>
                    <a:pt x="86" y="301"/>
                  </a:lnTo>
                  <a:lnTo>
                    <a:pt x="93" y="302"/>
                  </a:lnTo>
                  <a:lnTo>
                    <a:pt x="98" y="302"/>
                  </a:lnTo>
                  <a:lnTo>
                    <a:pt x="104" y="302"/>
                  </a:lnTo>
                  <a:lnTo>
                    <a:pt x="108" y="304"/>
                  </a:lnTo>
                  <a:lnTo>
                    <a:pt x="114" y="304"/>
                  </a:lnTo>
                  <a:lnTo>
                    <a:pt x="119" y="306"/>
                  </a:lnTo>
                  <a:lnTo>
                    <a:pt x="125" y="306"/>
                  </a:lnTo>
                  <a:lnTo>
                    <a:pt x="130" y="306"/>
                  </a:lnTo>
                  <a:lnTo>
                    <a:pt x="133" y="301"/>
                  </a:lnTo>
                  <a:lnTo>
                    <a:pt x="132" y="295"/>
                  </a:lnTo>
                  <a:lnTo>
                    <a:pt x="126" y="290"/>
                  </a:lnTo>
                  <a:lnTo>
                    <a:pt x="123" y="283"/>
                  </a:lnTo>
                  <a:lnTo>
                    <a:pt x="114" y="277"/>
                  </a:lnTo>
                  <a:lnTo>
                    <a:pt x="108" y="274"/>
                  </a:lnTo>
                  <a:lnTo>
                    <a:pt x="100" y="265"/>
                  </a:lnTo>
                  <a:lnTo>
                    <a:pt x="94" y="259"/>
                  </a:lnTo>
                  <a:lnTo>
                    <a:pt x="93" y="255"/>
                  </a:lnTo>
                  <a:lnTo>
                    <a:pt x="93" y="249"/>
                  </a:lnTo>
                  <a:lnTo>
                    <a:pt x="94" y="242"/>
                  </a:lnTo>
                  <a:lnTo>
                    <a:pt x="96" y="237"/>
                  </a:lnTo>
                  <a:lnTo>
                    <a:pt x="101" y="233"/>
                  </a:lnTo>
                  <a:lnTo>
                    <a:pt x="107" y="231"/>
                  </a:lnTo>
                  <a:lnTo>
                    <a:pt x="112" y="230"/>
                  </a:lnTo>
                  <a:lnTo>
                    <a:pt x="118" y="227"/>
                  </a:lnTo>
                  <a:lnTo>
                    <a:pt x="123" y="227"/>
                  </a:lnTo>
                  <a:lnTo>
                    <a:pt x="130" y="231"/>
                  </a:lnTo>
                  <a:lnTo>
                    <a:pt x="136" y="233"/>
                  </a:lnTo>
                  <a:lnTo>
                    <a:pt x="139" y="238"/>
                  </a:lnTo>
                  <a:lnTo>
                    <a:pt x="144" y="242"/>
                  </a:lnTo>
                  <a:lnTo>
                    <a:pt x="151" y="245"/>
                  </a:lnTo>
                  <a:lnTo>
                    <a:pt x="157" y="249"/>
                  </a:lnTo>
                  <a:lnTo>
                    <a:pt x="160" y="255"/>
                  </a:lnTo>
                  <a:lnTo>
                    <a:pt x="164" y="259"/>
                  </a:lnTo>
                  <a:lnTo>
                    <a:pt x="168" y="265"/>
                  </a:lnTo>
                  <a:lnTo>
                    <a:pt x="171" y="270"/>
                  </a:lnTo>
                  <a:lnTo>
                    <a:pt x="176" y="274"/>
                  </a:lnTo>
                  <a:lnTo>
                    <a:pt x="179" y="280"/>
                  </a:lnTo>
                  <a:lnTo>
                    <a:pt x="185" y="281"/>
                  </a:lnTo>
                  <a:lnTo>
                    <a:pt x="187" y="287"/>
                  </a:lnTo>
                  <a:lnTo>
                    <a:pt x="192" y="287"/>
                  </a:lnTo>
                  <a:lnTo>
                    <a:pt x="197" y="290"/>
                  </a:lnTo>
                  <a:lnTo>
                    <a:pt x="203" y="294"/>
                  </a:lnTo>
                  <a:lnTo>
                    <a:pt x="208" y="294"/>
                  </a:lnTo>
                  <a:lnTo>
                    <a:pt x="226" y="284"/>
                  </a:lnTo>
                  <a:lnTo>
                    <a:pt x="232" y="269"/>
                  </a:lnTo>
                  <a:lnTo>
                    <a:pt x="233" y="245"/>
                  </a:lnTo>
                  <a:lnTo>
                    <a:pt x="219" y="216"/>
                  </a:lnTo>
                  <a:lnTo>
                    <a:pt x="192" y="181"/>
                  </a:lnTo>
                  <a:lnTo>
                    <a:pt x="144" y="148"/>
                  </a:lnTo>
                  <a:lnTo>
                    <a:pt x="66" y="120"/>
                  </a:lnTo>
                  <a:lnTo>
                    <a:pt x="34" y="98"/>
                  </a:lnTo>
                  <a:lnTo>
                    <a:pt x="12" y="75"/>
                  </a:lnTo>
                  <a:lnTo>
                    <a:pt x="5" y="43"/>
                  </a:lnTo>
                  <a:lnTo>
                    <a:pt x="0" y="11"/>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245" name="Group 54"/>
            <p:cNvGrpSpPr>
              <a:grpSpLocks/>
            </p:cNvGrpSpPr>
            <p:nvPr/>
          </p:nvGrpSpPr>
          <p:grpSpPr bwMode="auto">
            <a:xfrm>
              <a:off x="813" y="1015"/>
              <a:ext cx="203" cy="235"/>
              <a:chOff x="576" y="1919"/>
              <a:chExt cx="174" cy="176"/>
            </a:xfrm>
          </p:grpSpPr>
          <p:sp>
            <p:nvSpPr>
              <p:cNvPr id="8264" name="Freeform 55"/>
              <p:cNvSpPr>
                <a:spLocks/>
              </p:cNvSpPr>
              <p:nvPr/>
            </p:nvSpPr>
            <p:spPr bwMode="auto">
              <a:xfrm>
                <a:off x="576" y="1919"/>
                <a:ext cx="174" cy="176"/>
              </a:xfrm>
              <a:custGeom>
                <a:avLst/>
                <a:gdLst>
                  <a:gd name="T0" fmla="*/ 0 w 520"/>
                  <a:gd name="T1" fmla="*/ 0 h 528"/>
                  <a:gd name="T2" fmla="*/ 0 w 520"/>
                  <a:gd name="T3" fmla="*/ 0 h 528"/>
                  <a:gd name="T4" fmla="*/ 0 w 520"/>
                  <a:gd name="T5" fmla="*/ 0 h 528"/>
                  <a:gd name="T6" fmla="*/ 0 w 520"/>
                  <a:gd name="T7" fmla="*/ 0 h 528"/>
                  <a:gd name="T8" fmla="*/ 0 w 520"/>
                  <a:gd name="T9" fmla="*/ 0 h 528"/>
                  <a:gd name="T10" fmla="*/ 0 w 520"/>
                  <a:gd name="T11" fmla="*/ 0 h 528"/>
                  <a:gd name="T12" fmla="*/ 0 w 520"/>
                  <a:gd name="T13" fmla="*/ 0 h 528"/>
                  <a:gd name="T14" fmla="*/ 0 w 520"/>
                  <a:gd name="T15" fmla="*/ 0 h 528"/>
                  <a:gd name="T16" fmla="*/ 0 w 520"/>
                  <a:gd name="T17" fmla="*/ 0 h 528"/>
                  <a:gd name="T18" fmla="*/ 0 w 520"/>
                  <a:gd name="T19" fmla="*/ 0 h 528"/>
                  <a:gd name="T20" fmla="*/ 0 w 520"/>
                  <a:gd name="T21" fmla="*/ 0 h 528"/>
                  <a:gd name="T22" fmla="*/ 0 w 520"/>
                  <a:gd name="T23" fmla="*/ 0 h 528"/>
                  <a:gd name="T24" fmla="*/ 0 w 520"/>
                  <a:gd name="T25" fmla="*/ 0 h 528"/>
                  <a:gd name="T26" fmla="*/ 0 w 520"/>
                  <a:gd name="T27" fmla="*/ 0 h 528"/>
                  <a:gd name="T28" fmla="*/ 0 w 520"/>
                  <a:gd name="T29" fmla="*/ 0 h 528"/>
                  <a:gd name="T30" fmla="*/ 0 w 520"/>
                  <a:gd name="T31" fmla="*/ 0 h 528"/>
                  <a:gd name="T32" fmla="*/ 0 w 520"/>
                  <a:gd name="T33" fmla="*/ 0 h 528"/>
                  <a:gd name="T34" fmla="*/ 0 w 520"/>
                  <a:gd name="T35" fmla="*/ 0 h 528"/>
                  <a:gd name="T36" fmla="*/ 0 w 520"/>
                  <a:gd name="T37" fmla="*/ 0 h 528"/>
                  <a:gd name="T38" fmla="*/ 0 w 520"/>
                  <a:gd name="T39" fmla="*/ 0 h 528"/>
                  <a:gd name="T40" fmla="*/ 0 w 520"/>
                  <a:gd name="T41" fmla="*/ 0 h 528"/>
                  <a:gd name="T42" fmla="*/ 0 w 520"/>
                  <a:gd name="T43" fmla="*/ 0 h 528"/>
                  <a:gd name="T44" fmla="*/ 0 w 520"/>
                  <a:gd name="T45" fmla="*/ 0 h 528"/>
                  <a:gd name="T46" fmla="*/ 0 w 520"/>
                  <a:gd name="T47" fmla="*/ 0 h 528"/>
                  <a:gd name="T48" fmla="*/ 0 w 520"/>
                  <a:gd name="T49" fmla="*/ 0 h 528"/>
                  <a:gd name="T50" fmla="*/ 0 w 520"/>
                  <a:gd name="T51" fmla="*/ 0 h 528"/>
                  <a:gd name="T52" fmla="*/ 0 w 520"/>
                  <a:gd name="T53" fmla="*/ 0 h 528"/>
                  <a:gd name="T54" fmla="*/ 0 w 520"/>
                  <a:gd name="T55" fmla="*/ 0 h 528"/>
                  <a:gd name="T56" fmla="*/ 0 w 520"/>
                  <a:gd name="T57" fmla="*/ 0 h 528"/>
                  <a:gd name="T58" fmla="*/ 0 w 520"/>
                  <a:gd name="T59" fmla="*/ 0 h 528"/>
                  <a:gd name="T60" fmla="*/ 0 w 520"/>
                  <a:gd name="T61" fmla="*/ 0 h 528"/>
                  <a:gd name="T62" fmla="*/ 0 w 520"/>
                  <a:gd name="T63" fmla="*/ 0 h 5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0"/>
                  <a:gd name="T97" fmla="*/ 0 h 528"/>
                  <a:gd name="T98" fmla="*/ 520 w 520"/>
                  <a:gd name="T99" fmla="*/ 528 h 5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0" h="528">
                    <a:moveTo>
                      <a:pt x="103" y="2"/>
                    </a:moveTo>
                    <a:lnTo>
                      <a:pt x="199" y="7"/>
                    </a:lnTo>
                    <a:lnTo>
                      <a:pt x="303" y="10"/>
                    </a:lnTo>
                    <a:lnTo>
                      <a:pt x="421" y="0"/>
                    </a:lnTo>
                    <a:lnTo>
                      <a:pt x="494" y="2"/>
                    </a:lnTo>
                    <a:lnTo>
                      <a:pt x="503" y="10"/>
                    </a:lnTo>
                    <a:lnTo>
                      <a:pt x="508" y="27"/>
                    </a:lnTo>
                    <a:lnTo>
                      <a:pt x="505" y="141"/>
                    </a:lnTo>
                    <a:lnTo>
                      <a:pt x="505" y="258"/>
                    </a:lnTo>
                    <a:lnTo>
                      <a:pt x="513" y="359"/>
                    </a:lnTo>
                    <a:lnTo>
                      <a:pt x="520" y="466"/>
                    </a:lnTo>
                    <a:lnTo>
                      <a:pt x="520" y="495"/>
                    </a:lnTo>
                    <a:lnTo>
                      <a:pt x="506" y="514"/>
                    </a:lnTo>
                    <a:lnTo>
                      <a:pt x="473" y="516"/>
                    </a:lnTo>
                    <a:lnTo>
                      <a:pt x="331" y="514"/>
                    </a:lnTo>
                    <a:lnTo>
                      <a:pt x="325" y="516"/>
                    </a:lnTo>
                    <a:lnTo>
                      <a:pt x="320" y="516"/>
                    </a:lnTo>
                    <a:lnTo>
                      <a:pt x="185" y="521"/>
                    </a:lnTo>
                    <a:lnTo>
                      <a:pt x="179" y="524"/>
                    </a:lnTo>
                    <a:lnTo>
                      <a:pt x="58" y="528"/>
                    </a:lnTo>
                    <a:lnTo>
                      <a:pt x="8" y="516"/>
                    </a:lnTo>
                    <a:lnTo>
                      <a:pt x="0" y="486"/>
                    </a:lnTo>
                    <a:lnTo>
                      <a:pt x="8" y="416"/>
                    </a:lnTo>
                    <a:lnTo>
                      <a:pt x="22" y="291"/>
                    </a:lnTo>
                    <a:lnTo>
                      <a:pt x="26" y="148"/>
                    </a:lnTo>
                    <a:lnTo>
                      <a:pt x="26" y="142"/>
                    </a:lnTo>
                    <a:lnTo>
                      <a:pt x="32" y="52"/>
                    </a:lnTo>
                    <a:lnTo>
                      <a:pt x="37" y="10"/>
                    </a:lnTo>
                    <a:lnTo>
                      <a:pt x="58" y="0"/>
                    </a:lnTo>
                    <a:lnTo>
                      <a:pt x="92" y="4"/>
                    </a:lnTo>
                    <a:lnTo>
                      <a:pt x="110" y="4"/>
                    </a:lnTo>
                    <a:lnTo>
                      <a:pt x="103" y="2"/>
                    </a:lnTo>
                    <a:close/>
                  </a:path>
                </a:pathLst>
              </a:custGeom>
              <a:solidFill>
                <a:schemeClr val="tx1"/>
              </a:solidFill>
              <a:ln w="9525">
                <a:solidFill>
                  <a:schemeClr val="bg2"/>
                </a:solidFill>
                <a:round/>
                <a:headEnd/>
                <a:tailEnd/>
              </a:ln>
            </p:spPr>
            <p:txBody>
              <a:bodyPr/>
              <a:lstStyle/>
              <a:p>
                <a:endParaRPr lang="zh-CN" altLang="en-US"/>
              </a:p>
            </p:txBody>
          </p:sp>
          <p:sp>
            <p:nvSpPr>
              <p:cNvPr id="8265" name="Freeform 56"/>
              <p:cNvSpPr>
                <a:spLocks/>
              </p:cNvSpPr>
              <p:nvPr/>
            </p:nvSpPr>
            <p:spPr bwMode="auto">
              <a:xfrm>
                <a:off x="584" y="1927"/>
                <a:ext cx="156" cy="158"/>
              </a:xfrm>
              <a:custGeom>
                <a:avLst/>
                <a:gdLst>
                  <a:gd name="T0" fmla="*/ 0 w 470"/>
                  <a:gd name="T1" fmla="*/ 0 h 474"/>
                  <a:gd name="T2" fmla="*/ 0 w 470"/>
                  <a:gd name="T3" fmla="*/ 0 h 474"/>
                  <a:gd name="T4" fmla="*/ 0 w 470"/>
                  <a:gd name="T5" fmla="*/ 0 h 474"/>
                  <a:gd name="T6" fmla="*/ 0 w 470"/>
                  <a:gd name="T7" fmla="*/ 0 h 474"/>
                  <a:gd name="T8" fmla="*/ 0 w 470"/>
                  <a:gd name="T9" fmla="*/ 0 h 474"/>
                  <a:gd name="T10" fmla="*/ 0 w 470"/>
                  <a:gd name="T11" fmla="*/ 0 h 474"/>
                  <a:gd name="T12" fmla="*/ 0 w 470"/>
                  <a:gd name="T13" fmla="*/ 0 h 474"/>
                  <a:gd name="T14" fmla="*/ 0 w 470"/>
                  <a:gd name="T15" fmla="*/ 0 h 474"/>
                  <a:gd name="T16" fmla="*/ 0 w 470"/>
                  <a:gd name="T17" fmla="*/ 0 h 474"/>
                  <a:gd name="T18" fmla="*/ 0 w 470"/>
                  <a:gd name="T19" fmla="*/ 0 h 474"/>
                  <a:gd name="T20" fmla="*/ 0 w 470"/>
                  <a:gd name="T21" fmla="*/ 0 h 474"/>
                  <a:gd name="T22" fmla="*/ 0 w 470"/>
                  <a:gd name="T23" fmla="*/ 0 h 474"/>
                  <a:gd name="T24" fmla="*/ 0 w 470"/>
                  <a:gd name="T25" fmla="*/ 0 h 474"/>
                  <a:gd name="T26" fmla="*/ 0 w 470"/>
                  <a:gd name="T27" fmla="*/ 0 h 474"/>
                  <a:gd name="T28" fmla="*/ 0 w 470"/>
                  <a:gd name="T29" fmla="*/ 0 h 474"/>
                  <a:gd name="T30" fmla="*/ 0 w 470"/>
                  <a:gd name="T31" fmla="*/ 0 h 474"/>
                  <a:gd name="T32" fmla="*/ 0 w 470"/>
                  <a:gd name="T33" fmla="*/ 0 h 474"/>
                  <a:gd name="T34" fmla="*/ 0 w 470"/>
                  <a:gd name="T35" fmla="*/ 0 h 474"/>
                  <a:gd name="T36" fmla="*/ 0 w 470"/>
                  <a:gd name="T37" fmla="*/ 0 h 474"/>
                  <a:gd name="T38" fmla="*/ 0 w 470"/>
                  <a:gd name="T39" fmla="*/ 0 h 474"/>
                  <a:gd name="T40" fmla="*/ 0 w 470"/>
                  <a:gd name="T41" fmla="*/ 0 h 474"/>
                  <a:gd name="T42" fmla="*/ 0 w 470"/>
                  <a:gd name="T43" fmla="*/ 0 h 474"/>
                  <a:gd name="T44" fmla="*/ 0 w 470"/>
                  <a:gd name="T45" fmla="*/ 0 h 474"/>
                  <a:gd name="T46" fmla="*/ 0 w 470"/>
                  <a:gd name="T47" fmla="*/ 0 h 474"/>
                  <a:gd name="T48" fmla="*/ 0 w 470"/>
                  <a:gd name="T49" fmla="*/ 0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0"/>
                  <a:gd name="T76" fmla="*/ 0 h 474"/>
                  <a:gd name="T77" fmla="*/ 470 w 470"/>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0" h="474">
                    <a:moveTo>
                      <a:pt x="45" y="2"/>
                    </a:moveTo>
                    <a:lnTo>
                      <a:pt x="150" y="6"/>
                    </a:lnTo>
                    <a:lnTo>
                      <a:pt x="249" y="7"/>
                    </a:lnTo>
                    <a:lnTo>
                      <a:pt x="355" y="2"/>
                    </a:lnTo>
                    <a:lnTo>
                      <a:pt x="438" y="0"/>
                    </a:lnTo>
                    <a:lnTo>
                      <a:pt x="452" y="3"/>
                    </a:lnTo>
                    <a:lnTo>
                      <a:pt x="456" y="24"/>
                    </a:lnTo>
                    <a:lnTo>
                      <a:pt x="452" y="134"/>
                    </a:lnTo>
                    <a:lnTo>
                      <a:pt x="454" y="244"/>
                    </a:lnTo>
                    <a:lnTo>
                      <a:pt x="463" y="341"/>
                    </a:lnTo>
                    <a:lnTo>
                      <a:pt x="470" y="439"/>
                    </a:lnTo>
                    <a:lnTo>
                      <a:pt x="466" y="454"/>
                    </a:lnTo>
                    <a:lnTo>
                      <a:pt x="441" y="458"/>
                    </a:lnTo>
                    <a:lnTo>
                      <a:pt x="323" y="458"/>
                    </a:lnTo>
                    <a:lnTo>
                      <a:pt x="207" y="462"/>
                    </a:lnTo>
                    <a:lnTo>
                      <a:pt x="99" y="471"/>
                    </a:lnTo>
                    <a:lnTo>
                      <a:pt x="29" y="474"/>
                    </a:lnTo>
                    <a:lnTo>
                      <a:pt x="7" y="470"/>
                    </a:lnTo>
                    <a:lnTo>
                      <a:pt x="0" y="457"/>
                    </a:lnTo>
                    <a:lnTo>
                      <a:pt x="18" y="341"/>
                    </a:lnTo>
                    <a:lnTo>
                      <a:pt x="29" y="240"/>
                    </a:lnTo>
                    <a:lnTo>
                      <a:pt x="35" y="139"/>
                    </a:lnTo>
                    <a:lnTo>
                      <a:pt x="36" y="39"/>
                    </a:lnTo>
                    <a:lnTo>
                      <a:pt x="42" y="9"/>
                    </a:lnTo>
                    <a:lnTo>
                      <a:pt x="45" y="2"/>
                    </a:lnTo>
                    <a:close/>
                  </a:path>
                </a:pathLst>
              </a:custGeom>
              <a:solidFill>
                <a:schemeClr val="tx1"/>
              </a:solidFill>
              <a:ln w="9525">
                <a:solidFill>
                  <a:schemeClr val="bg2"/>
                </a:solidFill>
                <a:round/>
                <a:headEnd/>
                <a:tailEnd/>
              </a:ln>
            </p:spPr>
            <p:txBody>
              <a:bodyPr/>
              <a:lstStyle/>
              <a:p>
                <a:endParaRPr lang="zh-CN" altLang="en-US"/>
              </a:p>
            </p:txBody>
          </p:sp>
        </p:grpSp>
        <p:sp>
          <p:nvSpPr>
            <p:cNvPr id="8246" name="Freeform 57"/>
            <p:cNvSpPr>
              <a:spLocks/>
            </p:cNvSpPr>
            <p:nvPr/>
          </p:nvSpPr>
          <p:spPr bwMode="auto">
            <a:xfrm>
              <a:off x="804" y="1180"/>
              <a:ext cx="62" cy="76"/>
            </a:xfrm>
            <a:custGeom>
              <a:avLst/>
              <a:gdLst>
                <a:gd name="T0" fmla="*/ 0 w 157"/>
                <a:gd name="T1" fmla="*/ 0 h 171"/>
                <a:gd name="T2" fmla="*/ 0 w 157"/>
                <a:gd name="T3" fmla="*/ 0 h 171"/>
                <a:gd name="T4" fmla="*/ 0 w 157"/>
                <a:gd name="T5" fmla="*/ 0 h 171"/>
                <a:gd name="T6" fmla="*/ 0 w 157"/>
                <a:gd name="T7" fmla="*/ 0 h 171"/>
                <a:gd name="T8" fmla="*/ 0 w 157"/>
                <a:gd name="T9" fmla="*/ 0 h 171"/>
                <a:gd name="T10" fmla="*/ 0 w 157"/>
                <a:gd name="T11" fmla="*/ 0 h 171"/>
                <a:gd name="T12" fmla="*/ 0 w 157"/>
                <a:gd name="T13" fmla="*/ 0 h 171"/>
                <a:gd name="T14" fmla="*/ 0 w 157"/>
                <a:gd name="T15" fmla="*/ 0 h 171"/>
                <a:gd name="T16" fmla="*/ 0 w 157"/>
                <a:gd name="T17" fmla="*/ 0 h 171"/>
                <a:gd name="T18" fmla="*/ 0 w 157"/>
                <a:gd name="T19" fmla="*/ 0 h 171"/>
                <a:gd name="T20" fmla="*/ 0 w 157"/>
                <a:gd name="T21" fmla="*/ 0 h 171"/>
                <a:gd name="T22" fmla="*/ 0 w 157"/>
                <a:gd name="T23" fmla="*/ 0 h 171"/>
                <a:gd name="T24" fmla="*/ 0 w 157"/>
                <a:gd name="T25" fmla="*/ 0 h 171"/>
                <a:gd name="T26" fmla="*/ 0 w 157"/>
                <a:gd name="T27" fmla="*/ 0 h 171"/>
                <a:gd name="T28" fmla="*/ 0 w 157"/>
                <a:gd name="T29" fmla="*/ 0 h 171"/>
                <a:gd name="T30" fmla="*/ 0 w 157"/>
                <a:gd name="T31" fmla="*/ 0 h 171"/>
                <a:gd name="T32" fmla="*/ 0 w 157"/>
                <a:gd name="T33" fmla="*/ 0 h 171"/>
                <a:gd name="T34" fmla="*/ 0 w 157"/>
                <a:gd name="T35" fmla="*/ 0 h 171"/>
                <a:gd name="T36" fmla="*/ 0 w 157"/>
                <a:gd name="T37" fmla="*/ 0 h 171"/>
                <a:gd name="T38" fmla="*/ 0 w 157"/>
                <a:gd name="T39" fmla="*/ 0 h 171"/>
                <a:gd name="T40" fmla="*/ 0 w 157"/>
                <a:gd name="T41" fmla="*/ 0 h 171"/>
                <a:gd name="T42" fmla="*/ 0 w 157"/>
                <a:gd name="T43" fmla="*/ 0 h 171"/>
                <a:gd name="T44" fmla="*/ 0 w 157"/>
                <a:gd name="T45" fmla="*/ 0 h 171"/>
                <a:gd name="T46" fmla="*/ 0 w 157"/>
                <a:gd name="T47" fmla="*/ 0 h 171"/>
                <a:gd name="T48" fmla="*/ 0 w 157"/>
                <a:gd name="T49" fmla="*/ 0 h 171"/>
                <a:gd name="T50" fmla="*/ 0 w 157"/>
                <a:gd name="T51" fmla="*/ 0 h 171"/>
                <a:gd name="T52" fmla="*/ 0 w 157"/>
                <a:gd name="T53" fmla="*/ 0 h 171"/>
                <a:gd name="T54" fmla="*/ 0 w 157"/>
                <a:gd name="T55" fmla="*/ 0 h 171"/>
                <a:gd name="T56" fmla="*/ 0 w 157"/>
                <a:gd name="T57" fmla="*/ 0 h 171"/>
                <a:gd name="T58" fmla="*/ 0 w 157"/>
                <a:gd name="T59" fmla="*/ 0 h 171"/>
                <a:gd name="T60" fmla="*/ 0 w 157"/>
                <a:gd name="T61" fmla="*/ 0 h 171"/>
                <a:gd name="T62" fmla="*/ 0 w 157"/>
                <a:gd name="T63" fmla="*/ 0 h 171"/>
                <a:gd name="T64" fmla="*/ 0 w 157"/>
                <a:gd name="T65" fmla="*/ 0 h 171"/>
                <a:gd name="T66" fmla="*/ 0 w 157"/>
                <a:gd name="T67" fmla="*/ 0 h 171"/>
                <a:gd name="T68" fmla="*/ 0 w 157"/>
                <a:gd name="T69" fmla="*/ 0 h 171"/>
                <a:gd name="T70" fmla="*/ 0 w 157"/>
                <a:gd name="T71" fmla="*/ 0 h 171"/>
                <a:gd name="T72" fmla="*/ 0 w 157"/>
                <a:gd name="T73" fmla="*/ 0 h 171"/>
                <a:gd name="T74" fmla="*/ 0 w 157"/>
                <a:gd name="T75" fmla="*/ 0 h 171"/>
                <a:gd name="T76" fmla="*/ 0 w 157"/>
                <a:gd name="T77" fmla="*/ 0 h 171"/>
                <a:gd name="T78" fmla="*/ 0 w 157"/>
                <a:gd name="T79" fmla="*/ 0 h 171"/>
                <a:gd name="T80" fmla="*/ 0 w 157"/>
                <a:gd name="T81" fmla="*/ 0 h 171"/>
                <a:gd name="T82" fmla="*/ 0 w 157"/>
                <a:gd name="T83" fmla="*/ 0 h 171"/>
                <a:gd name="T84" fmla="*/ 0 w 157"/>
                <a:gd name="T85" fmla="*/ 0 h 171"/>
                <a:gd name="T86" fmla="*/ 0 w 157"/>
                <a:gd name="T87" fmla="*/ 0 h 171"/>
                <a:gd name="T88" fmla="*/ 0 w 157"/>
                <a:gd name="T89" fmla="*/ 0 h 171"/>
                <a:gd name="T90" fmla="*/ 0 w 157"/>
                <a:gd name="T91" fmla="*/ 0 h 171"/>
                <a:gd name="T92" fmla="*/ 0 w 157"/>
                <a:gd name="T93" fmla="*/ 0 h 171"/>
                <a:gd name="T94" fmla="*/ 0 w 157"/>
                <a:gd name="T95" fmla="*/ 0 h 171"/>
                <a:gd name="T96" fmla="*/ 0 w 157"/>
                <a:gd name="T97" fmla="*/ 0 h 171"/>
                <a:gd name="T98" fmla="*/ 0 w 157"/>
                <a:gd name="T99" fmla="*/ 0 h 171"/>
                <a:gd name="T100" fmla="*/ 0 w 157"/>
                <a:gd name="T101" fmla="*/ 0 h 171"/>
                <a:gd name="T102" fmla="*/ 0 w 157"/>
                <a:gd name="T103" fmla="*/ 0 h 171"/>
                <a:gd name="T104" fmla="*/ 0 w 157"/>
                <a:gd name="T105" fmla="*/ 0 h 171"/>
                <a:gd name="T106" fmla="*/ 0 w 157"/>
                <a:gd name="T107" fmla="*/ 0 h 171"/>
                <a:gd name="T108" fmla="*/ 0 w 157"/>
                <a:gd name="T109" fmla="*/ 0 h 171"/>
                <a:gd name="T110" fmla="*/ 0 w 157"/>
                <a:gd name="T111" fmla="*/ 0 h 171"/>
                <a:gd name="T112" fmla="*/ 0 w 157"/>
                <a:gd name="T113" fmla="*/ 0 h 171"/>
                <a:gd name="T114" fmla="*/ 0 w 157"/>
                <a:gd name="T115" fmla="*/ 0 h 171"/>
                <a:gd name="T116" fmla="*/ 0 w 157"/>
                <a:gd name="T117" fmla="*/ 0 h 171"/>
                <a:gd name="T118" fmla="*/ 0 w 157"/>
                <a:gd name="T119" fmla="*/ 0 h 171"/>
                <a:gd name="T120" fmla="*/ 0 w 157"/>
                <a:gd name="T121" fmla="*/ 0 h 171"/>
                <a:gd name="T122" fmla="*/ 0 w 157"/>
                <a:gd name="T123" fmla="*/ 0 h 171"/>
                <a:gd name="T124" fmla="*/ 0 w 157"/>
                <a:gd name="T125" fmla="*/ 0 h 1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7"/>
                <a:gd name="T190" fmla="*/ 0 h 171"/>
                <a:gd name="T191" fmla="*/ 157 w 157"/>
                <a:gd name="T192" fmla="*/ 171 h 1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7" h="171">
                  <a:moveTo>
                    <a:pt x="18" y="33"/>
                  </a:moveTo>
                  <a:lnTo>
                    <a:pt x="25" y="37"/>
                  </a:lnTo>
                  <a:lnTo>
                    <a:pt x="36" y="36"/>
                  </a:lnTo>
                  <a:lnTo>
                    <a:pt x="43" y="33"/>
                  </a:lnTo>
                  <a:lnTo>
                    <a:pt x="49" y="30"/>
                  </a:lnTo>
                  <a:lnTo>
                    <a:pt x="53" y="28"/>
                  </a:lnTo>
                  <a:lnTo>
                    <a:pt x="61" y="22"/>
                  </a:lnTo>
                  <a:lnTo>
                    <a:pt x="68" y="21"/>
                  </a:lnTo>
                  <a:lnTo>
                    <a:pt x="71" y="15"/>
                  </a:lnTo>
                  <a:lnTo>
                    <a:pt x="75" y="11"/>
                  </a:lnTo>
                  <a:lnTo>
                    <a:pt x="81" y="7"/>
                  </a:lnTo>
                  <a:lnTo>
                    <a:pt x="85" y="5"/>
                  </a:lnTo>
                  <a:lnTo>
                    <a:pt x="91" y="1"/>
                  </a:lnTo>
                  <a:lnTo>
                    <a:pt x="96" y="0"/>
                  </a:lnTo>
                  <a:lnTo>
                    <a:pt x="103" y="0"/>
                  </a:lnTo>
                  <a:lnTo>
                    <a:pt x="109" y="0"/>
                  </a:lnTo>
                  <a:lnTo>
                    <a:pt x="114" y="0"/>
                  </a:lnTo>
                  <a:lnTo>
                    <a:pt x="120" y="0"/>
                  </a:lnTo>
                  <a:lnTo>
                    <a:pt x="125" y="0"/>
                  </a:lnTo>
                  <a:lnTo>
                    <a:pt x="131" y="4"/>
                  </a:lnTo>
                  <a:lnTo>
                    <a:pt x="135" y="5"/>
                  </a:lnTo>
                  <a:lnTo>
                    <a:pt x="141" y="7"/>
                  </a:lnTo>
                  <a:lnTo>
                    <a:pt x="146" y="11"/>
                  </a:lnTo>
                  <a:lnTo>
                    <a:pt x="153" y="18"/>
                  </a:lnTo>
                  <a:lnTo>
                    <a:pt x="153" y="22"/>
                  </a:lnTo>
                  <a:lnTo>
                    <a:pt x="157" y="28"/>
                  </a:lnTo>
                  <a:lnTo>
                    <a:pt x="157" y="36"/>
                  </a:lnTo>
                  <a:lnTo>
                    <a:pt x="157" y="40"/>
                  </a:lnTo>
                  <a:lnTo>
                    <a:pt x="153" y="46"/>
                  </a:lnTo>
                  <a:lnTo>
                    <a:pt x="148" y="50"/>
                  </a:lnTo>
                  <a:lnTo>
                    <a:pt x="142" y="53"/>
                  </a:lnTo>
                  <a:lnTo>
                    <a:pt x="138" y="53"/>
                  </a:lnTo>
                  <a:lnTo>
                    <a:pt x="132" y="53"/>
                  </a:lnTo>
                  <a:lnTo>
                    <a:pt x="127" y="51"/>
                  </a:lnTo>
                  <a:lnTo>
                    <a:pt x="121" y="47"/>
                  </a:lnTo>
                  <a:lnTo>
                    <a:pt x="114" y="46"/>
                  </a:lnTo>
                  <a:lnTo>
                    <a:pt x="109" y="44"/>
                  </a:lnTo>
                  <a:lnTo>
                    <a:pt x="102" y="43"/>
                  </a:lnTo>
                  <a:lnTo>
                    <a:pt x="96" y="43"/>
                  </a:lnTo>
                  <a:lnTo>
                    <a:pt x="89" y="40"/>
                  </a:lnTo>
                  <a:lnTo>
                    <a:pt x="84" y="39"/>
                  </a:lnTo>
                  <a:lnTo>
                    <a:pt x="77" y="40"/>
                  </a:lnTo>
                  <a:lnTo>
                    <a:pt x="71" y="43"/>
                  </a:lnTo>
                  <a:lnTo>
                    <a:pt x="68" y="47"/>
                  </a:lnTo>
                  <a:lnTo>
                    <a:pt x="66" y="53"/>
                  </a:lnTo>
                  <a:lnTo>
                    <a:pt x="71" y="58"/>
                  </a:lnTo>
                  <a:lnTo>
                    <a:pt x="77" y="62"/>
                  </a:lnTo>
                  <a:lnTo>
                    <a:pt x="82" y="64"/>
                  </a:lnTo>
                  <a:lnTo>
                    <a:pt x="88" y="68"/>
                  </a:lnTo>
                  <a:lnTo>
                    <a:pt x="93" y="69"/>
                  </a:lnTo>
                  <a:lnTo>
                    <a:pt x="102" y="69"/>
                  </a:lnTo>
                  <a:lnTo>
                    <a:pt x="107" y="69"/>
                  </a:lnTo>
                  <a:lnTo>
                    <a:pt x="114" y="69"/>
                  </a:lnTo>
                  <a:lnTo>
                    <a:pt x="120" y="69"/>
                  </a:lnTo>
                  <a:lnTo>
                    <a:pt x="125" y="71"/>
                  </a:lnTo>
                  <a:lnTo>
                    <a:pt x="131" y="75"/>
                  </a:lnTo>
                  <a:lnTo>
                    <a:pt x="135" y="78"/>
                  </a:lnTo>
                  <a:lnTo>
                    <a:pt x="141" y="82"/>
                  </a:lnTo>
                  <a:lnTo>
                    <a:pt x="142" y="86"/>
                  </a:lnTo>
                  <a:lnTo>
                    <a:pt x="146" y="92"/>
                  </a:lnTo>
                  <a:lnTo>
                    <a:pt x="146" y="97"/>
                  </a:lnTo>
                  <a:lnTo>
                    <a:pt x="142" y="104"/>
                  </a:lnTo>
                  <a:lnTo>
                    <a:pt x="141" y="110"/>
                  </a:lnTo>
                  <a:lnTo>
                    <a:pt x="135" y="114"/>
                  </a:lnTo>
                  <a:lnTo>
                    <a:pt x="128" y="115"/>
                  </a:lnTo>
                  <a:lnTo>
                    <a:pt x="123" y="115"/>
                  </a:lnTo>
                  <a:lnTo>
                    <a:pt x="117" y="115"/>
                  </a:lnTo>
                  <a:lnTo>
                    <a:pt x="110" y="115"/>
                  </a:lnTo>
                  <a:lnTo>
                    <a:pt x="106" y="114"/>
                  </a:lnTo>
                  <a:lnTo>
                    <a:pt x="98" y="110"/>
                  </a:lnTo>
                  <a:lnTo>
                    <a:pt x="93" y="110"/>
                  </a:lnTo>
                  <a:lnTo>
                    <a:pt x="85" y="107"/>
                  </a:lnTo>
                  <a:lnTo>
                    <a:pt x="81" y="107"/>
                  </a:lnTo>
                  <a:lnTo>
                    <a:pt x="75" y="104"/>
                  </a:lnTo>
                  <a:lnTo>
                    <a:pt x="66" y="103"/>
                  </a:lnTo>
                  <a:lnTo>
                    <a:pt x="61" y="101"/>
                  </a:lnTo>
                  <a:lnTo>
                    <a:pt x="53" y="101"/>
                  </a:lnTo>
                  <a:lnTo>
                    <a:pt x="49" y="101"/>
                  </a:lnTo>
                  <a:lnTo>
                    <a:pt x="50" y="107"/>
                  </a:lnTo>
                  <a:lnTo>
                    <a:pt x="56" y="111"/>
                  </a:lnTo>
                  <a:lnTo>
                    <a:pt x="61" y="114"/>
                  </a:lnTo>
                  <a:lnTo>
                    <a:pt x="66" y="117"/>
                  </a:lnTo>
                  <a:lnTo>
                    <a:pt x="71" y="118"/>
                  </a:lnTo>
                  <a:lnTo>
                    <a:pt x="77" y="121"/>
                  </a:lnTo>
                  <a:lnTo>
                    <a:pt x="82" y="123"/>
                  </a:lnTo>
                  <a:lnTo>
                    <a:pt x="88" y="127"/>
                  </a:lnTo>
                  <a:lnTo>
                    <a:pt x="93" y="130"/>
                  </a:lnTo>
                  <a:lnTo>
                    <a:pt x="96" y="135"/>
                  </a:lnTo>
                  <a:lnTo>
                    <a:pt x="102" y="137"/>
                  </a:lnTo>
                  <a:lnTo>
                    <a:pt x="109" y="149"/>
                  </a:lnTo>
                  <a:lnTo>
                    <a:pt x="110" y="159"/>
                  </a:lnTo>
                  <a:lnTo>
                    <a:pt x="107" y="163"/>
                  </a:lnTo>
                  <a:lnTo>
                    <a:pt x="106" y="169"/>
                  </a:lnTo>
                  <a:lnTo>
                    <a:pt x="100" y="169"/>
                  </a:lnTo>
                  <a:lnTo>
                    <a:pt x="95" y="169"/>
                  </a:lnTo>
                  <a:lnTo>
                    <a:pt x="89" y="171"/>
                  </a:lnTo>
                  <a:lnTo>
                    <a:pt x="84" y="171"/>
                  </a:lnTo>
                  <a:lnTo>
                    <a:pt x="78" y="171"/>
                  </a:lnTo>
                  <a:lnTo>
                    <a:pt x="71" y="169"/>
                  </a:lnTo>
                  <a:lnTo>
                    <a:pt x="64" y="169"/>
                  </a:lnTo>
                  <a:lnTo>
                    <a:pt x="59" y="167"/>
                  </a:lnTo>
                  <a:lnTo>
                    <a:pt x="53" y="166"/>
                  </a:lnTo>
                  <a:lnTo>
                    <a:pt x="46" y="162"/>
                  </a:lnTo>
                  <a:lnTo>
                    <a:pt x="42" y="159"/>
                  </a:lnTo>
                  <a:lnTo>
                    <a:pt x="36" y="155"/>
                  </a:lnTo>
                  <a:lnTo>
                    <a:pt x="31" y="152"/>
                  </a:lnTo>
                  <a:lnTo>
                    <a:pt x="29" y="146"/>
                  </a:lnTo>
                  <a:lnTo>
                    <a:pt x="25" y="141"/>
                  </a:lnTo>
                  <a:lnTo>
                    <a:pt x="20" y="135"/>
                  </a:lnTo>
                  <a:lnTo>
                    <a:pt x="17" y="130"/>
                  </a:lnTo>
                  <a:lnTo>
                    <a:pt x="14" y="124"/>
                  </a:lnTo>
                  <a:lnTo>
                    <a:pt x="11" y="118"/>
                  </a:lnTo>
                  <a:lnTo>
                    <a:pt x="11" y="114"/>
                  </a:lnTo>
                  <a:lnTo>
                    <a:pt x="7" y="108"/>
                  </a:lnTo>
                  <a:lnTo>
                    <a:pt x="7" y="103"/>
                  </a:lnTo>
                  <a:lnTo>
                    <a:pt x="6" y="97"/>
                  </a:lnTo>
                  <a:lnTo>
                    <a:pt x="6" y="92"/>
                  </a:lnTo>
                  <a:lnTo>
                    <a:pt x="6" y="86"/>
                  </a:lnTo>
                  <a:lnTo>
                    <a:pt x="4" y="82"/>
                  </a:lnTo>
                  <a:lnTo>
                    <a:pt x="0" y="76"/>
                  </a:lnTo>
                  <a:lnTo>
                    <a:pt x="0" y="71"/>
                  </a:lnTo>
                  <a:lnTo>
                    <a:pt x="0" y="65"/>
                  </a:lnTo>
                  <a:lnTo>
                    <a:pt x="2" y="60"/>
                  </a:lnTo>
                  <a:lnTo>
                    <a:pt x="4" y="54"/>
                  </a:lnTo>
                  <a:lnTo>
                    <a:pt x="7" y="50"/>
                  </a:lnTo>
                  <a:lnTo>
                    <a:pt x="11" y="44"/>
                  </a:lnTo>
                  <a:lnTo>
                    <a:pt x="18" y="33"/>
                  </a:lnTo>
                  <a:close/>
                </a:path>
              </a:pathLst>
            </a:custGeom>
            <a:solidFill>
              <a:srgbClr val="000000"/>
            </a:solidFill>
            <a:ln w="9525">
              <a:solidFill>
                <a:schemeClr val="tx1"/>
              </a:solidFill>
              <a:round/>
              <a:headEnd/>
              <a:tailEnd/>
            </a:ln>
          </p:spPr>
          <p:txBody>
            <a:bodyPr/>
            <a:lstStyle/>
            <a:p>
              <a:endParaRPr lang="zh-CN" altLang="en-US"/>
            </a:p>
          </p:txBody>
        </p:sp>
        <p:sp>
          <p:nvSpPr>
            <p:cNvPr id="8247" name="Freeform 58"/>
            <p:cNvSpPr>
              <a:spLocks/>
            </p:cNvSpPr>
            <p:nvPr/>
          </p:nvSpPr>
          <p:spPr bwMode="auto">
            <a:xfrm>
              <a:off x="976" y="1146"/>
              <a:ext cx="56" cy="90"/>
            </a:xfrm>
            <a:custGeom>
              <a:avLst/>
              <a:gdLst>
                <a:gd name="T0" fmla="*/ 0 w 146"/>
                <a:gd name="T1" fmla="*/ 0 h 201"/>
                <a:gd name="T2" fmla="*/ 0 w 146"/>
                <a:gd name="T3" fmla="*/ 0 h 201"/>
                <a:gd name="T4" fmla="*/ 0 w 146"/>
                <a:gd name="T5" fmla="*/ 0 h 201"/>
                <a:gd name="T6" fmla="*/ 0 w 146"/>
                <a:gd name="T7" fmla="*/ 0 h 201"/>
                <a:gd name="T8" fmla="*/ 0 w 146"/>
                <a:gd name="T9" fmla="*/ 0 h 201"/>
                <a:gd name="T10" fmla="*/ 0 w 146"/>
                <a:gd name="T11" fmla="*/ 0 h 201"/>
                <a:gd name="T12" fmla="*/ 0 w 146"/>
                <a:gd name="T13" fmla="*/ 0 h 201"/>
                <a:gd name="T14" fmla="*/ 0 w 146"/>
                <a:gd name="T15" fmla="*/ 0 h 201"/>
                <a:gd name="T16" fmla="*/ 0 w 146"/>
                <a:gd name="T17" fmla="*/ 0 h 201"/>
                <a:gd name="T18" fmla="*/ 0 w 146"/>
                <a:gd name="T19" fmla="*/ 0 h 201"/>
                <a:gd name="T20" fmla="*/ 0 w 146"/>
                <a:gd name="T21" fmla="*/ 0 h 201"/>
                <a:gd name="T22" fmla="*/ 0 w 146"/>
                <a:gd name="T23" fmla="*/ 0 h 201"/>
                <a:gd name="T24" fmla="*/ 0 w 146"/>
                <a:gd name="T25" fmla="*/ 0 h 201"/>
                <a:gd name="T26" fmla="*/ 0 w 146"/>
                <a:gd name="T27" fmla="*/ 0 h 201"/>
                <a:gd name="T28" fmla="*/ 0 w 146"/>
                <a:gd name="T29" fmla="*/ 0 h 201"/>
                <a:gd name="T30" fmla="*/ 0 w 146"/>
                <a:gd name="T31" fmla="*/ 0 h 201"/>
                <a:gd name="T32" fmla="*/ 0 w 146"/>
                <a:gd name="T33" fmla="*/ 0 h 201"/>
                <a:gd name="T34" fmla="*/ 0 w 146"/>
                <a:gd name="T35" fmla="*/ 0 h 201"/>
                <a:gd name="T36" fmla="*/ 0 w 146"/>
                <a:gd name="T37" fmla="*/ 0 h 201"/>
                <a:gd name="T38" fmla="*/ 0 w 146"/>
                <a:gd name="T39" fmla="*/ 0 h 201"/>
                <a:gd name="T40" fmla="*/ 0 w 146"/>
                <a:gd name="T41" fmla="*/ 0 h 201"/>
                <a:gd name="T42" fmla="*/ 0 w 146"/>
                <a:gd name="T43" fmla="*/ 0 h 201"/>
                <a:gd name="T44" fmla="*/ 0 w 146"/>
                <a:gd name="T45" fmla="*/ 0 h 201"/>
                <a:gd name="T46" fmla="*/ 0 w 146"/>
                <a:gd name="T47" fmla="*/ 0 h 201"/>
                <a:gd name="T48" fmla="*/ 0 w 146"/>
                <a:gd name="T49" fmla="*/ 0 h 201"/>
                <a:gd name="T50" fmla="*/ 0 w 146"/>
                <a:gd name="T51" fmla="*/ 0 h 201"/>
                <a:gd name="T52" fmla="*/ 0 w 146"/>
                <a:gd name="T53" fmla="*/ 0 h 201"/>
                <a:gd name="T54" fmla="*/ 0 w 146"/>
                <a:gd name="T55" fmla="*/ 0 h 201"/>
                <a:gd name="T56" fmla="*/ 0 w 146"/>
                <a:gd name="T57" fmla="*/ 0 h 201"/>
                <a:gd name="T58" fmla="*/ 0 w 146"/>
                <a:gd name="T59" fmla="*/ 0 h 201"/>
                <a:gd name="T60" fmla="*/ 0 w 146"/>
                <a:gd name="T61" fmla="*/ 0 h 201"/>
                <a:gd name="T62" fmla="*/ 0 w 146"/>
                <a:gd name="T63" fmla="*/ 0 h 201"/>
                <a:gd name="T64" fmla="*/ 0 w 146"/>
                <a:gd name="T65" fmla="*/ 0 h 201"/>
                <a:gd name="T66" fmla="*/ 0 w 146"/>
                <a:gd name="T67" fmla="*/ 0 h 201"/>
                <a:gd name="T68" fmla="*/ 0 w 146"/>
                <a:gd name="T69" fmla="*/ 0 h 201"/>
                <a:gd name="T70" fmla="*/ 0 w 146"/>
                <a:gd name="T71" fmla="*/ 0 h 201"/>
                <a:gd name="T72" fmla="*/ 0 w 146"/>
                <a:gd name="T73" fmla="*/ 0 h 201"/>
                <a:gd name="T74" fmla="*/ 0 w 146"/>
                <a:gd name="T75" fmla="*/ 0 h 201"/>
                <a:gd name="T76" fmla="*/ 0 w 146"/>
                <a:gd name="T77" fmla="*/ 0 h 201"/>
                <a:gd name="T78" fmla="*/ 0 w 146"/>
                <a:gd name="T79" fmla="*/ 0 h 201"/>
                <a:gd name="T80" fmla="*/ 0 w 146"/>
                <a:gd name="T81" fmla="*/ 0 h 201"/>
                <a:gd name="T82" fmla="*/ 0 w 146"/>
                <a:gd name="T83" fmla="*/ 0 h 201"/>
                <a:gd name="T84" fmla="*/ 0 w 146"/>
                <a:gd name="T85" fmla="*/ 0 h 201"/>
                <a:gd name="T86" fmla="*/ 0 w 146"/>
                <a:gd name="T87" fmla="*/ 0 h 201"/>
                <a:gd name="T88" fmla="*/ 0 w 146"/>
                <a:gd name="T89" fmla="*/ 0 h 201"/>
                <a:gd name="T90" fmla="*/ 0 w 146"/>
                <a:gd name="T91" fmla="*/ 0 h 201"/>
                <a:gd name="T92" fmla="*/ 0 w 146"/>
                <a:gd name="T93" fmla="*/ 0 h 201"/>
                <a:gd name="T94" fmla="*/ 0 w 146"/>
                <a:gd name="T95" fmla="*/ 0 h 201"/>
                <a:gd name="T96" fmla="*/ 0 w 146"/>
                <a:gd name="T97" fmla="*/ 0 h 201"/>
                <a:gd name="T98" fmla="*/ 0 w 146"/>
                <a:gd name="T99" fmla="*/ 0 h 201"/>
                <a:gd name="T100" fmla="*/ 0 w 146"/>
                <a:gd name="T101" fmla="*/ 0 h 2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6"/>
                <a:gd name="T154" fmla="*/ 0 h 201"/>
                <a:gd name="T155" fmla="*/ 146 w 146"/>
                <a:gd name="T156" fmla="*/ 201 h 20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6" h="201">
                  <a:moveTo>
                    <a:pt x="146" y="67"/>
                  </a:moveTo>
                  <a:lnTo>
                    <a:pt x="111" y="47"/>
                  </a:lnTo>
                  <a:lnTo>
                    <a:pt x="108" y="42"/>
                  </a:lnTo>
                  <a:lnTo>
                    <a:pt x="103" y="38"/>
                  </a:lnTo>
                  <a:lnTo>
                    <a:pt x="99" y="32"/>
                  </a:lnTo>
                  <a:lnTo>
                    <a:pt x="96" y="28"/>
                  </a:lnTo>
                  <a:lnTo>
                    <a:pt x="93" y="22"/>
                  </a:lnTo>
                  <a:lnTo>
                    <a:pt x="86" y="17"/>
                  </a:lnTo>
                  <a:lnTo>
                    <a:pt x="83" y="11"/>
                  </a:lnTo>
                  <a:lnTo>
                    <a:pt x="78" y="10"/>
                  </a:lnTo>
                  <a:lnTo>
                    <a:pt x="72" y="6"/>
                  </a:lnTo>
                  <a:lnTo>
                    <a:pt x="67" y="3"/>
                  </a:lnTo>
                  <a:lnTo>
                    <a:pt x="61" y="0"/>
                  </a:lnTo>
                  <a:lnTo>
                    <a:pt x="54" y="0"/>
                  </a:lnTo>
                  <a:lnTo>
                    <a:pt x="50" y="3"/>
                  </a:lnTo>
                  <a:lnTo>
                    <a:pt x="44" y="6"/>
                  </a:lnTo>
                  <a:lnTo>
                    <a:pt x="39" y="10"/>
                  </a:lnTo>
                  <a:lnTo>
                    <a:pt x="37" y="15"/>
                  </a:lnTo>
                  <a:lnTo>
                    <a:pt x="33" y="20"/>
                  </a:lnTo>
                  <a:lnTo>
                    <a:pt x="33" y="25"/>
                  </a:lnTo>
                  <a:lnTo>
                    <a:pt x="35" y="31"/>
                  </a:lnTo>
                  <a:lnTo>
                    <a:pt x="37" y="36"/>
                  </a:lnTo>
                  <a:lnTo>
                    <a:pt x="40" y="42"/>
                  </a:lnTo>
                  <a:lnTo>
                    <a:pt x="47" y="43"/>
                  </a:lnTo>
                  <a:lnTo>
                    <a:pt x="53" y="47"/>
                  </a:lnTo>
                  <a:lnTo>
                    <a:pt x="58" y="50"/>
                  </a:lnTo>
                  <a:lnTo>
                    <a:pt x="64" y="56"/>
                  </a:lnTo>
                  <a:lnTo>
                    <a:pt x="69" y="61"/>
                  </a:lnTo>
                  <a:lnTo>
                    <a:pt x="72" y="67"/>
                  </a:lnTo>
                  <a:lnTo>
                    <a:pt x="72" y="71"/>
                  </a:lnTo>
                  <a:lnTo>
                    <a:pt x="67" y="74"/>
                  </a:lnTo>
                  <a:lnTo>
                    <a:pt x="61" y="75"/>
                  </a:lnTo>
                  <a:lnTo>
                    <a:pt x="54" y="74"/>
                  </a:lnTo>
                  <a:lnTo>
                    <a:pt x="50" y="71"/>
                  </a:lnTo>
                  <a:lnTo>
                    <a:pt x="44" y="70"/>
                  </a:lnTo>
                  <a:lnTo>
                    <a:pt x="39" y="70"/>
                  </a:lnTo>
                  <a:lnTo>
                    <a:pt x="33" y="70"/>
                  </a:lnTo>
                  <a:lnTo>
                    <a:pt x="28" y="70"/>
                  </a:lnTo>
                  <a:lnTo>
                    <a:pt x="22" y="70"/>
                  </a:lnTo>
                  <a:lnTo>
                    <a:pt x="15" y="71"/>
                  </a:lnTo>
                  <a:lnTo>
                    <a:pt x="8" y="74"/>
                  </a:lnTo>
                  <a:lnTo>
                    <a:pt x="3" y="77"/>
                  </a:lnTo>
                  <a:lnTo>
                    <a:pt x="1" y="82"/>
                  </a:lnTo>
                  <a:lnTo>
                    <a:pt x="0" y="88"/>
                  </a:lnTo>
                  <a:lnTo>
                    <a:pt x="0" y="95"/>
                  </a:lnTo>
                  <a:lnTo>
                    <a:pt x="1" y="100"/>
                  </a:lnTo>
                  <a:lnTo>
                    <a:pt x="5" y="106"/>
                  </a:lnTo>
                  <a:lnTo>
                    <a:pt x="10" y="107"/>
                  </a:lnTo>
                  <a:lnTo>
                    <a:pt x="15" y="109"/>
                  </a:lnTo>
                  <a:lnTo>
                    <a:pt x="21" y="111"/>
                  </a:lnTo>
                  <a:lnTo>
                    <a:pt x="26" y="114"/>
                  </a:lnTo>
                  <a:lnTo>
                    <a:pt x="32" y="114"/>
                  </a:lnTo>
                  <a:lnTo>
                    <a:pt x="37" y="118"/>
                  </a:lnTo>
                  <a:lnTo>
                    <a:pt x="42" y="118"/>
                  </a:lnTo>
                  <a:lnTo>
                    <a:pt x="47" y="118"/>
                  </a:lnTo>
                  <a:lnTo>
                    <a:pt x="53" y="120"/>
                  </a:lnTo>
                  <a:lnTo>
                    <a:pt x="58" y="121"/>
                  </a:lnTo>
                  <a:lnTo>
                    <a:pt x="64" y="124"/>
                  </a:lnTo>
                  <a:lnTo>
                    <a:pt x="69" y="125"/>
                  </a:lnTo>
                  <a:lnTo>
                    <a:pt x="71" y="131"/>
                  </a:lnTo>
                  <a:lnTo>
                    <a:pt x="71" y="135"/>
                  </a:lnTo>
                  <a:lnTo>
                    <a:pt x="65" y="139"/>
                  </a:lnTo>
                  <a:lnTo>
                    <a:pt x="58" y="141"/>
                  </a:lnTo>
                  <a:lnTo>
                    <a:pt x="51" y="145"/>
                  </a:lnTo>
                  <a:lnTo>
                    <a:pt x="46" y="145"/>
                  </a:lnTo>
                  <a:lnTo>
                    <a:pt x="40" y="146"/>
                  </a:lnTo>
                  <a:lnTo>
                    <a:pt x="33" y="146"/>
                  </a:lnTo>
                  <a:lnTo>
                    <a:pt x="26" y="148"/>
                  </a:lnTo>
                  <a:lnTo>
                    <a:pt x="21" y="153"/>
                  </a:lnTo>
                  <a:lnTo>
                    <a:pt x="15" y="156"/>
                  </a:lnTo>
                  <a:lnTo>
                    <a:pt x="12" y="160"/>
                  </a:lnTo>
                  <a:lnTo>
                    <a:pt x="7" y="166"/>
                  </a:lnTo>
                  <a:lnTo>
                    <a:pt x="5" y="171"/>
                  </a:lnTo>
                  <a:lnTo>
                    <a:pt x="5" y="177"/>
                  </a:lnTo>
                  <a:lnTo>
                    <a:pt x="7" y="182"/>
                  </a:lnTo>
                  <a:lnTo>
                    <a:pt x="10" y="188"/>
                  </a:lnTo>
                  <a:lnTo>
                    <a:pt x="15" y="191"/>
                  </a:lnTo>
                  <a:lnTo>
                    <a:pt x="22" y="195"/>
                  </a:lnTo>
                  <a:lnTo>
                    <a:pt x="28" y="198"/>
                  </a:lnTo>
                  <a:lnTo>
                    <a:pt x="33" y="201"/>
                  </a:lnTo>
                  <a:lnTo>
                    <a:pt x="39" y="201"/>
                  </a:lnTo>
                  <a:lnTo>
                    <a:pt x="44" y="201"/>
                  </a:lnTo>
                  <a:lnTo>
                    <a:pt x="51" y="201"/>
                  </a:lnTo>
                  <a:lnTo>
                    <a:pt x="54" y="196"/>
                  </a:lnTo>
                  <a:lnTo>
                    <a:pt x="60" y="196"/>
                  </a:lnTo>
                  <a:lnTo>
                    <a:pt x="65" y="195"/>
                  </a:lnTo>
                  <a:lnTo>
                    <a:pt x="72" y="191"/>
                  </a:lnTo>
                  <a:lnTo>
                    <a:pt x="79" y="188"/>
                  </a:lnTo>
                  <a:lnTo>
                    <a:pt x="85" y="185"/>
                  </a:lnTo>
                  <a:lnTo>
                    <a:pt x="90" y="182"/>
                  </a:lnTo>
                  <a:lnTo>
                    <a:pt x="96" y="178"/>
                  </a:lnTo>
                  <a:lnTo>
                    <a:pt x="99" y="173"/>
                  </a:lnTo>
                  <a:lnTo>
                    <a:pt x="104" y="170"/>
                  </a:lnTo>
                  <a:lnTo>
                    <a:pt x="108" y="164"/>
                  </a:lnTo>
                  <a:lnTo>
                    <a:pt x="115" y="160"/>
                  </a:lnTo>
                  <a:lnTo>
                    <a:pt x="118" y="156"/>
                  </a:lnTo>
                  <a:lnTo>
                    <a:pt x="124" y="153"/>
                  </a:lnTo>
                  <a:lnTo>
                    <a:pt x="128" y="148"/>
                  </a:lnTo>
                  <a:lnTo>
                    <a:pt x="129" y="143"/>
                  </a:lnTo>
                  <a:lnTo>
                    <a:pt x="142" y="114"/>
                  </a:lnTo>
                  <a:lnTo>
                    <a:pt x="142" y="82"/>
                  </a:lnTo>
                  <a:lnTo>
                    <a:pt x="146" y="67"/>
                  </a:lnTo>
                  <a:close/>
                </a:path>
              </a:pathLst>
            </a:custGeom>
            <a:solidFill>
              <a:srgbClr val="000000"/>
            </a:solidFill>
            <a:ln w="9525">
              <a:solidFill>
                <a:schemeClr val="tx1"/>
              </a:solidFill>
              <a:round/>
              <a:headEnd/>
              <a:tailEnd/>
            </a:ln>
          </p:spPr>
          <p:txBody>
            <a:bodyPr/>
            <a:lstStyle/>
            <a:p>
              <a:endParaRPr lang="zh-CN" altLang="en-US"/>
            </a:p>
          </p:txBody>
        </p:sp>
        <p:grpSp>
          <p:nvGrpSpPr>
            <p:cNvPr id="8248" name="Group 59"/>
            <p:cNvGrpSpPr>
              <a:grpSpLocks/>
            </p:cNvGrpSpPr>
            <p:nvPr/>
          </p:nvGrpSpPr>
          <p:grpSpPr bwMode="auto">
            <a:xfrm>
              <a:off x="1496" y="985"/>
              <a:ext cx="156" cy="147"/>
              <a:chOff x="1161" y="1897"/>
              <a:chExt cx="133" cy="110"/>
            </a:xfrm>
          </p:grpSpPr>
          <p:sp>
            <p:nvSpPr>
              <p:cNvPr id="8260" name="Freeform 60"/>
              <p:cNvSpPr>
                <a:spLocks/>
              </p:cNvSpPr>
              <p:nvPr/>
            </p:nvSpPr>
            <p:spPr bwMode="auto">
              <a:xfrm>
                <a:off x="1161" y="1905"/>
                <a:ext cx="55" cy="102"/>
              </a:xfrm>
              <a:custGeom>
                <a:avLst/>
                <a:gdLst>
                  <a:gd name="T0" fmla="*/ 0 w 164"/>
                  <a:gd name="T1" fmla="*/ 0 h 304"/>
                  <a:gd name="T2" fmla="*/ 0 w 164"/>
                  <a:gd name="T3" fmla="*/ 0 h 304"/>
                  <a:gd name="T4" fmla="*/ 0 w 164"/>
                  <a:gd name="T5" fmla="*/ 0 h 304"/>
                  <a:gd name="T6" fmla="*/ 0 w 164"/>
                  <a:gd name="T7" fmla="*/ 0 h 304"/>
                  <a:gd name="T8" fmla="*/ 0 w 164"/>
                  <a:gd name="T9" fmla="*/ 0 h 304"/>
                  <a:gd name="T10" fmla="*/ 0 w 164"/>
                  <a:gd name="T11" fmla="*/ 0 h 304"/>
                  <a:gd name="T12" fmla="*/ 0 w 164"/>
                  <a:gd name="T13" fmla="*/ 0 h 304"/>
                  <a:gd name="T14" fmla="*/ 0 w 164"/>
                  <a:gd name="T15" fmla="*/ 0 h 304"/>
                  <a:gd name="T16" fmla="*/ 0 w 164"/>
                  <a:gd name="T17" fmla="*/ 0 h 304"/>
                  <a:gd name="T18" fmla="*/ 0 w 164"/>
                  <a:gd name="T19" fmla="*/ 0 h 304"/>
                  <a:gd name="T20" fmla="*/ 0 w 164"/>
                  <a:gd name="T21" fmla="*/ 0 h 304"/>
                  <a:gd name="T22" fmla="*/ 0 w 164"/>
                  <a:gd name="T23" fmla="*/ 0 h 3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4"/>
                  <a:gd name="T37" fmla="*/ 0 h 304"/>
                  <a:gd name="T38" fmla="*/ 164 w 164"/>
                  <a:gd name="T39" fmla="*/ 304 h 3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4" h="304">
                    <a:moveTo>
                      <a:pt x="0" y="80"/>
                    </a:moveTo>
                    <a:lnTo>
                      <a:pt x="25" y="57"/>
                    </a:lnTo>
                    <a:lnTo>
                      <a:pt x="39" y="36"/>
                    </a:lnTo>
                    <a:lnTo>
                      <a:pt x="45" y="20"/>
                    </a:lnTo>
                    <a:lnTo>
                      <a:pt x="49" y="7"/>
                    </a:lnTo>
                    <a:lnTo>
                      <a:pt x="116" y="0"/>
                    </a:lnTo>
                    <a:lnTo>
                      <a:pt x="164" y="295"/>
                    </a:lnTo>
                    <a:lnTo>
                      <a:pt x="81" y="304"/>
                    </a:lnTo>
                    <a:lnTo>
                      <a:pt x="52" y="110"/>
                    </a:lnTo>
                    <a:lnTo>
                      <a:pt x="33" y="128"/>
                    </a:lnTo>
                    <a:lnTo>
                      <a:pt x="20" y="138"/>
                    </a:lnTo>
                    <a:lnTo>
                      <a:pt x="0" y="80"/>
                    </a:lnTo>
                    <a:close/>
                  </a:path>
                </a:pathLst>
              </a:custGeom>
              <a:solidFill>
                <a:schemeClr val="hlink"/>
              </a:solidFill>
              <a:ln w="9525">
                <a:solidFill>
                  <a:schemeClr val="hlink"/>
                </a:solidFill>
                <a:round/>
                <a:headEnd/>
                <a:tailEnd/>
              </a:ln>
            </p:spPr>
            <p:txBody>
              <a:bodyPr/>
              <a:lstStyle/>
              <a:p>
                <a:endParaRPr lang="zh-CN" altLang="en-US"/>
              </a:p>
            </p:txBody>
          </p:sp>
          <p:grpSp>
            <p:nvGrpSpPr>
              <p:cNvPr id="8261" name="Group 61"/>
              <p:cNvGrpSpPr>
                <a:grpSpLocks/>
              </p:cNvGrpSpPr>
              <p:nvPr/>
            </p:nvGrpSpPr>
            <p:grpSpPr bwMode="auto">
              <a:xfrm>
                <a:off x="1212" y="1897"/>
                <a:ext cx="82" cy="103"/>
                <a:chOff x="1212" y="1897"/>
                <a:chExt cx="82" cy="103"/>
              </a:xfrm>
            </p:grpSpPr>
            <p:sp>
              <p:nvSpPr>
                <p:cNvPr id="8262" name="Freeform 62"/>
                <p:cNvSpPr>
                  <a:spLocks/>
                </p:cNvSpPr>
                <p:nvPr/>
              </p:nvSpPr>
              <p:spPr bwMode="auto">
                <a:xfrm>
                  <a:off x="1228" y="1897"/>
                  <a:ext cx="66" cy="103"/>
                </a:xfrm>
                <a:custGeom>
                  <a:avLst/>
                  <a:gdLst>
                    <a:gd name="T0" fmla="*/ 0 w 200"/>
                    <a:gd name="T1" fmla="*/ 0 h 309"/>
                    <a:gd name="T2" fmla="*/ 0 w 200"/>
                    <a:gd name="T3" fmla="*/ 0 h 309"/>
                    <a:gd name="T4" fmla="*/ 0 w 200"/>
                    <a:gd name="T5" fmla="*/ 0 h 309"/>
                    <a:gd name="T6" fmla="*/ 0 w 200"/>
                    <a:gd name="T7" fmla="*/ 0 h 309"/>
                    <a:gd name="T8" fmla="*/ 0 w 200"/>
                    <a:gd name="T9" fmla="*/ 0 h 309"/>
                    <a:gd name="T10" fmla="*/ 0 w 200"/>
                    <a:gd name="T11" fmla="*/ 0 h 309"/>
                    <a:gd name="T12" fmla="*/ 0 w 200"/>
                    <a:gd name="T13" fmla="*/ 0 h 309"/>
                    <a:gd name="T14" fmla="*/ 0 w 200"/>
                    <a:gd name="T15" fmla="*/ 0 h 309"/>
                    <a:gd name="T16" fmla="*/ 0 w 200"/>
                    <a:gd name="T17" fmla="*/ 0 h 309"/>
                    <a:gd name="T18" fmla="*/ 0 w 200"/>
                    <a:gd name="T19" fmla="*/ 0 h 309"/>
                    <a:gd name="T20" fmla="*/ 0 w 200"/>
                    <a:gd name="T21" fmla="*/ 0 h 309"/>
                    <a:gd name="T22" fmla="*/ 0 w 200"/>
                    <a:gd name="T23" fmla="*/ 0 h 309"/>
                    <a:gd name="T24" fmla="*/ 0 w 200"/>
                    <a:gd name="T25" fmla="*/ 0 h 309"/>
                    <a:gd name="T26" fmla="*/ 0 w 200"/>
                    <a:gd name="T27" fmla="*/ 0 h 309"/>
                    <a:gd name="T28" fmla="*/ 0 w 200"/>
                    <a:gd name="T29" fmla="*/ 0 h 309"/>
                    <a:gd name="T30" fmla="*/ 0 w 200"/>
                    <a:gd name="T31" fmla="*/ 0 h 309"/>
                    <a:gd name="T32" fmla="*/ 0 w 200"/>
                    <a:gd name="T33" fmla="*/ 0 h 309"/>
                    <a:gd name="T34" fmla="*/ 0 w 200"/>
                    <a:gd name="T35" fmla="*/ 0 h 309"/>
                    <a:gd name="T36" fmla="*/ 0 w 200"/>
                    <a:gd name="T37" fmla="*/ 0 h 309"/>
                    <a:gd name="T38" fmla="*/ 0 w 200"/>
                    <a:gd name="T39" fmla="*/ 0 h 309"/>
                    <a:gd name="T40" fmla="*/ 0 w 200"/>
                    <a:gd name="T41" fmla="*/ 0 h 309"/>
                    <a:gd name="T42" fmla="*/ 0 w 200"/>
                    <a:gd name="T43" fmla="*/ 0 h 309"/>
                    <a:gd name="T44" fmla="*/ 0 w 200"/>
                    <a:gd name="T45" fmla="*/ 0 h 309"/>
                    <a:gd name="T46" fmla="*/ 0 w 200"/>
                    <a:gd name="T47" fmla="*/ 0 h 309"/>
                    <a:gd name="T48" fmla="*/ 0 w 200"/>
                    <a:gd name="T49" fmla="*/ 0 h 309"/>
                    <a:gd name="T50" fmla="*/ 0 w 200"/>
                    <a:gd name="T51" fmla="*/ 0 h 309"/>
                    <a:gd name="T52" fmla="*/ 0 w 200"/>
                    <a:gd name="T53" fmla="*/ 0 h 309"/>
                    <a:gd name="T54" fmla="*/ 0 w 200"/>
                    <a:gd name="T55" fmla="*/ 0 h 309"/>
                    <a:gd name="T56" fmla="*/ 0 w 200"/>
                    <a:gd name="T57" fmla="*/ 0 h 309"/>
                    <a:gd name="T58" fmla="*/ 0 w 200"/>
                    <a:gd name="T59" fmla="*/ 0 h 309"/>
                    <a:gd name="T60" fmla="*/ 0 w 200"/>
                    <a:gd name="T61" fmla="*/ 0 h 309"/>
                    <a:gd name="T62" fmla="*/ 0 w 200"/>
                    <a:gd name="T63" fmla="*/ 0 h 309"/>
                    <a:gd name="T64" fmla="*/ 0 w 200"/>
                    <a:gd name="T65" fmla="*/ 0 h 309"/>
                    <a:gd name="T66" fmla="*/ 0 w 200"/>
                    <a:gd name="T67" fmla="*/ 0 h 309"/>
                    <a:gd name="T68" fmla="*/ 0 w 200"/>
                    <a:gd name="T69" fmla="*/ 0 h 309"/>
                    <a:gd name="T70" fmla="*/ 0 w 200"/>
                    <a:gd name="T71" fmla="*/ 0 h 309"/>
                    <a:gd name="T72" fmla="*/ 0 w 200"/>
                    <a:gd name="T73" fmla="*/ 0 h 309"/>
                    <a:gd name="T74" fmla="*/ 0 w 200"/>
                    <a:gd name="T75" fmla="*/ 0 h 309"/>
                    <a:gd name="T76" fmla="*/ 0 w 200"/>
                    <a:gd name="T77" fmla="*/ 0 h 309"/>
                    <a:gd name="T78" fmla="*/ 0 w 200"/>
                    <a:gd name="T79" fmla="*/ 0 h 3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309"/>
                    <a:gd name="T122" fmla="*/ 200 w 200"/>
                    <a:gd name="T123" fmla="*/ 309 h 3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309">
                      <a:moveTo>
                        <a:pt x="20" y="14"/>
                      </a:moveTo>
                      <a:lnTo>
                        <a:pt x="54" y="2"/>
                      </a:lnTo>
                      <a:lnTo>
                        <a:pt x="92" y="0"/>
                      </a:lnTo>
                      <a:lnTo>
                        <a:pt x="120" y="7"/>
                      </a:lnTo>
                      <a:lnTo>
                        <a:pt x="143" y="19"/>
                      </a:lnTo>
                      <a:lnTo>
                        <a:pt x="164" y="38"/>
                      </a:lnTo>
                      <a:lnTo>
                        <a:pt x="174" y="64"/>
                      </a:lnTo>
                      <a:lnTo>
                        <a:pt x="188" y="97"/>
                      </a:lnTo>
                      <a:lnTo>
                        <a:pt x="193" y="133"/>
                      </a:lnTo>
                      <a:lnTo>
                        <a:pt x="200" y="169"/>
                      </a:lnTo>
                      <a:lnTo>
                        <a:pt x="200" y="209"/>
                      </a:lnTo>
                      <a:lnTo>
                        <a:pt x="196" y="237"/>
                      </a:lnTo>
                      <a:lnTo>
                        <a:pt x="184" y="259"/>
                      </a:lnTo>
                      <a:lnTo>
                        <a:pt x="175" y="273"/>
                      </a:lnTo>
                      <a:lnTo>
                        <a:pt x="161" y="284"/>
                      </a:lnTo>
                      <a:lnTo>
                        <a:pt x="146" y="297"/>
                      </a:lnTo>
                      <a:lnTo>
                        <a:pt x="121" y="304"/>
                      </a:lnTo>
                      <a:lnTo>
                        <a:pt x="96" y="309"/>
                      </a:lnTo>
                      <a:lnTo>
                        <a:pt x="78" y="308"/>
                      </a:lnTo>
                      <a:lnTo>
                        <a:pt x="47" y="294"/>
                      </a:lnTo>
                      <a:lnTo>
                        <a:pt x="26" y="265"/>
                      </a:lnTo>
                      <a:lnTo>
                        <a:pt x="15" y="245"/>
                      </a:lnTo>
                      <a:lnTo>
                        <a:pt x="65" y="255"/>
                      </a:lnTo>
                      <a:lnTo>
                        <a:pt x="89" y="252"/>
                      </a:lnTo>
                      <a:lnTo>
                        <a:pt x="102" y="250"/>
                      </a:lnTo>
                      <a:lnTo>
                        <a:pt x="113" y="241"/>
                      </a:lnTo>
                      <a:lnTo>
                        <a:pt x="117" y="228"/>
                      </a:lnTo>
                      <a:lnTo>
                        <a:pt x="121" y="205"/>
                      </a:lnTo>
                      <a:lnTo>
                        <a:pt x="118" y="179"/>
                      </a:lnTo>
                      <a:lnTo>
                        <a:pt x="115" y="148"/>
                      </a:lnTo>
                      <a:lnTo>
                        <a:pt x="108" y="102"/>
                      </a:lnTo>
                      <a:lnTo>
                        <a:pt x="99" y="79"/>
                      </a:lnTo>
                      <a:lnTo>
                        <a:pt x="86" y="63"/>
                      </a:lnTo>
                      <a:lnTo>
                        <a:pt x="69" y="57"/>
                      </a:lnTo>
                      <a:lnTo>
                        <a:pt x="58" y="58"/>
                      </a:lnTo>
                      <a:lnTo>
                        <a:pt x="33" y="62"/>
                      </a:lnTo>
                      <a:lnTo>
                        <a:pt x="0" y="82"/>
                      </a:lnTo>
                      <a:lnTo>
                        <a:pt x="0" y="49"/>
                      </a:lnTo>
                      <a:lnTo>
                        <a:pt x="13" y="26"/>
                      </a:lnTo>
                      <a:lnTo>
                        <a:pt x="20" y="14"/>
                      </a:lnTo>
                      <a:close/>
                    </a:path>
                  </a:pathLst>
                </a:custGeom>
                <a:solidFill>
                  <a:schemeClr val="hlink"/>
                </a:solidFill>
                <a:ln w="9525">
                  <a:solidFill>
                    <a:schemeClr val="hlink"/>
                  </a:solidFill>
                  <a:round/>
                  <a:headEnd/>
                  <a:tailEnd/>
                </a:ln>
              </p:spPr>
              <p:txBody>
                <a:bodyPr/>
                <a:lstStyle/>
                <a:p>
                  <a:endParaRPr lang="zh-CN" altLang="en-US"/>
                </a:p>
              </p:txBody>
            </p:sp>
            <p:sp>
              <p:nvSpPr>
                <p:cNvPr id="8263" name="Freeform 63"/>
                <p:cNvSpPr>
                  <a:spLocks/>
                </p:cNvSpPr>
                <p:nvPr/>
              </p:nvSpPr>
              <p:spPr bwMode="auto">
                <a:xfrm>
                  <a:off x="1212" y="1898"/>
                  <a:ext cx="69" cy="102"/>
                </a:xfrm>
                <a:custGeom>
                  <a:avLst/>
                  <a:gdLst>
                    <a:gd name="T0" fmla="*/ 0 w 208"/>
                    <a:gd name="T1" fmla="*/ 0 h 308"/>
                    <a:gd name="T2" fmla="*/ 0 w 208"/>
                    <a:gd name="T3" fmla="*/ 0 h 308"/>
                    <a:gd name="T4" fmla="*/ 0 w 208"/>
                    <a:gd name="T5" fmla="*/ 0 h 308"/>
                    <a:gd name="T6" fmla="*/ 0 w 208"/>
                    <a:gd name="T7" fmla="*/ 0 h 308"/>
                    <a:gd name="T8" fmla="*/ 0 w 208"/>
                    <a:gd name="T9" fmla="*/ 0 h 308"/>
                    <a:gd name="T10" fmla="*/ 0 w 208"/>
                    <a:gd name="T11" fmla="*/ 0 h 308"/>
                    <a:gd name="T12" fmla="*/ 0 w 208"/>
                    <a:gd name="T13" fmla="*/ 0 h 308"/>
                    <a:gd name="T14" fmla="*/ 0 w 208"/>
                    <a:gd name="T15" fmla="*/ 0 h 308"/>
                    <a:gd name="T16" fmla="*/ 0 w 208"/>
                    <a:gd name="T17" fmla="*/ 0 h 308"/>
                    <a:gd name="T18" fmla="*/ 0 w 208"/>
                    <a:gd name="T19" fmla="*/ 0 h 308"/>
                    <a:gd name="T20" fmla="*/ 0 w 208"/>
                    <a:gd name="T21" fmla="*/ 0 h 308"/>
                    <a:gd name="T22" fmla="*/ 0 w 208"/>
                    <a:gd name="T23" fmla="*/ 0 h 308"/>
                    <a:gd name="T24" fmla="*/ 0 w 208"/>
                    <a:gd name="T25" fmla="*/ 0 h 308"/>
                    <a:gd name="T26" fmla="*/ 0 w 208"/>
                    <a:gd name="T27" fmla="*/ 0 h 308"/>
                    <a:gd name="T28" fmla="*/ 0 w 208"/>
                    <a:gd name="T29" fmla="*/ 0 h 308"/>
                    <a:gd name="T30" fmla="*/ 0 w 208"/>
                    <a:gd name="T31" fmla="*/ 0 h 308"/>
                    <a:gd name="T32" fmla="*/ 0 w 208"/>
                    <a:gd name="T33" fmla="*/ 0 h 308"/>
                    <a:gd name="T34" fmla="*/ 0 w 208"/>
                    <a:gd name="T35" fmla="*/ 0 h 308"/>
                    <a:gd name="T36" fmla="*/ 0 w 208"/>
                    <a:gd name="T37" fmla="*/ 0 h 308"/>
                    <a:gd name="T38" fmla="*/ 0 w 208"/>
                    <a:gd name="T39" fmla="*/ 0 h 308"/>
                    <a:gd name="T40" fmla="*/ 0 w 208"/>
                    <a:gd name="T41" fmla="*/ 0 h 308"/>
                    <a:gd name="T42" fmla="*/ 0 w 208"/>
                    <a:gd name="T43" fmla="*/ 0 h 308"/>
                    <a:gd name="T44" fmla="*/ 0 w 208"/>
                    <a:gd name="T45" fmla="*/ 0 h 308"/>
                    <a:gd name="T46" fmla="*/ 0 w 208"/>
                    <a:gd name="T47" fmla="*/ 0 h 308"/>
                    <a:gd name="T48" fmla="*/ 0 w 208"/>
                    <a:gd name="T49" fmla="*/ 0 h 308"/>
                    <a:gd name="T50" fmla="*/ 0 w 208"/>
                    <a:gd name="T51" fmla="*/ 0 h 308"/>
                    <a:gd name="T52" fmla="*/ 0 w 208"/>
                    <a:gd name="T53" fmla="*/ 0 h 308"/>
                    <a:gd name="T54" fmla="*/ 0 w 208"/>
                    <a:gd name="T55" fmla="*/ 0 h 308"/>
                    <a:gd name="T56" fmla="*/ 0 w 208"/>
                    <a:gd name="T57" fmla="*/ 0 h 308"/>
                    <a:gd name="T58" fmla="*/ 0 w 208"/>
                    <a:gd name="T59" fmla="*/ 0 h 308"/>
                    <a:gd name="T60" fmla="*/ 0 w 208"/>
                    <a:gd name="T61" fmla="*/ 0 h 308"/>
                    <a:gd name="T62" fmla="*/ 0 w 208"/>
                    <a:gd name="T63" fmla="*/ 0 h 308"/>
                    <a:gd name="T64" fmla="*/ 0 w 208"/>
                    <a:gd name="T65" fmla="*/ 0 h 308"/>
                    <a:gd name="T66" fmla="*/ 0 w 208"/>
                    <a:gd name="T67" fmla="*/ 0 h 308"/>
                    <a:gd name="T68" fmla="*/ 0 w 208"/>
                    <a:gd name="T69" fmla="*/ 0 h 308"/>
                    <a:gd name="T70" fmla="*/ 0 w 208"/>
                    <a:gd name="T71" fmla="*/ 0 h 308"/>
                    <a:gd name="T72" fmla="*/ 0 w 208"/>
                    <a:gd name="T73" fmla="*/ 0 h 308"/>
                    <a:gd name="T74" fmla="*/ 0 w 208"/>
                    <a:gd name="T75" fmla="*/ 0 h 308"/>
                    <a:gd name="T76" fmla="*/ 0 w 208"/>
                    <a:gd name="T77" fmla="*/ 0 h 308"/>
                    <a:gd name="T78" fmla="*/ 0 w 208"/>
                    <a:gd name="T79" fmla="*/ 0 h 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8"/>
                    <a:gd name="T121" fmla="*/ 0 h 308"/>
                    <a:gd name="T122" fmla="*/ 208 w 208"/>
                    <a:gd name="T123" fmla="*/ 308 h 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8" h="308">
                      <a:moveTo>
                        <a:pt x="139" y="3"/>
                      </a:moveTo>
                      <a:lnTo>
                        <a:pt x="104" y="0"/>
                      </a:lnTo>
                      <a:lnTo>
                        <a:pt x="66" y="9"/>
                      </a:lnTo>
                      <a:lnTo>
                        <a:pt x="42" y="23"/>
                      </a:lnTo>
                      <a:lnTo>
                        <a:pt x="23" y="41"/>
                      </a:lnTo>
                      <a:lnTo>
                        <a:pt x="8" y="64"/>
                      </a:lnTo>
                      <a:lnTo>
                        <a:pt x="5" y="91"/>
                      </a:lnTo>
                      <a:lnTo>
                        <a:pt x="0" y="128"/>
                      </a:lnTo>
                      <a:lnTo>
                        <a:pt x="5" y="164"/>
                      </a:lnTo>
                      <a:lnTo>
                        <a:pt x="9" y="200"/>
                      </a:lnTo>
                      <a:lnTo>
                        <a:pt x="19" y="238"/>
                      </a:lnTo>
                      <a:lnTo>
                        <a:pt x="32" y="264"/>
                      </a:lnTo>
                      <a:lnTo>
                        <a:pt x="50" y="283"/>
                      </a:lnTo>
                      <a:lnTo>
                        <a:pt x="62" y="293"/>
                      </a:lnTo>
                      <a:lnTo>
                        <a:pt x="79" y="301"/>
                      </a:lnTo>
                      <a:lnTo>
                        <a:pt x="96" y="308"/>
                      </a:lnTo>
                      <a:lnTo>
                        <a:pt x="123" y="308"/>
                      </a:lnTo>
                      <a:lnTo>
                        <a:pt x="147" y="306"/>
                      </a:lnTo>
                      <a:lnTo>
                        <a:pt x="165" y="300"/>
                      </a:lnTo>
                      <a:lnTo>
                        <a:pt x="190" y="279"/>
                      </a:lnTo>
                      <a:lnTo>
                        <a:pt x="203" y="244"/>
                      </a:lnTo>
                      <a:lnTo>
                        <a:pt x="208" y="223"/>
                      </a:lnTo>
                      <a:lnTo>
                        <a:pt x="163" y="245"/>
                      </a:lnTo>
                      <a:lnTo>
                        <a:pt x="139" y="250"/>
                      </a:lnTo>
                      <a:lnTo>
                        <a:pt x="125" y="251"/>
                      </a:lnTo>
                      <a:lnTo>
                        <a:pt x="113" y="245"/>
                      </a:lnTo>
                      <a:lnTo>
                        <a:pt x="105" y="234"/>
                      </a:lnTo>
                      <a:lnTo>
                        <a:pt x="95" y="213"/>
                      </a:lnTo>
                      <a:lnTo>
                        <a:pt x="91" y="187"/>
                      </a:lnTo>
                      <a:lnTo>
                        <a:pt x="86" y="157"/>
                      </a:lnTo>
                      <a:lnTo>
                        <a:pt x="79" y="110"/>
                      </a:lnTo>
                      <a:lnTo>
                        <a:pt x="81" y="87"/>
                      </a:lnTo>
                      <a:lnTo>
                        <a:pt x="88" y="67"/>
                      </a:lnTo>
                      <a:lnTo>
                        <a:pt x="104" y="57"/>
                      </a:lnTo>
                      <a:lnTo>
                        <a:pt x="114" y="55"/>
                      </a:lnTo>
                      <a:lnTo>
                        <a:pt x="140" y="51"/>
                      </a:lnTo>
                      <a:lnTo>
                        <a:pt x="178" y="62"/>
                      </a:lnTo>
                      <a:lnTo>
                        <a:pt x="169" y="30"/>
                      </a:lnTo>
                      <a:lnTo>
                        <a:pt x="149" y="12"/>
                      </a:lnTo>
                      <a:lnTo>
                        <a:pt x="139" y="3"/>
                      </a:lnTo>
                      <a:close/>
                    </a:path>
                  </a:pathLst>
                </a:custGeom>
                <a:solidFill>
                  <a:schemeClr val="hlink"/>
                </a:solidFill>
                <a:ln w="9525">
                  <a:solidFill>
                    <a:schemeClr val="hlink"/>
                  </a:solidFill>
                  <a:round/>
                  <a:headEnd/>
                  <a:tailEnd/>
                </a:ln>
              </p:spPr>
              <p:txBody>
                <a:bodyPr/>
                <a:lstStyle/>
                <a:p>
                  <a:endParaRPr lang="zh-CN" altLang="en-US"/>
                </a:p>
              </p:txBody>
            </p:sp>
          </p:grpSp>
        </p:grpSp>
        <p:sp>
          <p:nvSpPr>
            <p:cNvPr id="8249" name="Freeform 64"/>
            <p:cNvSpPr>
              <a:spLocks/>
            </p:cNvSpPr>
            <p:nvPr/>
          </p:nvSpPr>
          <p:spPr bwMode="auto">
            <a:xfrm>
              <a:off x="1443" y="956"/>
              <a:ext cx="90" cy="170"/>
            </a:xfrm>
            <a:custGeom>
              <a:avLst/>
              <a:gdLst>
                <a:gd name="T0" fmla="*/ 0 w 234"/>
                <a:gd name="T1" fmla="*/ 0 h 381"/>
                <a:gd name="T2" fmla="*/ 0 w 234"/>
                <a:gd name="T3" fmla="*/ 0 h 381"/>
                <a:gd name="T4" fmla="*/ 0 w 234"/>
                <a:gd name="T5" fmla="*/ 0 h 381"/>
                <a:gd name="T6" fmla="*/ 0 w 234"/>
                <a:gd name="T7" fmla="*/ 0 h 381"/>
                <a:gd name="T8" fmla="*/ 0 w 234"/>
                <a:gd name="T9" fmla="*/ 0 h 381"/>
                <a:gd name="T10" fmla="*/ 0 w 234"/>
                <a:gd name="T11" fmla="*/ 0 h 381"/>
                <a:gd name="T12" fmla="*/ 0 w 234"/>
                <a:gd name="T13" fmla="*/ 0 h 381"/>
                <a:gd name="T14" fmla="*/ 0 w 234"/>
                <a:gd name="T15" fmla="*/ 0 h 381"/>
                <a:gd name="T16" fmla="*/ 0 w 234"/>
                <a:gd name="T17" fmla="*/ 0 h 381"/>
                <a:gd name="T18" fmla="*/ 0 w 234"/>
                <a:gd name="T19" fmla="*/ 0 h 381"/>
                <a:gd name="T20" fmla="*/ 0 w 234"/>
                <a:gd name="T21" fmla="*/ 0 h 381"/>
                <a:gd name="T22" fmla="*/ 0 w 234"/>
                <a:gd name="T23" fmla="*/ 0 h 381"/>
                <a:gd name="T24" fmla="*/ 0 w 234"/>
                <a:gd name="T25" fmla="*/ 0 h 381"/>
                <a:gd name="T26" fmla="*/ 0 w 234"/>
                <a:gd name="T27" fmla="*/ 0 h 381"/>
                <a:gd name="T28" fmla="*/ 0 w 234"/>
                <a:gd name="T29" fmla="*/ 0 h 381"/>
                <a:gd name="T30" fmla="*/ 0 w 234"/>
                <a:gd name="T31" fmla="*/ 0 h 381"/>
                <a:gd name="T32" fmla="*/ 0 w 234"/>
                <a:gd name="T33" fmla="*/ 0 h 381"/>
                <a:gd name="T34" fmla="*/ 0 w 234"/>
                <a:gd name="T35" fmla="*/ 0 h 381"/>
                <a:gd name="T36" fmla="*/ 0 w 234"/>
                <a:gd name="T37" fmla="*/ 0 h 381"/>
                <a:gd name="T38" fmla="*/ 0 w 234"/>
                <a:gd name="T39" fmla="*/ 0 h 381"/>
                <a:gd name="T40" fmla="*/ 0 w 234"/>
                <a:gd name="T41" fmla="*/ 0 h 381"/>
                <a:gd name="T42" fmla="*/ 0 w 234"/>
                <a:gd name="T43" fmla="*/ 0 h 381"/>
                <a:gd name="T44" fmla="*/ 0 w 234"/>
                <a:gd name="T45" fmla="*/ 0 h 381"/>
                <a:gd name="T46" fmla="*/ 0 w 234"/>
                <a:gd name="T47" fmla="*/ 0 h 381"/>
                <a:gd name="T48" fmla="*/ 0 w 234"/>
                <a:gd name="T49" fmla="*/ 0 h 381"/>
                <a:gd name="T50" fmla="*/ 0 w 234"/>
                <a:gd name="T51" fmla="*/ 0 h 381"/>
                <a:gd name="T52" fmla="*/ 0 w 234"/>
                <a:gd name="T53" fmla="*/ 0 h 381"/>
                <a:gd name="T54" fmla="*/ 0 w 234"/>
                <a:gd name="T55" fmla="*/ 0 h 381"/>
                <a:gd name="T56" fmla="*/ 0 w 234"/>
                <a:gd name="T57" fmla="*/ 0 h 381"/>
                <a:gd name="T58" fmla="*/ 0 w 234"/>
                <a:gd name="T59" fmla="*/ 0 h 381"/>
                <a:gd name="T60" fmla="*/ 0 w 234"/>
                <a:gd name="T61" fmla="*/ 0 h 381"/>
                <a:gd name="T62" fmla="*/ 0 w 234"/>
                <a:gd name="T63" fmla="*/ 0 h 381"/>
                <a:gd name="T64" fmla="*/ 0 w 234"/>
                <a:gd name="T65" fmla="*/ 0 h 381"/>
                <a:gd name="T66" fmla="*/ 0 w 234"/>
                <a:gd name="T67" fmla="*/ 0 h 381"/>
                <a:gd name="T68" fmla="*/ 0 w 234"/>
                <a:gd name="T69" fmla="*/ 0 h 381"/>
                <a:gd name="T70" fmla="*/ 0 w 234"/>
                <a:gd name="T71" fmla="*/ 0 h 381"/>
                <a:gd name="T72" fmla="*/ 0 w 234"/>
                <a:gd name="T73" fmla="*/ 0 h 381"/>
                <a:gd name="T74" fmla="*/ 0 w 234"/>
                <a:gd name="T75" fmla="*/ 0 h 381"/>
                <a:gd name="T76" fmla="*/ 0 w 234"/>
                <a:gd name="T77" fmla="*/ 0 h 381"/>
                <a:gd name="T78" fmla="*/ 0 w 234"/>
                <a:gd name="T79" fmla="*/ 0 h 381"/>
                <a:gd name="T80" fmla="*/ 0 w 234"/>
                <a:gd name="T81" fmla="*/ 0 h 381"/>
                <a:gd name="T82" fmla="*/ 0 w 234"/>
                <a:gd name="T83" fmla="*/ 0 h 3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4"/>
                <a:gd name="T127" fmla="*/ 0 h 381"/>
                <a:gd name="T128" fmla="*/ 234 w 234"/>
                <a:gd name="T129" fmla="*/ 381 h 3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4" h="381">
                  <a:moveTo>
                    <a:pt x="13" y="71"/>
                  </a:moveTo>
                  <a:lnTo>
                    <a:pt x="28" y="26"/>
                  </a:lnTo>
                  <a:lnTo>
                    <a:pt x="53" y="4"/>
                  </a:lnTo>
                  <a:lnTo>
                    <a:pt x="78" y="0"/>
                  </a:lnTo>
                  <a:lnTo>
                    <a:pt x="98" y="4"/>
                  </a:lnTo>
                  <a:lnTo>
                    <a:pt x="109" y="26"/>
                  </a:lnTo>
                  <a:lnTo>
                    <a:pt x="105" y="61"/>
                  </a:lnTo>
                  <a:lnTo>
                    <a:pt x="92" y="93"/>
                  </a:lnTo>
                  <a:lnTo>
                    <a:pt x="77" y="125"/>
                  </a:lnTo>
                  <a:lnTo>
                    <a:pt x="59" y="157"/>
                  </a:lnTo>
                  <a:lnTo>
                    <a:pt x="53" y="191"/>
                  </a:lnTo>
                  <a:lnTo>
                    <a:pt x="52" y="221"/>
                  </a:lnTo>
                  <a:lnTo>
                    <a:pt x="59" y="252"/>
                  </a:lnTo>
                  <a:lnTo>
                    <a:pt x="73" y="267"/>
                  </a:lnTo>
                  <a:lnTo>
                    <a:pt x="95" y="273"/>
                  </a:lnTo>
                  <a:lnTo>
                    <a:pt x="100" y="277"/>
                  </a:lnTo>
                  <a:lnTo>
                    <a:pt x="105" y="274"/>
                  </a:lnTo>
                  <a:lnTo>
                    <a:pt x="110" y="270"/>
                  </a:lnTo>
                  <a:lnTo>
                    <a:pt x="116" y="266"/>
                  </a:lnTo>
                  <a:lnTo>
                    <a:pt x="117" y="260"/>
                  </a:lnTo>
                  <a:lnTo>
                    <a:pt x="117" y="253"/>
                  </a:lnTo>
                  <a:lnTo>
                    <a:pt x="117" y="248"/>
                  </a:lnTo>
                  <a:lnTo>
                    <a:pt x="120" y="242"/>
                  </a:lnTo>
                  <a:lnTo>
                    <a:pt x="120" y="238"/>
                  </a:lnTo>
                  <a:lnTo>
                    <a:pt x="120" y="232"/>
                  </a:lnTo>
                  <a:lnTo>
                    <a:pt x="117" y="225"/>
                  </a:lnTo>
                  <a:lnTo>
                    <a:pt x="117" y="218"/>
                  </a:lnTo>
                  <a:lnTo>
                    <a:pt x="120" y="213"/>
                  </a:lnTo>
                  <a:lnTo>
                    <a:pt x="121" y="207"/>
                  </a:lnTo>
                  <a:lnTo>
                    <a:pt x="127" y="202"/>
                  </a:lnTo>
                  <a:lnTo>
                    <a:pt x="130" y="196"/>
                  </a:lnTo>
                  <a:lnTo>
                    <a:pt x="134" y="191"/>
                  </a:lnTo>
                  <a:lnTo>
                    <a:pt x="139" y="188"/>
                  </a:lnTo>
                  <a:lnTo>
                    <a:pt x="142" y="182"/>
                  </a:lnTo>
                  <a:lnTo>
                    <a:pt x="148" y="177"/>
                  </a:lnTo>
                  <a:lnTo>
                    <a:pt x="153" y="174"/>
                  </a:lnTo>
                  <a:lnTo>
                    <a:pt x="159" y="171"/>
                  </a:lnTo>
                  <a:lnTo>
                    <a:pt x="166" y="170"/>
                  </a:lnTo>
                  <a:lnTo>
                    <a:pt x="171" y="170"/>
                  </a:lnTo>
                  <a:lnTo>
                    <a:pt x="177" y="174"/>
                  </a:lnTo>
                  <a:lnTo>
                    <a:pt x="178" y="178"/>
                  </a:lnTo>
                  <a:lnTo>
                    <a:pt x="180" y="184"/>
                  </a:lnTo>
                  <a:lnTo>
                    <a:pt x="178" y="189"/>
                  </a:lnTo>
                  <a:lnTo>
                    <a:pt x="177" y="196"/>
                  </a:lnTo>
                  <a:lnTo>
                    <a:pt x="174" y="202"/>
                  </a:lnTo>
                  <a:lnTo>
                    <a:pt x="173" y="207"/>
                  </a:lnTo>
                  <a:lnTo>
                    <a:pt x="171" y="213"/>
                  </a:lnTo>
                  <a:lnTo>
                    <a:pt x="166" y="216"/>
                  </a:lnTo>
                  <a:lnTo>
                    <a:pt x="160" y="221"/>
                  </a:lnTo>
                  <a:lnTo>
                    <a:pt x="156" y="227"/>
                  </a:lnTo>
                  <a:lnTo>
                    <a:pt x="155" y="232"/>
                  </a:lnTo>
                  <a:lnTo>
                    <a:pt x="152" y="238"/>
                  </a:lnTo>
                  <a:lnTo>
                    <a:pt x="152" y="242"/>
                  </a:lnTo>
                  <a:lnTo>
                    <a:pt x="152" y="248"/>
                  </a:lnTo>
                  <a:lnTo>
                    <a:pt x="156" y="252"/>
                  </a:lnTo>
                  <a:lnTo>
                    <a:pt x="162" y="249"/>
                  </a:lnTo>
                  <a:lnTo>
                    <a:pt x="169" y="246"/>
                  </a:lnTo>
                  <a:lnTo>
                    <a:pt x="177" y="241"/>
                  </a:lnTo>
                  <a:lnTo>
                    <a:pt x="180" y="235"/>
                  </a:lnTo>
                  <a:lnTo>
                    <a:pt x="185" y="232"/>
                  </a:lnTo>
                  <a:lnTo>
                    <a:pt x="191" y="228"/>
                  </a:lnTo>
                  <a:lnTo>
                    <a:pt x="198" y="225"/>
                  </a:lnTo>
                  <a:lnTo>
                    <a:pt x="205" y="225"/>
                  </a:lnTo>
                  <a:lnTo>
                    <a:pt x="210" y="225"/>
                  </a:lnTo>
                  <a:lnTo>
                    <a:pt x="217" y="227"/>
                  </a:lnTo>
                  <a:lnTo>
                    <a:pt x="223" y="227"/>
                  </a:lnTo>
                  <a:lnTo>
                    <a:pt x="226" y="232"/>
                  </a:lnTo>
                  <a:lnTo>
                    <a:pt x="230" y="238"/>
                  </a:lnTo>
                  <a:lnTo>
                    <a:pt x="234" y="245"/>
                  </a:lnTo>
                  <a:lnTo>
                    <a:pt x="234" y="249"/>
                  </a:lnTo>
                  <a:lnTo>
                    <a:pt x="234" y="255"/>
                  </a:lnTo>
                  <a:lnTo>
                    <a:pt x="234" y="263"/>
                  </a:lnTo>
                  <a:lnTo>
                    <a:pt x="234" y="267"/>
                  </a:lnTo>
                  <a:lnTo>
                    <a:pt x="228" y="273"/>
                  </a:lnTo>
                  <a:lnTo>
                    <a:pt x="226" y="278"/>
                  </a:lnTo>
                  <a:lnTo>
                    <a:pt x="219" y="284"/>
                  </a:lnTo>
                  <a:lnTo>
                    <a:pt x="216" y="289"/>
                  </a:lnTo>
                  <a:lnTo>
                    <a:pt x="209" y="292"/>
                  </a:lnTo>
                  <a:lnTo>
                    <a:pt x="202" y="295"/>
                  </a:lnTo>
                  <a:lnTo>
                    <a:pt x="194" y="296"/>
                  </a:lnTo>
                  <a:lnTo>
                    <a:pt x="187" y="298"/>
                  </a:lnTo>
                  <a:lnTo>
                    <a:pt x="181" y="298"/>
                  </a:lnTo>
                  <a:lnTo>
                    <a:pt x="173" y="298"/>
                  </a:lnTo>
                  <a:lnTo>
                    <a:pt x="167" y="298"/>
                  </a:lnTo>
                  <a:lnTo>
                    <a:pt x="162" y="298"/>
                  </a:lnTo>
                  <a:lnTo>
                    <a:pt x="156" y="299"/>
                  </a:lnTo>
                  <a:lnTo>
                    <a:pt x="153" y="305"/>
                  </a:lnTo>
                  <a:lnTo>
                    <a:pt x="153" y="310"/>
                  </a:lnTo>
                  <a:lnTo>
                    <a:pt x="153" y="316"/>
                  </a:lnTo>
                  <a:lnTo>
                    <a:pt x="155" y="323"/>
                  </a:lnTo>
                  <a:lnTo>
                    <a:pt x="162" y="326"/>
                  </a:lnTo>
                  <a:lnTo>
                    <a:pt x="167" y="331"/>
                  </a:lnTo>
                  <a:lnTo>
                    <a:pt x="173" y="334"/>
                  </a:lnTo>
                  <a:lnTo>
                    <a:pt x="180" y="337"/>
                  </a:lnTo>
                  <a:lnTo>
                    <a:pt x="185" y="341"/>
                  </a:lnTo>
                  <a:lnTo>
                    <a:pt x="188" y="345"/>
                  </a:lnTo>
                  <a:lnTo>
                    <a:pt x="192" y="353"/>
                  </a:lnTo>
                  <a:lnTo>
                    <a:pt x="194" y="358"/>
                  </a:lnTo>
                  <a:lnTo>
                    <a:pt x="194" y="363"/>
                  </a:lnTo>
                  <a:lnTo>
                    <a:pt x="194" y="369"/>
                  </a:lnTo>
                  <a:lnTo>
                    <a:pt x="192" y="374"/>
                  </a:lnTo>
                  <a:lnTo>
                    <a:pt x="187" y="377"/>
                  </a:lnTo>
                  <a:lnTo>
                    <a:pt x="180" y="381"/>
                  </a:lnTo>
                  <a:lnTo>
                    <a:pt x="174" y="381"/>
                  </a:lnTo>
                  <a:lnTo>
                    <a:pt x="169" y="381"/>
                  </a:lnTo>
                  <a:lnTo>
                    <a:pt x="164" y="381"/>
                  </a:lnTo>
                  <a:lnTo>
                    <a:pt x="159" y="381"/>
                  </a:lnTo>
                  <a:lnTo>
                    <a:pt x="149" y="380"/>
                  </a:lnTo>
                  <a:lnTo>
                    <a:pt x="145" y="380"/>
                  </a:lnTo>
                  <a:lnTo>
                    <a:pt x="139" y="376"/>
                  </a:lnTo>
                  <a:lnTo>
                    <a:pt x="132" y="370"/>
                  </a:lnTo>
                  <a:lnTo>
                    <a:pt x="130" y="366"/>
                  </a:lnTo>
                  <a:lnTo>
                    <a:pt x="127" y="360"/>
                  </a:lnTo>
                  <a:lnTo>
                    <a:pt x="120" y="355"/>
                  </a:lnTo>
                  <a:lnTo>
                    <a:pt x="120" y="349"/>
                  </a:lnTo>
                  <a:lnTo>
                    <a:pt x="116" y="344"/>
                  </a:lnTo>
                  <a:lnTo>
                    <a:pt x="113" y="338"/>
                  </a:lnTo>
                  <a:lnTo>
                    <a:pt x="110" y="334"/>
                  </a:lnTo>
                  <a:lnTo>
                    <a:pt x="105" y="330"/>
                  </a:lnTo>
                  <a:lnTo>
                    <a:pt x="102" y="324"/>
                  </a:lnTo>
                  <a:lnTo>
                    <a:pt x="77" y="316"/>
                  </a:lnTo>
                  <a:lnTo>
                    <a:pt x="43" y="291"/>
                  </a:lnTo>
                  <a:lnTo>
                    <a:pt x="20" y="263"/>
                  </a:lnTo>
                  <a:lnTo>
                    <a:pt x="6" y="227"/>
                  </a:lnTo>
                  <a:lnTo>
                    <a:pt x="0" y="186"/>
                  </a:lnTo>
                  <a:lnTo>
                    <a:pt x="0" y="136"/>
                  </a:lnTo>
                  <a:lnTo>
                    <a:pt x="7" y="95"/>
                  </a:lnTo>
                  <a:lnTo>
                    <a:pt x="13"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250" name="Group 65"/>
            <p:cNvGrpSpPr>
              <a:grpSpLocks/>
            </p:cNvGrpSpPr>
            <p:nvPr/>
          </p:nvGrpSpPr>
          <p:grpSpPr bwMode="auto">
            <a:xfrm>
              <a:off x="1157" y="1021"/>
              <a:ext cx="151" cy="139"/>
              <a:chOff x="870" y="1924"/>
              <a:chExt cx="130" cy="104"/>
            </a:xfrm>
          </p:grpSpPr>
          <p:sp>
            <p:nvSpPr>
              <p:cNvPr id="8256" name="Freeform 66"/>
              <p:cNvSpPr>
                <a:spLocks/>
              </p:cNvSpPr>
              <p:nvPr/>
            </p:nvSpPr>
            <p:spPr bwMode="auto">
              <a:xfrm>
                <a:off x="870" y="1925"/>
                <a:ext cx="46" cy="100"/>
              </a:xfrm>
              <a:custGeom>
                <a:avLst/>
                <a:gdLst>
                  <a:gd name="T0" fmla="*/ 0 w 137"/>
                  <a:gd name="T1" fmla="*/ 0 h 300"/>
                  <a:gd name="T2" fmla="*/ 0 w 137"/>
                  <a:gd name="T3" fmla="*/ 0 h 300"/>
                  <a:gd name="T4" fmla="*/ 0 w 137"/>
                  <a:gd name="T5" fmla="*/ 0 h 300"/>
                  <a:gd name="T6" fmla="*/ 0 w 137"/>
                  <a:gd name="T7" fmla="*/ 0 h 300"/>
                  <a:gd name="T8" fmla="*/ 0 w 137"/>
                  <a:gd name="T9" fmla="*/ 0 h 300"/>
                  <a:gd name="T10" fmla="*/ 0 w 137"/>
                  <a:gd name="T11" fmla="*/ 0 h 300"/>
                  <a:gd name="T12" fmla="*/ 0 w 137"/>
                  <a:gd name="T13" fmla="*/ 0 h 300"/>
                  <a:gd name="T14" fmla="*/ 0 w 137"/>
                  <a:gd name="T15" fmla="*/ 0 h 300"/>
                  <a:gd name="T16" fmla="*/ 0 w 137"/>
                  <a:gd name="T17" fmla="*/ 0 h 300"/>
                  <a:gd name="T18" fmla="*/ 0 w 137"/>
                  <a:gd name="T19" fmla="*/ 0 h 300"/>
                  <a:gd name="T20" fmla="*/ 0 w 137"/>
                  <a:gd name="T21" fmla="*/ 0 h 300"/>
                  <a:gd name="T22" fmla="*/ 0 w 137"/>
                  <a:gd name="T23" fmla="*/ 0 h 3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7"/>
                  <a:gd name="T37" fmla="*/ 0 h 300"/>
                  <a:gd name="T38" fmla="*/ 137 w 137"/>
                  <a:gd name="T39" fmla="*/ 300 h 3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7" h="300">
                    <a:moveTo>
                      <a:pt x="0" y="68"/>
                    </a:moveTo>
                    <a:lnTo>
                      <a:pt x="28" y="48"/>
                    </a:lnTo>
                    <a:lnTo>
                      <a:pt x="45" y="29"/>
                    </a:lnTo>
                    <a:lnTo>
                      <a:pt x="52" y="13"/>
                    </a:lnTo>
                    <a:lnTo>
                      <a:pt x="59" y="0"/>
                    </a:lnTo>
                    <a:lnTo>
                      <a:pt x="125" y="1"/>
                    </a:lnTo>
                    <a:lnTo>
                      <a:pt x="137" y="300"/>
                    </a:lnTo>
                    <a:lnTo>
                      <a:pt x="54" y="300"/>
                    </a:lnTo>
                    <a:lnTo>
                      <a:pt x="48" y="103"/>
                    </a:lnTo>
                    <a:lnTo>
                      <a:pt x="27" y="119"/>
                    </a:lnTo>
                    <a:lnTo>
                      <a:pt x="13" y="128"/>
                    </a:lnTo>
                    <a:lnTo>
                      <a:pt x="0" y="68"/>
                    </a:lnTo>
                    <a:close/>
                  </a:path>
                </a:pathLst>
              </a:custGeom>
              <a:solidFill>
                <a:schemeClr val="hlink"/>
              </a:solidFill>
              <a:ln w="9525">
                <a:solidFill>
                  <a:schemeClr val="hlink"/>
                </a:solidFill>
                <a:round/>
                <a:headEnd/>
                <a:tailEnd/>
              </a:ln>
            </p:spPr>
            <p:txBody>
              <a:bodyPr/>
              <a:lstStyle/>
              <a:p>
                <a:endParaRPr lang="zh-CN" altLang="en-US"/>
              </a:p>
            </p:txBody>
          </p:sp>
          <p:grpSp>
            <p:nvGrpSpPr>
              <p:cNvPr id="8257" name="Group 67"/>
              <p:cNvGrpSpPr>
                <a:grpSpLocks/>
              </p:cNvGrpSpPr>
              <p:nvPr/>
            </p:nvGrpSpPr>
            <p:grpSpPr bwMode="auto">
              <a:xfrm>
                <a:off x="919" y="1924"/>
                <a:ext cx="81" cy="104"/>
                <a:chOff x="919" y="1924"/>
                <a:chExt cx="81" cy="104"/>
              </a:xfrm>
            </p:grpSpPr>
            <p:sp>
              <p:nvSpPr>
                <p:cNvPr id="8258" name="Freeform 68"/>
                <p:cNvSpPr>
                  <a:spLocks/>
                </p:cNvSpPr>
                <p:nvPr/>
              </p:nvSpPr>
              <p:spPr bwMode="auto">
                <a:xfrm>
                  <a:off x="935" y="1925"/>
                  <a:ext cx="65" cy="103"/>
                </a:xfrm>
                <a:custGeom>
                  <a:avLst/>
                  <a:gdLst>
                    <a:gd name="T0" fmla="*/ 0 w 194"/>
                    <a:gd name="T1" fmla="*/ 0 h 309"/>
                    <a:gd name="T2" fmla="*/ 0 w 194"/>
                    <a:gd name="T3" fmla="*/ 0 h 309"/>
                    <a:gd name="T4" fmla="*/ 0 w 194"/>
                    <a:gd name="T5" fmla="*/ 0 h 309"/>
                    <a:gd name="T6" fmla="*/ 0 w 194"/>
                    <a:gd name="T7" fmla="*/ 0 h 309"/>
                    <a:gd name="T8" fmla="*/ 0 w 194"/>
                    <a:gd name="T9" fmla="*/ 0 h 309"/>
                    <a:gd name="T10" fmla="*/ 0 w 194"/>
                    <a:gd name="T11" fmla="*/ 0 h 309"/>
                    <a:gd name="T12" fmla="*/ 0 w 194"/>
                    <a:gd name="T13" fmla="*/ 0 h 309"/>
                    <a:gd name="T14" fmla="*/ 0 w 194"/>
                    <a:gd name="T15" fmla="*/ 0 h 309"/>
                    <a:gd name="T16" fmla="*/ 0 w 194"/>
                    <a:gd name="T17" fmla="*/ 0 h 309"/>
                    <a:gd name="T18" fmla="*/ 0 w 194"/>
                    <a:gd name="T19" fmla="*/ 0 h 309"/>
                    <a:gd name="T20" fmla="*/ 0 w 194"/>
                    <a:gd name="T21" fmla="*/ 0 h 309"/>
                    <a:gd name="T22" fmla="*/ 0 w 194"/>
                    <a:gd name="T23" fmla="*/ 0 h 309"/>
                    <a:gd name="T24" fmla="*/ 0 w 194"/>
                    <a:gd name="T25" fmla="*/ 0 h 309"/>
                    <a:gd name="T26" fmla="*/ 0 w 194"/>
                    <a:gd name="T27" fmla="*/ 0 h 309"/>
                    <a:gd name="T28" fmla="*/ 0 w 194"/>
                    <a:gd name="T29" fmla="*/ 0 h 309"/>
                    <a:gd name="T30" fmla="*/ 0 w 194"/>
                    <a:gd name="T31" fmla="*/ 0 h 309"/>
                    <a:gd name="T32" fmla="*/ 0 w 194"/>
                    <a:gd name="T33" fmla="*/ 0 h 309"/>
                    <a:gd name="T34" fmla="*/ 0 w 194"/>
                    <a:gd name="T35" fmla="*/ 0 h 309"/>
                    <a:gd name="T36" fmla="*/ 0 w 194"/>
                    <a:gd name="T37" fmla="*/ 0 h 309"/>
                    <a:gd name="T38" fmla="*/ 0 w 194"/>
                    <a:gd name="T39" fmla="*/ 0 h 309"/>
                    <a:gd name="T40" fmla="*/ 0 w 194"/>
                    <a:gd name="T41" fmla="*/ 0 h 309"/>
                    <a:gd name="T42" fmla="*/ 0 w 194"/>
                    <a:gd name="T43" fmla="*/ 0 h 309"/>
                    <a:gd name="T44" fmla="*/ 0 w 194"/>
                    <a:gd name="T45" fmla="*/ 0 h 309"/>
                    <a:gd name="T46" fmla="*/ 0 w 194"/>
                    <a:gd name="T47" fmla="*/ 0 h 309"/>
                    <a:gd name="T48" fmla="*/ 0 w 194"/>
                    <a:gd name="T49" fmla="*/ 0 h 309"/>
                    <a:gd name="T50" fmla="*/ 0 w 194"/>
                    <a:gd name="T51" fmla="*/ 0 h 309"/>
                    <a:gd name="T52" fmla="*/ 0 w 194"/>
                    <a:gd name="T53" fmla="*/ 0 h 309"/>
                    <a:gd name="T54" fmla="*/ 0 w 194"/>
                    <a:gd name="T55" fmla="*/ 0 h 309"/>
                    <a:gd name="T56" fmla="*/ 0 w 194"/>
                    <a:gd name="T57" fmla="*/ 0 h 309"/>
                    <a:gd name="T58" fmla="*/ 0 w 194"/>
                    <a:gd name="T59" fmla="*/ 0 h 309"/>
                    <a:gd name="T60" fmla="*/ 0 w 194"/>
                    <a:gd name="T61" fmla="*/ 0 h 309"/>
                    <a:gd name="T62" fmla="*/ 0 w 194"/>
                    <a:gd name="T63" fmla="*/ 0 h 309"/>
                    <a:gd name="T64" fmla="*/ 0 w 194"/>
                    <a:gd name="T65" fmla="*/ 0 h 309"/>
                    <a:gd name="T66" fmla="*/ 0 w 194"/>
                    <a:gd name="T67" fmla="*/ 0 h 309"/>
                    <a:gd name="T68" fmla="*/ 0 w 194"/>
                    <a:gd name="T69" fmla="*/ 0 h 309"/>
                    <a:gd name="T70" fmla="*/ 0 w 194"/>
                    <a:gd name="T71" fmla="*/ 0 h 309"/>
                    <a:gd name="T72" fmla="*/ 0 w 194"/>
                    <a:gd name="T73" fmla="*/ 0 h 309"/>
                    <a:gd name="T74" fmla="*/ 0 w 194"/>
                    <a:gd name="T75" fmla="*/ 0 h 309"/>
                    <a:gd name="T76" fmla="*/ 0 w 194"/>
                    <a:gd name="T77" fmla="*/ 0 h 309"/>
                    <a:gd name="T78" fmla="*/ 0 w 194"/>
                    <a:gd name="T79" fmla="*/ 0 h 3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4"/>
                    <a:gd name="T121" fmla="*/ 0 h 309"/>
                    <a:gd name="T122" fmla="*/ 194 w 194"/>
                    <a:gd name="T123" fmla="*/ 309 h 3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4" h="309">
                      <a:moveTo>
                        <a:pt x="34" y="7"/>
                      </a:moveTo>
                      <a:lnTo>
                        <a:pt x="69" y="0"/>
                      </a:lnTo>
                      <a:lnTo>
                        <a:pt x="107" y="2"/>
                      </a:lnTo>
                      <a:lnTo>
                        <a:pt x="133" y="12"/>
                      </a:lnTo>
                      <a:lnTo>
                        <a:pt x="156" y="27"/>
                      </a:lnTo>
                      <a:lnTo>
                        <a:pt x="174" y="48"/>
                      </a:lnTo>
                      <a:lnTo>
                        <a:pt x="181" y="76"/>
                      </a:lnTo>
                      <a:lnTo>
                        <a:pt x="191" y="110"/>
                      </a:lnTo>
                      <a:lnTo>
                        <a:pt x="191" y="146"/>
                      </a:lnTo>
                      <a:lnTo>
                        <a:pt x="194" y="183"/>
                      </a:lnTo>
                      <a:lnTo>
                        <a:pt x="189" y="221"/>
                      </a:lnTo>
                      <a:lnTo>
                        <a:pt x="181" y="250"/>
                      </a:lnTo>
                      <a:lnTo>
                        <a:pt x="166" y="270"/>
                      </a:lnTo>
                      <a:lnTo>
                        <a:pt x="157" y="282"/>
                      </a:lnTo>
                      <a:lnTo>
                        <a:pt x="142" y="292"/>
                      </a:lnTo>
                      <a:lnTo>
                        <a:pt x="124" y="303"/>
                      </a:lnTo>
                      <a:lnTo>
                        <a:pt x="99" y="308"/>
                      </a:lnTo>
                      <a:lnTo>
                        <a:pt x="73" y="309"/>
                      </a:lnTo>
                      <a:lnTo>
                        <a:pt x="56" y="305"/>
                      </a:lnTo>
                      <a:lnTo>
                        <a:pt x="27" y="288"/>
                      </a:lnTo>
                      <a:lnTo>
                        <a:pt x="9" y="257"/>
                      </a:lnTo>
                      <a:lnTo>
                        <a:pt x="0" y="236"/>
                      </a:lnTo>
                      <a:lnTo>
                        <a:pt x="49" y="251"/>
                      </a:lnTo>
                      <a:lnTo>
                        <a:pt x="73" y="252"/>
                      </a:lnTo>
                      <a:lnTo>
                        <a:pt x="86" y="251"/>
                      </a:lnTo>
                      <a:lnTo>
                        <a:pt x="98" y="243"/>
                      </a:lnTo>
                      <a:lnTo>
                        <a:pt x="105" y="231"/>
                      </a:lnTo>
                      <a:lnTo>
                        <a:pt x="111" y="208"/>
                      </a:lnTo>
                      <a:lnTo>
                        <a:pt x="112" y="182"/>
                      </a:lnTo>
                      <a:lnTo>
                        <a:pt x="112" y="151"/>
                      </a:lnTo>
                      <a:lnTo>
                        <a:pt x="111" y="104"/>
                      </a:lnTo>
                      <a:lnTo>
                        <a:pt x="105" y="82"/>
                      </a:lnTo>
                      <a:lnTo>
                        <a:pt x="94" y="64"/>
                      </a:lnTo>
                      <a:lnTo>
                        <a:pt x="78" y="55"/>
                      </a:lnTo>
                      <a:lnTo>
                        <a:pt x="66" y="55"/>
                      </a:lnTo>
                      <a:lnTo>
                        <a:pt x="41" y="55"/>
                      </a:lnTo>
                      <a:lnTo>
                        <a:pt x="5" y="72"/>
                      </a:lnTo>
                      <a:lnTo>
                        <a:pt x="10" y="39"/>
                      </a:lnTo>
                      <a:lnTo>
                        <a:pt x="25" y="18"/>
                      </a:lnTo>
                      <a:lnTo>
                        <a:pt x="34" y="7"/>
                      </a:lnTo>
                      <a:close/>
                    </a:path>
                  </a:pathLst>
                </a:custGeom>
                <a:solidFill>
                  <a:schemeClr val="hlink"/>
                </a:solidFill>
                <a:ln w="9525">
                  <a:solidFill>
                    <a:schemeClr val="hlink"/>
                  </a:solidFill>
                  <a:round/>
                  <a:headEnd/>
                  <a:tailEnd/>
                </a:ln>
              </p:spPr>
              <p:txBody>
                <a:bodyPr/>
                <a:lstStyle/>
                <a:p>
                  <a:endParaRPr lang="zh-CN" altLang="en-US"/>
                </a:p>
              </p:txBody>
            </p:sp>
            <p:sp>
              <p:nvSpPr>
                <p:cNvPr id="8259" name="Freeform 69"/>
                <p:cNvSpPr>
                  <a:spLocks/>
                </p:cNvSpPr>
                <p:nvPr/>
              </p:nvSpPr>
              <p:spPr bwMode="auto">
                <a:xfrm>
                  <a:off x="919" y="1924"/>
                  <a:ext cx="65" cy="103"/>
                </a:xfrm>
                <a:custGeom>
                  <a:avLst/>
                  <a:gdLst>
                    <a:gd name="T0" fmla="*/ 0 w 195"/>
                    <a:gd name="T1" fmla="*/ 0 h 308"/>
                    <a:gd name="T2" fmla="*/ 0 w 195"/>
                    <a:gd name="T3" fmla="*/ 0 h 308"/>
                    <a:gd name="T4" fmla="*/ 0 w 195"/>
                    <a:gd name="T5" fmla="*/ 0 h 308"/>
                    <a:gd name="T6" fmla="*/ 0 w 195"/>
                    <a:gd name="T7" fmla="*/ 0 h 308"/>
                    <a:gd name="T8" fmla="*/ 0 w 195"/>
                    <a:gd name="T9" fmla="*/ 0 h 308"/>
                    <a:gd name="T10" fmla="*/ 0 w 195"/>
                    <a:gd name="T11" fmla="*/ 0 h 308"/>
                    <a:gd name="T12" fmla="*/ 0 w 195"/>
                    <a:gd name="T13" fmla="*/ 0 h 308"/>
                    <a:gd name="T14" fmla="*/ 0 w 195"/>
                    <a:gd name="T15" fmla="*/ 0 h 308"/>
                    <a:gd name="T16" fmla="*/ 0 w 195"/>
                    <a:gd name="T17" fmla="*/ 0 h 308"/>
                    <a:gd name="T18" fmla="*/ 0 w 195"/>
                    <a:gd name="T19" fmla="*/ 0 h 308"/>
                    <a:gd name="T20" fmla="*/ 0 w 195"/>
                    <a:gd name="T21" fmla="*/ 0 h 308"/>
                    <a:gd name="T22" fmla="*/ 0 w 195"/>
                    <a:gd name="T23" fmla="*/ 0 h 308"/>
                    <a:gd name="T24" fmla="*/ 0 w 195"/>
                    <a:gd name="T25" fmla="*/ 0 h 308"/>
                    <a:gd name="T26" fmla="*/ 0 w 195"/>
                    <a:gd name="T27" fmla="*/ 0 h 308"/>
                    <a:gd name="T28" fmla="*/ 0 w 195"/>
                    <a:gd name="T29" fmla="*/ 0 h 308"/>
                    <a:gd name="T30" fmla="*/ 0 w 195"/>
                    <a:gd name="T31" fmla="*/ 0 h 308"/>
                    <a:gd name="T32" fmla="*/ 0 w 195"/>
                    <a:gd name="T33" fmla="*/ 0 h 308"/>
                    <a:gd name="T34" fmla="*/ 0 w 195"/>
                    <a:gd name="T35" fmla="*/ 0 h 308"/>
                    <a:gd name="T36" fmla="*/ 0 w 195"/>
                    <a:gd name="T37" fmla="*/ 0 h 308"/>
                    <a:gd name="T38" fmla="*/ 0 w 195"/>
                    <a:gd name="T39" fmla="*/ 0 h 308"/>
                    <a:gd name="T40" fmla="*/ 0 w 195"/>
                    <a:gd name="T41" fmla="*/ 0 h 308"/>
                    <a:gd name="T42" fmla="*/ 0 w 195"/>
                    <a:gd name="T43" fmla="*/ 0 h 308"/>
                    <a:gd name="T44" fmla="*/ 0 w 195"/>
                    <a:gd name="T45" fmla="*/ 0 h 308"/>
                    <a:gd name="T46" fmla="*/ 0 w 195"/>
                    <a:gd name="T47" fmla="*/ 0 h 308"/>
                    <a:gd name="T48" fmla="*/ 0 w 195"/>
                    <a:gd name="T49" fmla="*/ 0 h 308"/>
                    <a:gd name="T50" fmla="*/ 0 w 195"/>
                    <a:gd name="T51" fmla="*/ 0 h 308"/>
                    <a:gd name="T52" fmla="*/ 0 w 195"/>
                    <a:gd name="T53" fmla="*/ 0 h 308"/>
                    <a:gd name="T54" fmla="*/ 0 w 195"/>
                    <a:gd name="T55" fmla="*/ 0 h 308"/>
                    <a:gd name="T56" fmla="*/ 0 w 195"/>
                    <a:gd name="T57" fmla="*/ 0 h 308"/>
                    <a:gd name="T58" fmla="*/ 0 w 195"/>
                    <a:gd name="T59" fmla="*/ 0 h 308"/>
                    <a:gd name="T60" fmla="*/ 0 w 195"/>
                    <a:gd name="T61" fmla="*/ 0 h 308"/>
                    <a:gd name="T62" fmla="*/ 0 w 195"/>
                    <a:gd name="T63" fmla="*/ 0 h 308"/>
                    <a:gd name="T64" fmla="*/ 0 w 195"/>
                    <a:gd name="T65" fmla="*/ 0 h 308"/>
                    <a:gd name="T66" fmla="*/ 0 w 195"/>
                    <a:gd name="T67" fmla="*/ 0 h 308"/>
                    <a:gd name="T68" fmla="*/ 0 w 195"/>
                    <a:gd name="T69" fmla="*/ 0 h 308"/>
                    <a:gd name="T70" fmla="*/ 0 w 195"/>
                    <a:gd name="T71" fmla="*/ 0 h 308"/>
                    <a:gd name="T72" fmla="*/ 0 w 195"/>
                    <a:gd name="T73" fmla="*/ 0 h 308"/>
                    <a:gd name="T74" fmla="*/ 0 w 195"/>
                    <a:gd name="T75" fmla="*/ 0 h 308"/>
                    <a:gd name="T76" fmla="*/ 0 w 195"/>
                    <a:gd name="T77" fmla="*/ 0 h 308"/>
                    <a:gd name="T78" fmla="*/ 0 w 195"/>
                    <a:gd name="T79" fmla="*/ 0 h 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5"/>
                    <a:gd name="T121" fmla="*/ 0 h 308"/>
                    <a:gd name="T122" fmla="*/ 195 w 195"/>
                    <a:gd name="T123" fmla="*/ 308 h 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5" h="308">
                      <a:moveTo>
                        <a:pt x="154" y="6"/>
                      </a:moveTo>
                      <a:lnTo>
                        <a:pt x="118" y="0"/>
                      </a:lnTo>
                      <a:lnTo>
                        <a:pt x="80" y="3"/>
                      </a:lnTo>
                      <a:lnTo>
                        <a:pt x="54" y="14"/>
                      </a:lnTo>
                      <a:lnTo>
                        <a:pt x="34" y="29"/>
                      </a:lnTo>
                      <a:lnTo>
                        <a:pt x="15" y="51"/>
                      </a:lnTo>
                      <a:lnTo>
                        <a:pt x="10" y="78"/>
                      </a:lnTo>
                      <a:lnTo>
                        <a:pt x="1" y="113"/>
                      </a:lnTo>
                      <a:lnTo>
                        <a:pt x="1" y="150"/>
                      </a:lnTo>
                      <a:lnTo>
                        <a:pt x="0" y="187"/>
                      </a:lnTo>
                      <a:lnTo>
                        <a:pt x="6" y="226"/>
                      </a:lnTo>
                      <a:lnTo>
                        <a:pt x="16" y="253"/>
                      </a:lnTo>
                      <a:lnTo>
                        <a:pt x="32" y="273"/>
                      </a:lnTo>
                      <a:lnTo>
                        <a:pt x="43" y="285"/>
                      </a:lnTo>
                      <a:lnTo>
                        <a:pt x="58" y="295"/>
                      </a:lnTo>
                      <a:lnTo>
                        <a:pt x="75" y="304"/>
                      </a:lnTo>
                      <a:lnTo>
                        <a:pt x="101" y="308"/>
                      </a:lnTo>
                      <a:lnTo>
                        <a:pt x="126" y="308"/>
                      </a:lnTo>
                      <a:lnTo>
                        <a:pt x="143" y="304"/>
                      </a:lnTo>
                      <a:lnTo>
                        <a:pt x="171" y="286"/>
                      </a:lnTo>
                      <a:lnTo>
                        <a:pt x="188" y="253"/>
                      </a:lnTo>
                      <a:lnTo>
                        <a:pt x="195" y="233"/>
                      </a:lnTo>
                      <a:lnTo>
                        <a:pt x="148" y="250"/>
                      </a:lnTo>
                      <a:lnTo>
                        <a:pt x="123" y="252"/>
                      </a:lnTo>
                      <a:lnTo>
                        <a:pt x="109" y="251"/>
                      </a:lnTo>
                      <a:lnTo>
                        <a:pt x="98" y="244"/>
                      </a:lnTo>
                      <a:lnTo>
                        <a:pt x="91" y="231"/>
                      </a:lnTo>
                      <a:lnTo>
                        <a:pt x="84" y="210"/>
                      </a:lnTo>
                      <a:lnTo>
                        <a:pt x="83" y="183"/>
                      </a:lnTo>
                      <a:lnTo>
                        <a:pt x="82" y="152"/>
                      </a:lnTo>
                      <a:lnTo>
                        <a:pt x="80" y="105"/>
                      </a:lnTo>
                      <a:lnTo>
                        <a:pt x="86" y="83"/>
                      </a:lnTo>
                      <a:lnTo>
                        <a:pt x="96" y="64"/>
                      </a:lnTo>
                      <a:lnTo>
                        <a:pt x="111" y="55"/>
                      </a:lnTo>
                      <a:lnTo>
                        <a:pt x="123" y="55"/>
                      </a:lnTo>
                      <a:lnTo>
                        <a:pt x="149" y="54"/>
                      </a:lnTo>
                      <a:lnTo>
                        <a:pt x="186" y="70"/>
                      </a:lnTo>
                      <a:lnTo>
                        <a:pt x="180" y="36"/>
                      </a:lnTo>
                      <a:lnTo>
                        <a:pt x="162" y="16"/>
                      </a:lnTo>
                      <a:lnTo>
                        <a:pt x="154" y="6"/>
                      </a:lnTo>
                      <a:close/>
                    </a:path>
                  </a:pathLst>
                </a:custGeom>
                <a:solidFill>
                  <a:schemeClr val="hlink"/>
                </a:solidFill>
                <a:ln w="9525">
                  <a:solidFill>
                    <a:schemeClr val="hlink"/>
                  </a:solidFill>
                  <a:round/>
                  <a:headEnd/>
                  <a:tailEnd/>
                </a:ln>
              </p:spPr>
              <p:txBody>
                <a:bodyPr/>
                <a:lstStyle/>
                <a:p>
                  <a:endParaRPr lang="zh-CN" altLang="en-US"/>
                </a:p>
              </p:txBody>
            </p:sp>
          </p:grpSp>
        </p:grpSp>
        <p:grpSp>
          <p:nvGrpSpPr>
            <p:cNvPr id="8251" name="Group 70"/>
            <p:cNvGrpSpPr>
              <a:grpSpLocks/>
            </p:cNvGrpSpPr>
            <p:nvPr/>
          </p:nvGrpSpPr>
          <p:grpSpPr bwMode="auto">
            <a:xfrm>
              <a:off x="844" y="1045"/>
              <a:ext cx="148" cy="142"/>
              <a:chOff x="602" y="1942"/>
              <a:chExt cx="127" cy="106"/>
            </a:xfrm>
          </p:grpSpPr>
          <p:sp>
            <p:nvSpPr>
              <p:cNvPr id="8252" name="Freeform 71"/>
              <p:cNvSpPr>
                <a:spLocks/>
              </p:cNvSpPr>
              <p:nvPr/>
            </p:nvSpPr>
            <p:spPr bwMode="auto">
              <a:xfrm>
                <a:off x="602" y="1942"/>
                <a:ext cx="43" cy="101"/>
              </a:xfrm>
              <a:custGeom>
                <a:avLst/>
                <a:gdLst>
                  <a:gd name="T0" fmla="*/ 0 w 129"/>
                  <a:gd name="T1" fmla="*/ 0 h 304"/>
                  <a:gd name="T2" fmla="*/ 0 w 129"/>
                  <a:gd name="T3" fmla="*/ 0 h 304"/>
                  <a:gd name="T4" fmla="*/ 0 w 129"/>
                  <a:gd name="T5" fmla="*/ 0 h 304"/>
                  <a:gd name="T6" fmla="*/ 0 w 129"/>
                  <a:gd name="T7" fmla="*/ 0 h 304"/>
                  <a:gd name="T8" fmla="*/ 0 w 129"/>
                  <a:gd name="T9" fmla="*/ 0 h 304"/>
                  <a:gd name="T10" fmla="*/ 0 w 129"/>
                  <a:gd name="T11" fmla="*/ 0 h 304"/>
                  <a:gd name="T12" fmla="*/ 0 w 129"/>
                  <a:gd name="T13" fmla="*/ 0 h 304"/>
                  <a:gd name="T14" fmla="*/ 0 w 129"/>
                  <a:gd name="T15" fmla="*/ 0 h 304"/>
                  <a:gd name="T16" fmla="*/ 0 w 129"/>
                  <a:gd name="T17" fmla="*/ 0 h 304"/>
                  <a:gd name="T18" fmla="*/ 0 w 129"/>
                  <a:gd name="T19" fmla="*/ 0 h 304"/>
                  <a:gd name="T20" fmla="*/ 0 w 129"/>
                  <a:gd name="T21" fmla="*/ 0 h 304"/>
                  <a:gd name="T22" fmla="*/ 0 w 129"/>
                  <a:gd name="T23" fmla="*/ 0 h 3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
                  <a:gd name="T37" fmla="*/ 0 h 304"/>
                  <a:gd name="T38" fmla="*/ 129 w 129"/>
                  <a:gd name="T39" fmla="*/ 304 h 3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 h="304">
                    <a:moveTo>
                      <a:pt x="0" y="63"/>
                    </a:moveTo>
                    <a:lnTo>
                      <a:pt x="28" y="44"/>
                    </a:lnTo>
                    <a:lnTo>
                      <a:pt x="46" y="27"/>
                    </a:lnTo>
                    <a:lnTo>
                      <a:pt x="56" y="12"/>
                    </a:lnTo>
                    <a:lnTo>
                      <a:pt x="63" y="0"/>
                    </a:lnTo>
                    <a:lnTo>
                      <a:pt x="129" y="6"/>
                    </a:lnTo>
                    <a:lnTo>
                      <a:pt x="121" y="304"/>
                    </a:lnTo>
                    <a:lnTo>
                      <a:pt x="37" y="298"/>
                    </a:lnTo>
                    <a:lnTo>
                      <a:pt x="45" y="102"/>
                    </a:lnTo>
                    <a:lnTo>
                      <a:pt x="22" y="115"/>
                    </a:lnTo>
                    <a:lnTo>
                      <a:pt x="8" y="123"/>
                    </a:lnTo>
                    <a:lnTo>
                      <a:pt x="0" y="63"/>
                    </a:lnTo>
                    <a:close/>
                  </a:path>
                </a:pathLst>
              </a:custGeom>
              <a:solidFill>
                <a:schemeClr val="hlink"/>
              </a:solidFill>
              <a:ln w="9525">
                <a:solidFill>
                  <a:schemeClr val="hlink"/>
                </a:solidFill>
                <a:round/>
                <a:headEnd/>
                <a:tailEnd/>
              </a:ln>
            </p:spPr>
            <p:txBody>
              <a:bodyPr/>
              <a:lstStyle/>
              <a:p>
                <a:endParaRPr lang="zh-CN" altLang="en-US"/>
              </a:p>
            </p:txBody>
          </p:sp>
          <p:grpSp>
            <p:nvGrpSpPr>
              <p:cNvPr id="8253" name="Group 72"/>
              <p:cNvGrpSpPr>
                <a:grpSpLocks/>
              </p:cNvGrpSpPr>
              <p:nvPr/>
            </p:nvGrpSpPr>
            <p:grpSpPr bwMode="auto">
              <a:xfrm>
                <a:off x="648" y="1945"/>
                <a:ext cx="81" cy="103"/>
                <a:chOff x="648" y="1945"/>
                <a:chExt cx="81" cy="103"/>
              </a:xfrm>
            </p:grpSpPr>
            <p:sp>
              <p:nvSpPr>
                <p:cNvPr id="8254" name="Freeform 73"/>
                <p:cNvSpPr>
                  <a:spLocks/>
                </p:cNvSpPr>
                <p:nvPr/>
              </p:nvSpPr>
              <p:spPr bwMode="auto">
                <a:xfrm>
                  <a:off x="663" y="1945"/>
                  <a:ext cx="66" cy="103"/>
                </a:xfrm>
                <a:custGeom>
                  <a:avLst/>
                  <a:gdLst>
                    <a:gd name="T0" fmla="*/ 0 w 198"/>
                    <a:gd name="T1" fmla="*/ 0 h 310"/>
                    <a:gd name="T2" fmla="*/ 0 w 198"/>
                    <a:gd name="T3" fmla="*/ 0 h 310"/>
                    <a:gd name="T4" fmla="*/ 0 w 198"/>
                    <a:gd name="T5" fmla="*/ 0 h 310"/>
                    <a:gd name="T6" fmla="*/ 0 w 198"/>
                    <a:gd name="T7" fmla="*/ 0 h 310"/>
                    <a:gd name="T8" fmla="*/ 0 w 198"/>
                    <a:gd name="T9" fmla="*/ 0 h 310"/>
                    <a:gd name="T10" fmla="*/ 0 w 198"/>
                    <a:gd name="T11" fmla="*/ 0 h 310"/>
                    <a:gd name="T12" fmla="*/ 0 w 198"/>
                    <a:gd name="T13" fmla="*/ 0 h 310"/>
                    <a:gd name="T14" fmla="*/ 0 w 198"/>
                    <a:gd name="T15" fmla="*/ 0 h 310"/>
                    <a:gd name="T16" fmla="*/ 0 w 198"/>
                    <a:gd name="T17" fmla="*/ 0 h 310"/>
                    <a:gd name="T18" fmla="*/ 0 w 198"/>
                    <a:gd name="T19" fmla="*/ 0 h 310"/>
                    <a:gd name="T20" fmla="*/ 0 w 198"/>
                    <a:gd name="T21" fmla="*/ 0 h 310"/>
                    <a:gd name="T22" fmla="*/ 0 w 198"/>
                    <a:gd name="T23" fmla="*/ 0 h 310"/>
                    <a:gd name="T24" fmla="*/ 0 w 198"/>
                    <a:gd name="T25" fmla="*/ 0 h 310"/>
                    <a:gd name="T26" fmla="*/ 0 w 198"/>
                    <a:gd name="T27" fmla="*/ 0 h 310"/>
                    <a:gd name="T28" fmla="*/ 0 w 198"/>
                    <a:gd name="T29" fmla="*/ 0 h 310"/>
                    <a:gd name="T30" fmla="*/ 0 w 198"/>
                    <a:gd name="T31" fmla="*/ 0 h 310"/>
                    <a:gd name="T32" fmla="*/ 0 w 198"/>
                    <a:gd name="T33" fmla="*/ 0 h 310"/>
                    <a:gd name="T34" fmla="*/ 0 w 198"/>
                    <a:gd name="T35" fmla="*/ 0 h 310"/>
                    <a:gd name="T36" fmla="*/ 0 w 198"/>
                    <a:gd name="T37" fmla="*/ 0 h 310"/>
                    <a:gd name="T38" fmla="*/ 0 w 198"/>
                    <a:gd name="T39" fmla="*/ 0 h 310"/>
                    <a:gd name="T40" fmla="*/ 0 w 198"/>
                    <a:gd name="T41" fmla="*/ 0 h 310"/>
                    <a:gd name="T42" fmla="*/ 0 w 198"/>
                    <a:gd name="T43" fmla="*/ 0 h 310"/>
                    <a:gd name="T44" fmla="*/ 0 w 198"/>
                    <a:gd name="T45" fmla="*/ 0 h 310"/>
                    <a:gd name="T46" fmla="*/ 0 w 198"/>
                    <a:gd name="T47" fmla="*/ 0 h 310"/>
                    <a:gd name="T48" fmla="*/ 0 w 198"/>
                    <a:gd name="T49" fmla="*/ 0 h 310"/>
                    <a:gd name="T50" fmla="*/ 0 w 198"/>
                    <a:gd name="T51" fmla="*/ 0 h 310"/>
                    <a:gd name="T52" fmla="*/ 0 w 198"/>
                    <a:gd name="T53" fmla="*/ 0 h 310"/>
                    <a:gd name="T54" fmla="*/ 0 w 198"/>
                    <a:gd name="T55" fmla="*/ 0 h 310"/>
                    <a:gd name="T56" fmla="*/ 0 w 198"/>
                    <a:gd name="T57" fmla="*/ 0 h 310"/>
                    <a:gd name="T58" fmla="*/ 0 w 198"/>
                    <a:gd name="T59" fmla="*/ 0 h 310"/>
                    <a:gd name="T60" fmla="*/ 0 w 198"/>
                    <a:gd name="T61" fmla="*/ 0 h 310"/>
                    <a:gd name="T62" fmla="*/ 0 w 198"/>
                    <a:gd name="T63" fmla="*/ 0 h 310"/>
                    <a:gd name="T64" fmla="*/ 0 w 198"/>
                    <a:gd name="T65" fmla="*/ 0 h 310"/>
                    <a:gd name="T66" fmla="*/ 0 w 198"/>
                    <a:gd name="T67" fmla="*/ 0 h 310"/>
                    <a:gd name="T68" fmla="*/ 0 w 198"/>
                    <a:gd name="T69" fmla="*/ 0 h 310"/>
                    <a:gd name="T70" fmla="*/ 0 w 198"/>
                    <a:gd name="T71" fmla="*/ 0 h 310"/>
                    <a:gd name="T72" fmla="*/ 0 w 198"/>
                    <a:gd name="T73" fmla="*/ 0 h 310"/>
                    <a:gd name="T74" fmla="*/ 0 w 198"/>
                    <a:gd name="T75" fmla="*/ 0 h 310"/>
                    <a:gd name="T76" fmla="*/ 0 w 198"/>
                    <a:gd name="T77" fmla="*/ 0 h 310"/>
                    <a:gd name="T78" fmla="*/ 0 w 198"/>
                    <a:gd name="T79" fmla="*/ 0 h 3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8"/>
                    <a:gd name="T121" fmla="*/ 0 h 310"/>
                    <a:gd name="T122" fmla="*/ 198 w 198"/>
                    <a:gd name="T123" fmla="*/ 310 h 3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8" h="310">
                      <a:moveTo>
                        <a:pt x="48" y="6"/>
                      </a:moveTo>
                      <a:lnTo>
                        <a:pt x="84" y="0"/>
                      </a:lnTo>
                      <a:lnTo>
                        <a:pt x="122" y="5"/>
                      </a:lnTo>
                      <a:lnTo>
                        <a:pt x="147" y="18"/>
                      </a:lnTo>
                      <a:lnTo>
                        <a:pt x="168" y="34"/>
                      </a:lnTo>
                      <a:lnTo>
                        <a:pt x="185" y="56"/>
                      </a:lnTo>
                      <a:lnTo>
                        <a:pt x="189" y="85"/>
                      </a:lnTo>
                      <a:lnTo>
                        <a:pt x="198" y="119"/>
                      </a:lnTo>
                      <a:lnTo>
                        <a:pt x="195" y="156"/>
                      </a:lnTo>
                      <a:lnTo>
                        <a:pt x="195" y="192"/>
                      </a:lnTo>
                      <a:lnTo>
                        <a:pt x="188" y="231"/>
                      </a:lnTo>
                      <a:lnTo>
                        <a:pt x="178" y="257"/>
                      </a:lnTo>
                      <a:lnTo>
                        <a:pt x="162" y="278"/>
                      </a:lnTo>
                      <a:lnTo>
                        <a:pt x="151" y="289"/>
                      </a:lnTo>
                      <a:lnTo>
                        <a:pt x="135" y="298"/>
                      </a:lnTo>
                      <a:lnTo>
                        <a:pt x="117" y="307"/>
                      </a:lnTo>
                      <a:lnTo>
                        <a:pt x="91" y="310"/>
                      </a:lnTo>
                      <a:lnTo>
                        <a:pt x="66" y="310"/>
                      </a:lnTo>
                      <a:lnTo>
                        <a:pt x="49" y="305"/>
                      </a:lnTo>
                      <a:lnTo>
                        <a:pt x="21" y="286"/>
                      </a:lnTo>
                      <a:lnTo>
                        <a:pt x="6" y="254"/>
                      </a:lnTo>
                      <a:lnTo>
                        <a:pt x="0" y="231"/>
                      </a:lnTo>
                      <a:lnTo>
                        <a:pt x="46" y="250"/>
                      </a:lnTo>
                      <a:lnTo>
                        <a:pt x="70" y="253"/>
                      </a:lnTo>
                      <a:lnTo>
                        <a:pt x="83" y="253"/>
                      </a:lnTo>
                      <a:lnTo>
                        <a:pt x="96" y="246"/>
                      </a:lnTo>
                      <a:lnTo>
                        <a:pt x="103" y="234"/>
                      </a:lnTo>
                      <a:lnTo>
                        <a:pt x="110" y="212"/>
                      </a:lnTo>
                      <a:lnTo>
                        <a:pt x="113" y="186"/>
                      </a:lnTo>
                      <a:lnTo>
                        <a:pt x="116" y="156"/>
                      </a:lnTo>
                      <a:lnTo>
                        <a:pt x="117" y="108"/>
                      </a:lnTo>
                      <a:lnTo>
                        <a:pt x="113" y="85"/>
                      </a:lnTo>
                      <a:lnTo>
                        <a:pt x="104" y="66"/>
                      </a:lnTo>
                      <a:lnTo>
                        <a:pt x="87" y="57"/>
                      </a:lnTo>
                      <a:lnTo>
                        <a:pt x="77" y="56"/>
                      </a:lnTo>
                      <a:lnTo>
                        <a:pt x="52" y="55"/>
                      </a:lnTo>
                      <a:lnTo>
                        <a:pt x="15" y="68"/>
                      </a:lnTo>
                      <a:lnTo>
                        <a:pt x="22" y="36"/>
                      </a:lnTo>
                      <a:lnTo>
                        <a:pt x="39" y="16"/>
                      </a:lnTo>
                      <a:lnTo>
                        <a:pt x="48" y="6"/>
                      </a:lnTo>
                      <a:close/>
                    </a:path>
                  </a:pathLst>
                </a:custGeom>
                <a:solidFill>
                  <a:schemeClr val="hlink"/>
                </a:solidFill>
                <a:ln w="9525">
                  <a:solidFill>
                    <a:schemeClr val="hlink"/>
                  </a:solidFill>
                  <a:round/>
                  <a:headEnd/>
                  <a:tailEnd/>
                </a:ln>
              </p:spPr>
              <p:txBody>
                <a:bodyPr/>
                <a:lstStyle/>
                <a:p>
                  <a:endParaRPr lang="zh-CN" altLang="en-US"/>
                </a:p>
              </p:txBody>
            </p:sp>
            <p:sp>
              <p:nvSpPr>
                <p:cNvPr id="8255" name="Freeform 74"/>
                <p:cNvSpPr>
                  <a:spLocks/>
                </p:cNvSpPr>
                <p:nvPr/>
              </p:nvSpPr>
              <p:spPr bwMode="auto">
                <a:xfrm>
                  <a:off x="648" y="1945"/>
                  <a:ext cx="64" cy="103"/>
                </a:xfrm>
                <a:custGeom>
                  <a:avLst/>
                  <a:gdLst>
                    <a:gd name="T0" fmla="*/ 0 w 192"/>
                    <a:gd name="T1" fmla="*/ 0 h 309"/>
                    <a:gd name="T2" fmla="*/ 0 w 192"/>
                    <a:gd name="T3" fmla="*/ 0 h 309"/>
                    <a:gd name="T4" fmla="*/ 0 w 192"/>
                    <a:gd name="T5" fmla="*/ 0 h 309"/>
                    <a:gd name="T6" fmla="*/ 0 w 192"/>
                    <a:gd name="T7" fmla="*/ 0 h 309"/>
                    <a:gd name="T8" fmla="*/ 0 w 192"/>
                    <a:gd name="T9" fmla="*/ 0 h 309"/>
                    <a:gd name="T10" fmla="*/ 0 w 192"/>
                    <a:gd name="T11" fmla="*/ 0 h 309"/>
                    <a:gd name="T12" fmla="*/ 0 w 192"/>
                    <a:gd name="T13" fmla="*/ 0 h 309"/>
                    <a:gd name="T14" fmla="*/ 0 w 192"/>
                    <a:gd name="T15" fmla="*/ 0 h 309"/>
                    <a:gd name="T16" fmla="*/ 0 w 192"/>
                    <a:gd name="T17" fmla="*/ 0 h 309"/>
                    <a:gd name="T18" fmla="*/ 0 w 192"/>
                    <a:gd name="T19" fmla="*/ 0 h 309"/>
                    <a:gd name="T20" fmla="*/ 0 w 192"/>
                    <a:gd name="T21" fmla="*/ 0 h 309"/>
                    <a:gd name="T22" fmla="*/ 0 w 192"/>
                    <a:gd name="T23" fmla="*/ 0 h 309"/>
                    <a:gd name="T24" fmla="*/ 0 w 192"/>
                    <a:gd name="T25" fmla="*/ 0 h 309"/>
                    <a:gd name="T26" fmla="*/ 0 w 192"/>
                    <a:gd name="T27" fmla="*/ 0 h 309"/>
                    <a:gd name="T28" fmla="*/ 0 w 192"/>
                    <a:gd name="T29" fmla="*/ 0 h 309"/>
                    <a:gd name="T30" fmla="*/ 0 w 192"/>
                    <a:gd name="T31" fmla="*/ 0 h 309"/>
                    <a:gd name="T32" fmla="*/ 0 w 192"/>
                    <a:gd name="T33" fmla="*/ 0 h 309"/>
                    <a:gd name="T34" fmla="*/ 0 w 192"/>
                    <a:gd name="T35" fmla="*/ 0 h 309"/>
                    <a:gd name="T36" fmla="*/ 0 w 192"/>
                    <a:gd name="T37" fmla="*/ 0 h 309"/>
                    <a:gd name="T38" fmla="*/ 0 w 192"/>
                    <a:gd name="T39" fmla="*/ 0 h 309"/>
                    <a:gd name="T40" fmla="*/ 0 w 192"/>
                    <a:gd name="T41" fmla="*/ 0 h 309"/>
                    <a:gd name="T42" fmla="*/ 0 w 192"/>
                    <a:gd name="T43" fmla="*/ 0 h 309"/>
                    <a:gd name="T44" fmla="*/ 0 w 192"/>
                    <a:gd name="T45" fmla="*/ 0 h 309"/>
                    <a:gd name="T46" fmla="*/ 0 w 192"/>
                    <a:gd name="T47" fmla="*/ 0 h 309"/>
                    <a:gd name="T48" fmla="*/ 0 w 192"/>
                    <a:gd name="T49" fmla="*/ 0 h 309"/>
                    <a:gd name="T50" fmla="*/ 0 w 192"/>
                    <a:gd name="T51" fmla="*/ 0 h 309"/>
                    <a:gd name="T52" fmla="*/ 0 w 192"/>
                    <a:gd name="T53" fmla="*/ 0 h 309"/>
                    <a:gd name="T54" fmla="*/ 0 w 192"/>
                    <a:gd name="T55" fmla="*/ 0 h 309"/>
                    <a:gd name="T56" fmla="*/ 0 w 192"/>
                    <a:gd name="T57" fmla="*/ 0 h 309"/>
                    <a:gd name="T58" fmla="*/ 0 w 192"/>
                    <a:gd name="T59" fmla="*/ 0 h 309"/>
                    <a:gd name="T60" fmla="*/ 0 w 192"/>
                    <a:gd name="T61" fmla="*/ 0 h 309"/>
                    <a:gd name="T62" fmla="*/ 0 w 192"/>
                    <a:gd name="T63" fmla="*/ 0 h 309"/>
                    <a:gd name="T64" fmla="*/ 0 w 192"/>
                    <a:gd name="T65" fmla="*/ 0 h 309"/>
                    <a:gd name="T66" fmla="*/ 0 w 192"/>
                    <a:gd name="T67" fmla="*/ 0 h 309"/>
                    <a:gd name="T68" fmla="*/ 0 w 192"/>
                    <a:gd name="T69" fmla="*/ 0 h 309"/>
                    <a:gd name="T70" fmla="*/ 0 w 192"/>
                    <a:gd name="T71" fmla="*/ 0 h 309"/>
                    <a:gd name="T72" fmla="*/ 0 w 192"/>
                    <a:gd name="T73" fmla="*/ 0 h 309"/>
                    <a:gd name="T74" fmla="*/ 0 w 192"/>
                    <a:gd name="T75" fmla="*/ 0 h 309"/>
                    <a:gd name="T76" fmla="*/ 0 w 192"/>
                    <a:gd name="T77" fmla="*/ 0 h 309"/>
                    <a:gd name="T78" fmla="*/ 0 w 192"/>
                    <a:gd name="T79" fmla="*/ 0 h 3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2"/>
                    <a:gd name="T121" fmla="*/ 0 h 309"/>
                    <a:gd name="T122" fmla="*/ 192 w 192"/>
                    <a:gd name="T123" fmla="*/ 309 h 3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2" h="309">
                      <a:moveTo>
                        <a:pt x="164" y="10"/>
                      </a:moveTo>
                      <a:lnTo>
                        <a:pt x="130" y="0"/>
                      </a:lnTo>
                      <a:lnTo>
                        <a:pt x="92" y="1"/>
                      </a:lnTo>
                      <a:lnTo>
                        <a:pt x="66" y="11"/>
                      </a:lnTo>
                      <a:lnTo>
                        <a:pt x="43" y="25"/>
                      </a:lnTo>
                      <a:lnTo>
                        <a:pt x="23" y="45"/>
                      </a:lnTo>
                      <a:lnTo>
                        <a:pt x="16" y="71"/>
                      </a:lnTo>
                      <a:lnTo>
                        <a:pt x="4" y="107"/>
                      </a:lnTo>
                      <a:lnTo>
                        <a:pt x="2" y="142"/>
                      </a:lnTo>
                      <a:lnTo>
                        <a:pt x="0" y="179"/>
                      </a:lnTo>
                      <a:lnTo>
                        <a:pt x="2" y="218"/>
                      </a:lnTo>
                      <a:lnTo>
                        <a:pt x="10" y="247"/>
                      </a:lnTo>
                      <a:lnTo>
                        <a:pt x="24" y="269"/>
                      </a:lnTo>
                      <a:lnTo>
                        <a:pt x="34" y="280"/>
                      </a:lnTo>
                      <a:lnTo>
                        <a:pt x="48" y="292"/>
                      </a:lnTo>
                      <a:lnTo>
                        <a:pt x="65" y="302"/>
                      </a:lnTo>
                      <a:lnTo>
                        <a:pt x="90" y="307"/>
                      </a:lnTo>
                      <a:lnTo>
                        <a:pt x="115" y="309"/>
                      </a:lnTo>
                      <a:lnTo>
                        <a:pt x="134" y="307"/>
                      </a:lnTo>
                      <a:lnTo>
                        <a:pt x="162" y="290"/>
                      </a:lnTo>
                      <a:lnTo>
                        <a:pt x="181" y="260"/>
                      </a:lnTo>
                      <a:lnTo>
                        <a:pt x="190" y="239"/>
                      </a:lnTo>
                      <a:lnTo>
                        <a:pt x="142" y="253"/>
                      </a:lnTo>
                      <a:lnTo>
                        <a:pt x="117" y="253"/>
                      </a:lnTo>
                      <a:lnTo>
                        <a:pt x="103" y="251"/>
                      </a:lnTo>
                      <a:lnTo>
                        <a:pt x="93" y="243"/>
                      </a:lnTo>
                      <a:lnTo>
                        <a:pt x="87" y="230"/>
                      </a:lnTo>
                      <a:lnTo>
                        <a:pt x="81" y="209"/>
                      </a:lnTo>
                      <a:lnTo>
                        <a:pt x="81" y="181"/>
                      </a:lnTo>
                      <a:lnTo>
                        <a:pt x="83" y="151"/>
                      </a:lnTo>
                      <a:lnTo>
                        <a:pt x="85" y="104"/>
                      </a:lnTo>
                      <a:lnTo>
                        <a:pt x="92" y="82"/>
                      </a:lnTo>
                      <a:lnTo>
                        <a:pt x="103" y="63"/>
                      </a:lnTo>
                      <a:lnTo>
                        <a:pt x="119" y="57"/>
                      </a:lnTo>
                      <a:lnTo>
                        <a:pt x="130" y="56"/>
                      </a:lnTo>
                      <a:lnTo>
                        <a:pt x="156" y="58"/>
                      </a:lnTo>
                      <a:lnTo>
                        <a:pt x="192" y="76"/>
                      </a:lnTo>
                      <a:lnTo>
                        <a:pt x="188" y="43"/>
                      </a:lnTo>
                      <a:lnTo>
                        <a:pt x="173" y="22"/>
                      </a:lnTo>
                      <a:lnTo>
                        <a:pt x="164" y="10"/>
                      </a:lnTo>
                      <a:close/>
                    </a:path>
                  </a:pathLst>
                </a:custGeom>
                <a:solidFill>
                  <a:schemeClr val="hlink"/>
                </a:solidFill>
                <a:ln w="9525">
                  <a:solidFill>
                    <a:schemeClr val="hlink"/>
                  </a:solidFill>
                  <a:round/>
                  <a:headEnd/>
                  <a:tailEnd/>
                </a:ln>
              </p:spPr>
              <p:txBody>
                <a:bodyPr/>
                <a:lstStyle/>
                <a:p>
                  <a:endParaRPr lang="zh-CN" altLang="en-US"/>
                </a:p>
              </p:txBody>
            </p:sp>
          </p:grpSp>
        </p:grpSp>
      </p:grpSp>
      <p:grpSp>
        <p:nvGrpSpPr>
          <p:cNvPr id="8198" name="Group 81"/>
          <p:cNvGrpSpPr>
            <a:grpSpLocks/>
          </p:cNvGrpSpPr>
          <p:nvPr/>
        </p:nvGrpSpPr>
        <p:grpSpPr bwMode="auto">
          <a:xfrm>
            <a:off x="4439422" y="1766965"/>
            <a:ext cx="4503908" cy="4420367"/>
            <a:chOff x="3029" y="1026"/>
            <a:chExt cx="3073" cy="3016"/>
          </a:xfrm>
        </p:grpSpPr>
        <p:grpSp>
          <p:nvGrpSpPr>
            <p:cNvPr id="8199" name="Group 3"/>
            <p:cNvGrpSpPr>
              <a:grpSpLocks/>
            </p:cNvGrpSpPr>
            <p:nvPr/>
          </p:nvGrpSpPr>
          <p:grpSpPr bwMode="auto">
            <a:xfrm>
              <a:off x="3301" y="1026"/>
              <a:ext cx="2801" cy="2780"/>
              <a:chOff x="3127" y="532"/>
              <a:chExt cx="2586" cy="2780"/>
            </a:xfrm>
          </p:grpSpPr>
          <p:sp>
            <p:nvSpPr>
              <p:cNvPr id="8207" name="Rectangle 4"/>
              <p:cNvSpPr>
                <a:spLocks noChangeArrowheads="1"/>
              </p:cNvSpPr>
              <p:nvPr/>
            </p:nvSpPr>
            <p:spPr bwMode="auto">
              <a:xfrm>
                <a:off x="3127" y="3090"/>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10. Other</a:t>
                </a:r>
              </a:p>
            </p:txBody>
          </p:sp>
          <p:sp>
            <p:nvSpPr>
              <p:cNvPr id="8208" name="Rectangle 5"/>
              <p:cNvSpPr>
                <a:spLocks noChangeArrowheads="1"/>
              </p:cNvSpPr>
              <p:nvPr/>
            </p:nvSpPr>
            <p:spPr bwMode="auto">
              <a:xfrm>
                <a:off x="3127" y="2868"/>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9. Reliable Estimates</a:t>
                </a:r>
              </a:p>
            </p:txBody>
          </p:sp>
          <p:sp>
            <p:nvSpPr>
              <p:cNvPr id="8209" name="Rectangle 6"/>
              <p:cNvSpPr>
                <a:spLocks noChangeArrowheads="1"/>
              </p:cNvSpPr>
              <p:nvPr/>
            </p:nvSpPr>
            <p:spPr bwMode="auto">
              <a:xfrm>
                <a:off x="3127" y="2646"/>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8. Formal Methodology</a:t>
                </a:r>
              </a:p>
            </p:txBody>
          </p:sp>
          <p:sp>
            <p:nvSpPr>
              <p:cNvPr id="8210" name="Rectangle 7"/>
              <p:cNvSpPr>
                <a:spLocks noChangeArrowheads="1"/>
              </p:cNvSpPr>
              <p:nvPr/>
            </p:nvSpPr>
            <p:spPr bwMode="auto">
              <a:xfrm>
                <a:off x="3127" y="2424"/>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7. Firm Basic Requirements</a:t>
                </a:r>
              </a:p>
            </p:txBody>
          </p:sp>
          <p:sp>
            <p:nvSpPr>
              <p:cNvPr id="8211" name="Rectangle 8"/>
              <p:cNvSpPr>
                <a:spLocks noChangeArrowheads="1"/>
              </p:cNvSpPr>
              <p:nvPr/>
            </p:nvSpPr>
            <p:spPr bwMode="auto">
              <a:xfrm>
                <a:off x="3127" y="2048"/>
                <a:ext cx="2586" cy="376"/>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marL="290513" indent="-290513"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6. Standard Software Infrastructure</a:t>
                </a:r>
              </a:p>
            </p:txBody>
          </p:sp>
          <p:sp>
            <p:nvSpPr>
              <p:cNvPr id="8212" name="Rectangle 9"/>
              <p:cNvSpPr>
                <a:spLocks noChangeArrowheads="1"/>
              </p:cNvSpPr>
              <p:nvPr/>
            </p:nvSpPr>
            <p:spPr bwMode="auto">
              <a:xfrm>
                <a:off x="3127" y="1826"/>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5. Minimized Scope</a:t>
                </a:r>
              </a:p>
            </p:txBody>
          </p:sp>
          <p:sp>
            <p:nvSpPr>
              <p:cNvPr id="8213" name="Rectangle 10"/>
              <p:cNvSpPr>
                <a:spLocks noChangeArrowheads="1"/>
              </p:cNvSpPr>
              <p:nvPr/>
            </p:nvSpPr>
            <p:spPr bwMode="auto">
              <a:xfrm>
                <a:off x="3127" y="1604"/>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4. Clear Business Objectives</a:t>
                </a:r>
              </a:p>
            </p:txBody>
          </p:sp>
          <p:sp>
            <p:nvSpPr>
              <p:cNvPr id="8214" name="Rectangle 11"/>
              <p:cNvSpPr>
                <a:spLocks noChangeArrowheads="1"/>
              </p:cNvSpPr>
              <p:nvPr/>
            </p:nvSpPr>
            <p:spPr bwMode="auto">
              <a:xfrm>
                <a:off x="3127" y="1382"/>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3. Experienced Project Manager</a:t>
                </a:r>
              </a:p>
            </p:txBody>
          </p:sp>
          <p:sp>
            <p:nvSpPr>
              <p:cNvPr id="8215" name="Rectangle 12"/>
              <p:cNvSpPr>
                <a:spLocks noChangeArrowheads="1"/>
              </p:cNvSpPr>
              <p:nvPr/>
            </p:nvSpPr>
            <p:spPr bwMode="auto">
              <a:xfrm>
                <a:off x="3127" y="1160"/>
                <a:ext cx="2586" cy="22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2. User Involvement</a:t>
                </a:r>
              </a:p>
            </p:txBody>
          </p:sp>
          <p:sp>
            <p:nvSpPr>
              <p:cNvPr id="8216" name="Rectangle 13"/>
              <p:cNvSpPr>
                <a:spLocks noChangeArrowheads="1"/>
              </p:cNvSpPr>
              <p:nvPr/>
            </p:nvSpPr>
            <p:spPr bwMode="auto">
              <a:xfrm>
                <a:off x="3127" y="784"/>
                <a:ext cx="2586" cy="376"/>
              </a:xfrm>
              <a:prstGeom prst="rect">
                <a:avLst/>
              </a:prstGeom>
              <a:solidFill>
                <a:srgbClr val="CCECFF"/>
              </a:solidFill>
              <a:ln w="9525">
                <a:solidFill>
                  <a:srgbClr val="0066CC"/>
                </a:solidFill>
                <a:miter lim="800000"/>
                <a:headEnd/>
                <a:tailEnd/>
              </a:ln>
            </p:spPr>
            <p:txBody>
              <a:bodyPr lIns="99663" tIns="49832" rIns="99663" bIns="49832"/>
              <a:lstStyle>
                <a:lvl1pPr marL="234950" indent="-234950"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ts val="231"/>
                  </a:spcBef>
                  <a:buClr>
                    <a:schemeClr val="accent1"/>
                  </a:buClr>
                  <a:buSzPct val="80000"/>
                </a:pPr>
                <a:r>
                  <a:rPr lang="en-US" altLang="zh-CN" sz="1662" b="1">
                    <a:latin typeface="Verdana" panose="020B0604030504040204" pitchFamily="34" charset="0"/>
                  </a:rPr>
                  <a:t>1. Executive Management Support</a:t>
                </a:r>
              </a:p>
            </p:txBody>
          </p:sp>
          <p:sp>
            <p:nvSpPr>
              <p:cNvPr id="8217" name="Rectangle 14"/>
              <p:cNvSpPr>
                <a:spLocks noChangeArrowheads="1"/>
              </p:cNvSpPr>
              <p:nvPr/>
            </p:nvSpPr>
            <p:spPr bwMode="auto">
              <a:xfrm>
                <a:off x="3127" y="532"/>
                <a:ext cx="2586" cy="25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9663" tIns="49832" rIns="99663" bIns="49832"/>
              <a:lstStyle>
                <a:lvl1pPr defTabSz="917575">
                  <a:defRPr sz="2400">
                    <a:solidFill>
                      <a:schemeClr val="tx1"/>
                    </a:solidFill>
                    <a:latin typeface="Times" panose="02020603050405020304" pitchFamily="18" charset="0"/>
                    <a:ea typeface="微软雅黑" panose="020B0503020204020204" pitchFamily="34" charset="-122"/>
                  </a:defRPr>
                </a:lvl1pPr>
                <a:lvl2pPr marL="742950" indent="-285750" defTabSz="917575">
                  <a:defRPr sz="2400">
                    <a:solidFill>
                      <a:schemeClr val="tx1"/>
                    </a:solidFill>
                    <a:latin typeface="Times" panose="02020603050405020304" pitchFamily="18" charset="0"/>
                    <a:ea typeface="微软雅黑" panose="020B0503020204020204" pitchFamily="34" charset="-122"/>
                  </a:defRPr>
                </a:lvl2pPr>
                <a:lvl3pPr marL="1143000" indent="-228600"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ts val="231"/>
                  </a:spcBef>
                  <a:buClr>
                    <a:schemeClr val="accent1"/>
                  </a:buClr>
                  <a:buSzPct val="80000"/>
                </a:pPr>
                <a:r>
                  <a:rPr lang="en-US" altLang="zh-CN" sz="1846" b="1">
                    <a:latin typeface="Verdana" panose="020B0604030504040204" pitchFamily="34" charset="0"/>
                  </a:rPr>
                  <a:t>The CHAOS Ten</a:t>
                </a:r>
              </a:p>
            </p:txBody>
          </p:sp>
          <p:sp>
            <p:nvSpPr>
              <p:cNvPr id="8218" name="Line 15"/>
              <p:cNvSpPr>
                <a:spLocks noChangeShapeType="1"/>
              </p:cNvSpPr>
              <p:nvPr/>
            </p:nvSpPr>
            <p:spPr bwMode="auto">
              <a:xfrm>
                <a:off x="3127" y="532"/>
                <a:ext cx="2586" cy="0"/>
              </a:xfrm>
              <a:prstGeom prst="line">
                <a:avLst/>
              </a:prstGeom>
              <a:noFill/>
              <a:ln w="3175" cap="sq">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19" name="Line 16"/>
              <p:cNvSpPr>
                <a:spLocks noChangeShapeType="1"/>
              </p:cNvSpPr>
              <p:nvPr/>
            </p:nvSpPr>
            <p:spPr bwMode="auto">
              <a:xfrm>
                <a:off x="3127" y="784"/>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0" name="Line 17"/>
              <p:cNvSpPr>
                <a:spLocks noChangeShapeType="1"/>
              </p:cNvSpPr>
              <p:nvPr/>
            </p:nvSpPr>
            <p:spPr bwMode="auto">
              <a:xfrm>
                <a:off x="3127" y="1160"/>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1" name="Line 18"/>
              <p:cNvSpPr>
                <a:spLocks noChangeShapeType="1"/>
              </p:cNvSpPr>
              <p:nvPr/>
            </p:nvSpPr>
            <p:spPr bwMode="auto">
              <a:xfrm>
                <a:off x="3127" y="1382"/>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2" name="Line 19"/>
              <p:cNvSpPr>
                <a:spLocks noChangeShapeType="1"/>
              </p:cNvSpPr>
              <p:nvPr/>
            </p:nvSpPr>
            <p:spPr bwMode="auto">
              <a:xfrm>
                <a:off x="3127" y="1604"/>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3" name="Line 20"/>
              <p:cNvSpPr>
                <a:spLocks noChangeShapeType="1"/>
              </p:cNvSpPr>
              <p:nvPr/>
            </p:nvSpPr>
            <p:spPr bwMode="auto">
              <a:xfrm>
                <a:off x="3127" y="1826"/>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4" name="Line 21"/>
              <p:cNvSpPr>
                <a:spLocks noChangeShapeType="1"/>
              </p:cNvSpPr>
              <p:nvPr/>
            </p:nvSpPr>
            <p:spPr bwMode="auto">
              <a:xfrm>
                <a:off x="3127" y="2048"/>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5" name="Line 22"/>
              <p:cNvSpPr>
                <a:spLocks noChangeShapeType="1"/>
              </p:cNvSpPr>
              <p:nvPr/>
            </p:nvSpPr>
            <p:spPr bwMode="auto">
              <a:xfrm>
                <a:off x="3127" y="2424"/>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6" name="Line 23"/>
              <p:cNvSpPr>
                <a:spLocks noChangeShapeType="1"/>
              </p:cNvSpPr>
              <p:nvPr/>
            </p:nvSpPr>
            <p:spPr bwMode="auto">
              <a:xfrm>
                <a:off x="3127" y="2646"/>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7" name="Line 24"/>
              <p:cNvSpPr>
                <a:spLocks noChangeShapeType="1"/>
              </p:cNvSpPr>
              <p:nvPr/>
            </p:nvSpPr>
            <p:spPr bwMode="auto">
              <a:xfrm>
                <a:off x="3127" y="2868"/>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8" name="Line 25"/>
              <p:cNvSpPr>
                <a:spLocks noChangeShapeType="1"/>
              </p:cNvSpPr>
              <p:nvPr/>
            </p:nvSpPr>
            <p:spPr bwMode="auto">
              <a:xfrm>
                <a:off x="3127" y="3090"/>
                <a:ext cx="2586" cy="0"/>
              </a:xfrm>
              <a:prstGeom prst="line">
                <a:avLst/>
              </a:prstGeom>
              <a:noFill/>
              <a:ln w="3175">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29" name="Line 26"/>
              <p:cNvSpPr>
                <a:spLocks noChangeShapeType="1"/>
              </p:cNvSpPr>
              <p:nvPr/>
            </p:nvSpPr>
            <p:spPr bwMode="auto">
              <a:xfrm>
                <a:off x="3127" y="3312"/>
                <a:ext cx="2586" cy="0"/>
              </a:xfrm>
              <a:prstGeom prst="line">
                <a:avLst/>
              </a:prstGeom>
              <a:noFill/>
              <a:ln w="3175" cap="sq">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30" name="Line 27"/>
              <p:cNvSpPr>
                <a:spLocks noChangeShapeType="1"/>
              </p:cNvSpPr>
              <p:nvPr/>
            </p:nvSpPr>
            <p:spPr bwMode="auto">
              <a:xfrm>
                <a:off x="5713" y="532"/>
                <a:ext cx="0" cy="2780"/>
              </a:xfrm>
              <a:prstGeom prst="line">
                <a:avLst/>
              </a:prstGeom>
              <a:noFill/>
              <a:ln w="3175" cap="sq">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sp>
            <p:nvSpPr>
              <p:cNvPr id="8231" name="Line 28"/>
              <p:cNvSpPr>
                <a:spLocks noChangeShapeType="1"/>
              </p:cNvSpPr>
              <p:nvPr/>
            </p:nvSpPr>
            <p:spPr bwMode="auto">
              <a:xfrm>
                <a:off x="3127" y="532"/>
                <a:ext cx="0" cy="2780"/>
              </a:xfrm>
              <a:prstGeom prst="line">
                <a:avLst/>
              </a:prstGeom>
              <a:noFill/>
              <a:ln w="3175" cap="sq">
                <a:solidFill>
                  <a:srgbClr val="0066CC"/>
                </a:solidFill>
                <a:round/>
                <a:headEnd/>
                <a:tailEnd/>
              </a:ln>
              <a:extLst>
                <a:ext uri="{909E8E84-426E-40DD-AFC4-6F175D3DCCD1}">
                  <a14:hiddenFill xmlns:a14="http://schemas.microsoft.com/office/drawing/2010/main">
                    <a:noFill/>
                  </a14:hiddenFill>
                </a:ext>
              </a:extLst>
            </p:spPr>
            <p:txBody>
              <a:bodyPr lIns="99663" tIns="49832" rIns="99663" bIns="49832"/>
              <a:lstStyle/>
              <a:p>
                <a:endParaRPr lang="zh-CN" altLang="en-US"/>
              </a:p>
            </p:txBody>
          </p:sp>
        </p:grpSp>
        <p:sp>
          <p:nvSpPr>
            <p:cNvPr id="8200" name="Rectangle 29"/>
            <p:cNvSpPr>
              <a:spLocks noChangeArrowheads="1"/>
            </p:cNvSpPr>
            <p:nvPr/>
          </p:nvSpPr>
          <p:spPr bwMode="auto">
            <a:xfrm>
              <a:off x="4217" y="3887"/>
              <a:ext cx="178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923">
                  <a:latin typeface="Arial" panose="020B0604020202020204" pitchFamily="34" charset="0"/>
                  <a:ea typeface="宋体" panose="02010600030101010101" pitchFamily="2" charset="-122"/>
                </a:rPr>
                <a:t>Standish Group, ‘01 (www.standishgroup.com)</a:t>
              </a:r>
            </a:p>
          </p:txBody>
        </p:sp>
        <p:pic>
          <p:nvPicPr>
            <p:cNvPr id="8201" name="Picture 75"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1661"/>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76"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2115"/>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77"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2296"/>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78"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2931"/>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79"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3158"/>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80" descr="BD2130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 y="3385"/>
              <a:ext cx="22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237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300" fill="hold"/>
                                        <p:tgtEl>
                                          <p:spTgt spid="83"/>
                                        </p:tgtEl>
                                        <p:attrNameLst>
                                          <p:attrName>ppt_x</p:attrName>
                                        </p:attrNameLst>
                                      </p:cBhvr>
                                      <p:tavLst>
                                        <p:tav tm="0">
                                          <p:val>
                                            <p:strVal val="0-#ppt_w/2"/>
                                          </p:val>
                                        </p:tav>
                                        <p:tav tm="100000">
                                          <p:val>
                                            <p:strVal val="#ppt_x"/>
                                          </p:val>
                                        </p:tav>
                                      </p:tavLst>
                                    </p:anim>
                                    <p:anim calcmode="lin" valueType="num">
                                      <p:cBhvr additive="base">
                                        <p:cTn id="8" dur="3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bwMode="auto">
          <a:xfrm>
            <a:off x="457279" y="1472259"/>
            <a:ext cx="3517534" cy="4178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dirty="0"/>
              <a:t>明确需求时需要明确如下需求类型</a:t>
            </a:r>
            <a:r>
              <a:rPr lang="en-US" altLang="zh-CN" dirty="0"/>
              <a:t>:</a:t>
            </a:r>
          </a:p>
          <a:p>
            <a:pPr lvl="1"/>
            <a:r>
              <a:rPr lang="zh-CN" altLang="en-US" dirty="0"/>
              <a:t>功能需求</a:t>
            </a:r>
            <a:endParaRPr lang="en-US" altLang="zh-CN" dirty="0"/>
          </a:p>
          <a:p>
            <a:pPr lvl="1"/>
            <a:r>
              <a:rPr lang="zh-CN" altLang="en-US" dirty="0"/>
              <a:t>性能需求</a:t>
            </a:r>
            <a:endParaRPr lang="en-US" altLang="zh-CN" dirty="0"/>
          </a:p>
          <a:p>
            <a:pPr lvl="1"/>
            <a:r>
              <a:rPr lang="zh-CN" altLang="en-US" dirty="0"/>
              <a:t>质量属性</a:t>
            </a:r>
            <a:endParaRPr lang="en-US" altLang="zh-CN" dirty="0"/>
          </a:p>
          <a:p>
            <a:pPr lvl="1"/>
            <a:r>
              <a:rPr lang="zh-CN" altLang="en-US" dirty="0"/>
              <a:t>对外接口</a:t>
            </a:r>
            <a:endParaRPr lang="en-US" altLang="zh-CN" dirty="0"/>
          </a:p>
          <a:p>
            <a:pPr lvl="1"/>
            <a:r>
              <a:rPr lang="zh-CN" altLang="en-US" dirty="0"/>
              <a:t>约束</a:t>
            </a:r>
            <a:endParaRPr lang="en-US" altLang="zh-CN" dirty="0"/>
          </a:p>
          <a:p>
            <a:pPr lvl="1"/>
            <a:r>
              <a:rPr lang="zh-CN" altLang="en-US" dirty="0"/>
              <a:t>数据需求</a:t>
            </a:r>
            <a:endParaRPr lang="en-US" altLang="zh-CN" dirty="0"/>
          </a:p>
        </p:txBody>
      </p:sp>
      <p:sp>
        <p:nvSpPr>
          <p:cNvPr id="4" name="内容占位符 2"/>
          <p:cNvSpPr txBox="1">
            <a:spLocks/>
          </p:cNvSpPr>
          <p:nvPr/>
        </p:nvSpPr>
        <p:spPr>
          <a:xfrm>
            <a:off x="4093427" y="687305"/>
            <a:ext cx="4662198" cy="5784877"/>
          </a:xfrm>
          <a:prstGeom prst="rect">
            <a:avLst/>
          </a:prstGeom>
        </p:spPr>
        <p:txBody>
          <a:bodyPr/>
          <a:lstStyle>
            <a:lvl1pPr marL="265113" indent="-265113" algn="l" defTabSz="917575" rtl="0" eaLnBrk="0" fontAlgn="base" hangingPunct="0">
              <a:lnSpc>
                <a:spcPct val="150000"/>
              </a:lnSpc>
              <a:spcBef>
                <a:spcPts val="250"/>
              </a:spcBef>
              <a:spcAft>
                <a:spcPct val="0"/>
              </a:spcAft>
              <a:buClr>
                <a:schemeClr val="accent1"/>
              </a:buClr>
              <a:buSzPct val="80000"/>
              <a:buFont typeface="Wingdings 2" panose="05020102010507070707" pitchFamily="18" charset="2"/>
              <a:buChar char=""/>
              <a:defRPr sz="2800">
                <a:solidFill>
                  <a:schemeClr val="tx1"/>
                </a:solidFill>
                <a:latin typeface="+mn-lt"/>
                <a:ea typeface="+mn-ea"/>
                <a:cs typeface="+mn-cs"/>
              </a:defRPr>
            </a:lvl1pPr>
            <a:lvl2pPr marL="546100" indent="-198438" algn="l" defTabSz="917575" rtl="0" eaLnBrk="0" fontAlgn="base" hangingPunct="0">
              <a:lnSpc>
                <a:spcPct val="150000"/>
              </a:lnSpc>
              <a:spcBef>
                <a:spcPts val="250"/>
              </a:spcBef>
              <a:spcAft>
                <a:spcPct val="0"/>
              </a:spcAft>
              <a:buClr>
                <a:schemeClr val="accent1"/>
              </a:buClr>
              <a:buSzPct val="100000"/>
              <a:buFont typeface="Verdana" panose="020B0604030504040204" pitchFamily="34" charset="0"/>
              <a:buChar char="◦"/>
              <a:defRPr sz="2400">
                <a:solidFill>
                  <a:schemeClr val="tx1"/>
                </a:solidFill>
                <a:latin typeface="+mn-lt"/>
                <a:ea typeface="+mn-ea"/>
              </a:defRPr>
            </a:lvl2pPr>
            <a:lvl3pPr marL="785813" indent="-182563" algn="l" defTabSz="917575" rtl="0" eaLnBrk="0" fontAlgn="base" hangingPunct="0">
              <a:lnSpc>
                <a:spcPct val="150000"/>
              </a:lnSpc>
              <a:spcBef>
                <a:spcPts val="250"/>
              </a:spcBef>
              <a:spcAft>
                <a:spcPct val="0"/>
              </a:spcAft>
              <a:buClr>
                <a:srgbClr val="ED3742"/>
              </a:buClr>
              <a:buSzPct val="100000"/>
              <a:buFont typeface="Wingdings 2" panose="05020102010507070707" pitchFamily="18" charset="2"/>
              <a:buChar char=""/>
              <a:defRPr sz="2200">
                <a:solidFill>
                  <a:schemeClr val="tx1"/>
                </a:solidFill>
                <a:latin typeface="+mn-lt"/>
                <a:ea typeface="+mn-ea"/>
              </a:defRPr>
            </a:lvl3pPr>
            <a:lvl4pPr marL="1023938" indent="-182563" algn="l" defTabSz="917575" rtl="0" eaLnBrk="0" fontAlgn="base" hangingPunct="0">
              <a:lnSpc>
                <a:spcPct val="150000"/>
              </a:lnSpc>
              <a:spcBef>
                <a:spcPts val="225"/>
              </a:spcBef>
              <a:spcAft>
                <a:spcPct val="0"/>
              </a:spcAft>
              <a:buClr>
                <a:srgbClr val="ED3742"/>
              </a:buClr>
              <a:buSzPct val="112000"/>
              <a:buFont typeface="Verdana" panose="020B0604030504040204" pitchFamily="34" charset="0"/>
              <a:buChar char="◦"/>
              <a:defRPr sz="1900">
                <a:solidFill>
                  <a:schemeClr val="tx1"/>
                </a:solidFill>
                <a:latin typeface="+mn-lt"/>
                <a:ea typeface="+mn-ea"/>
              </a:defRPr>
            </a:lvl4pPr>
            <a:lvl5pPr marL="1277938" indent="-180975" algn="l" defTabSz="917575" rtl="0" eaLnBrk="0" fontAlgn="base" hangingPunct="0">
              <a:lnSpc>
                <a:spcPct val="150000"/>
              </a:lnSpc>
              <a:spcBef>
                <a:spcPts val="250"/>
              </a:spcBef>
              <a:spcAft>
                <a:spcPct val="0"/>
              </a:spcAft>
              <a:buClr>
                <a:srgbClr val="4A85BF"/>
              </a:buClr>
              <a:buSzPct val="100000"/>
              <a:buFont typeface="Wingdings 2" panose="05020102010507070707" pitchFamily="18" charset="2"/>
              <a:buChar char=""/>
              <a:defRPr>
                <a:solidFill>
                  <a:schemeClr val="tx1"/>
                </a:solidFill>
                <a:latin typeface="+mn-lt"/>
                <a:ea typeface="+mn-ea"/>
              </a:defRPr>
            </a:lvl5pPr>
            <a:lvl6pPr marL="17351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6pPr>
            <a:lvl7pPr marL="21923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7pPr>
            <a:lvl8pPr marL="26495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8pPr>
            <a:lvl9pPr marL="3106738" indent="-180975" algn="l" defTabSz="917575" rtl="0" eaLnBrk="0" fontAlgn="base" hangingPunct="0">
              <a:spcBef>
                <a:spcPts val="250"/>
              </a:spcBef>
              <a:spcAft>
                <a:spcPct val="0"/>
              </a:spcAft>
              <a:buClr>
                <a:srgbClr val="4A85BF"/>
              </a:buClr>
              <a:buSzPct val="100000"/>
              <a:buFont typeface="Wingdings 2" pitchFamily="18" charset="2"/>
              <a:buChar char=""/>
              <a:defRPr>
                <a:solidFill>
                  <a:schemeClr val="tx1"/>
                </a:solidFill>
                <a:latin typeface="+mn-lt"/>
                <a:ea typeface="+mn-ea"/>
              </a:defRPr>
            </a:lvl9pPr>
          </a:lstStyle>
          <a:p>
            <a:pPr>
              <a:defRPr/>
            </a:pPr>
            <a:r>
              <a:rPr lang="zh-CN" altLang="en-US" sz="1662" kern="0" dirty="0"/>
              <a:t>说明下列需求分别属于那种类型</a:t>
            </a:r>
            <a:endParaRPr lang="en-US" altLang="zh-CN" sz="1662" kern="0" dirty="0"/>
          </a:p>
          <a:p>
            <a:pPr lvl="1">
              <a:defRPr/>
            </a:pPr>
            <a:r>
              <a:rPr lang="zh-CN" altLang="en-US" sz="1662" kern="0" dirty="0"/>
              <a:t>开发团队需要给出</a:t>
            </a:r>
            <a:r>
              <a:rPr lang="en-US" altLang="zh-CN" sz="1662" kern="0" dirty="0"/>
              <a:t>SRS</a:t>
            </a:r>
            <a:r>
              <a:rPr lang="zh-CN" altLang="en-US" sz="1662" kern="0" dirty="0"/>
              <a:t>文档</a:t>
            </a:r>
            <a:endParaRPr lang="en-US" altLang="zh-CN" sz="1662" kern="0" dirty="0"/>
          </a:p>
          <a:p>
            <a:pPr lvl="1">
              <a:defRPr/>
            </a:pPr>
            <a:r>
              <a:rPr lang="zh-CN" altLang="en-US" sz="1662" kern="0" dirty="0"/>
              <a:t>经过</a:t>
            </a:r>
            <a:r>
              <a:rPr lang="en-US" altLang="zh-CN" sz="1662" kern="0" dirty="0"/>
              <a:t>10</a:t>
            </a:r>
            <a:r>
              <a:rPr lang="zh-CN" altLang="en-US" sz="1662" kern="0" dirty="0"/>
              <a:t>天培训的收银员就能够熟练使用系统</a:t>
            </a:r>
            <a:endParaRPr lang="en-US" altLang="zh-CN" sz="1662" kern="0" dirty="0"/>
          </a:p>
          <a:p>
            <a:pPr lvl="1">
              <a:defRPr/>
            </a:pPr>
            <a:r>
              <a:rPr lang="zh-CN" altLang="en-US" sz="1662" kern="0" dirty="0"/>
              <a:t>一个从没有使用过</a:t>
            </a:r>
            <a:r>
              <a:rPr lang="en-US" altLang="zh-CN" sz="1662" kern="0" dirty="0"/>
              <a:t>ATM</a:t>
            </a:r>
            <a:r>
              <a:rPr lang="zh-CN" altLang="en-US" sz="1662" kern="0" dirty="0"/>
              <a:t>的新顾客，也能够顺利使用系统完成自助取款</a:t>
            </a:r>
            <a:endParaRPr lang="en-US" altLang="zh-CN" sz="1662" kern="0" dirty="0"/>
          </a:p>
          <a:p>
            <a:pPr lvl="1">
              <a:defRPr/>
            </a:pPr>
            <a:r>
              <a:rPr lang="zh-CN" altLang="en-US" sz="1662" kern="0" dirty="0"/>
              <a:t>顾客使用信用卡付款时，系统必须使用银联专用刷卡设备与银行交易</a:t>
            </a:r>
            <a:endParaRPr lang="en-US" altLang="zh-CN" sz="1662" kern="0" dirty="0"/>
          </a:p>
          <a:p>
            <a:pPr lvl="1">
              <a:defRPr/>
            </a:pPr>
            <a:r>
              <a:rPr lang="zh-CN" altLang="en-US" sz="1662" kern="0" dirty="0"/>
              <a:t>使用银联专用刷卡设备，向银行传递的交易数据格式为</a:t>
            </a:r>
            <a:r>
              <a:rPr lang="en-US" altLang="zh-CN" sz="1662" kern="0" dirty="0"/>
              <a:t>……</a:t>
            </a:r>
          </a:p>
          <a:p>
            <a:pPr lvl="1">
              <a:defRPr/>
            </a:pPr>
            <a:r>
              <a:rPr lang="zh-CN" altLang="en-US" sz="1662" kern="0" dirty="0"/>
              <a:t>当订单数量大于现有数量时，系统必须通知管理员</a:t>
            </a:r>
            <a:endParaRPr lang="en-US" altLang="zh-CN" sz="1662" kern="0" dirty="0"/>
          </a:p>
          <a:p>
            <a:pPr lvl="1">
              <a:defRPr/>
            </a:pPr>
            <a:r>
              <a:rPr lang="zh-CN" altLang="en-US" sz="1662" kern="0" dirty="0"/>
              <a:t>系统每小时必须处理至少</a:t>
            </a:r>
            <a:r>
              <a:rPr lang="en-US" altLang="zh-CN" sz="1662" kern="0" dirty="0"/>
              <a:t>3000</a:t>
            </a:r>
            <a:r>
              <a:rPr lang="zh-CN" altLang="en-US" sz="1662" kern="0" dirty="0"/>
              <a:t>次呼叫</a:t>
            </a:r>
            <a:endParaRPr lang="en-US" altLang="zh-CN" sz="1662" kern="0" dirty="0"/>
          </a:p>
          <a:p>
            <a:pPr lvl="1">
              <a:defRPr/>
            </a:pPr>
            <a:r>
              <a:rPr lang="zh-CN" altLang="en-US" sz="1662" kern="0" dirty="0"/>
              <a:t>每日报表中，报表的形式必须是：“每日报告：</a:t>
            </a:r>
            <a:r>
              <a:rPr lang="en-US" altLang="zh-CN" sz="1662" kern="0" dirty="0" err="1"/>
              <a:t>dd</a:t>
            </a:r>
            <a:r>
              <a:rPr lang="en-US" altLang="zh-CN" sz="1662" kern="0" dirty="0"/>
              <a:t>-mm-</a:t>
            </a:r>
            <a:r>
              <a:rPr lang="en-US" altLang="zh-CN" sz="1662" kern="0" dirty="0" err="1"/>
              <a:t>yyyy</a:t>
            </a:r>
            <a:r>
              <a:rPr lang="zh-CN" altLang="en-US" sz="1662" kern="0" dirty="0"/>
              <a:t>”</a:t>
            </a:r>
            <a:endParaRPr lang="en-US" altLang="zh-CN" sz="1662" kern="0" dirty="0"/>
          </a:p>
        </p:txBody>
      </p:sp>
      <p:sp>
        <p:nvSpPr>
          <p:cNvPr id="5" name="Rectangle 2"/>
          <p:cNvSpPr txBox="1">
            <a:spLocks/>
          </p:cNvSpPr>
          <p:nvPr/>
        </p:nvSpPr>
        <p:spPr bwMode="auto">
          <a:xfrm>
            <a:off x="493791" y="0"/>
            <a:ext cx="8231029" cy="68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课堂练习</a:t>
            </a:r>
            <a:endParaRPr lang="en-GB" altLang="zh-CN" dirty="0"/>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518450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300" fill="hold"/>
                                        <p:tgtEl>
                                          <p:spTgt spid="7"/>
                                        </p:tgtEl>
                                        <p:attrNameLst>
                                          <p:attrName>ppt_x</p:attrName>
                                        </p:attrNameLst>
                                      </p:cBhvr>
                                      <p:tavLst>
                                        <p:tav tm="0">
                                          <p:val>
                                            <p:strVal val="0-#ppt_w/2"/>
                                          </p:val>
                                        </p:tav>
                                        <p:tav tm="100000">
                                          <p:val>
                                            <p:strVal val="#ppt_x"/>
                                          </p:val>
                                        </p:tav>
                                      </p:tavLst>
                                    </p:anim>
                                    <p:anim calcmode="lin" valueType="num">
                                      <p:cBhvr additive="base">
                                        <p:cTn id="43" dur="30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80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03</a:t>
            </a:r>
            <a:endParaRPr lang="zh-CN" altLang="en-US" sz="1000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3447257" y="4313932"/>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rgbClr val="C00000"/>
                </a:solidFill>
                <a:latin typeface="微软雅黑" panose="020B0503020204020204" pitchFamily="34" charset="-122"/>
              </a:rPr>
              <a:t>需求分析方法（建模）</a:t>
            </a:r>
            <a:endParaRPr lang="en-US" altLang="zh-CN"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1423170859"/>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bwMode="auto">
          <a:xfrm>
            <a:off x="2578060" y="1484784"/>
            <a:ext cx="0" cy="3024336"/>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cxnSp>
        <p:nvCxnSpPr>
          <p:cNvPr id="6" name="直接连接符 5"/>
          <p:cNvCxnSpPr/>
          <p:nvPr/>
        </p:nvCxnSpPr>
        <p:spPr bwMode="auto">
          <a:xfrm>
            <a:off x="6567529" y="1484784"/>
            <a:ext cx="0" cy="2952328"/>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7" name="文本框 6"/>
          <p:cNvSpPr txBox="1"/>
          <p:nvPr/>
        </p:nvSpPr>
        <p:spPr>
          <a:xfrm>
            <a:off x="595050" y="1923790"/>
            <a:ext cx="1690847" cy="1782539"/>
          </a:xfrm>
          <a:prstGeom prst="rect">
            <a:avLst/>
          </a:prstGeom>
          <a:noFill/>
        </p:spPr>
        <p:txBody>
          <a:bodyPr wrap="none">
            <a:spAutoFit/>
          </a:bodyPr>
          <a:lstStyle/>
          <a:p>
            <a:pPr>
              <a:lnSpc>
                <a:spcPct val="200000"/>
              </a:lnSpc>
              <a:defRPr/>
            </a:pPr>
            <a:r>
              <a:rPr lang="zh-CN" altLang="en-US" dirty="0"/>
              <a:t>获取结果</a:t>
            </a:r>
            <a:endParaRPr lang="en-US" altLang="zh-CN" dirty="0"/>
          </a:p>
          <a:p>
            <a:pPr marL="316565" indent="-316565">
              <a:lnSpc>
                <a:spcPct val="200000"/>
              </a:lnSpc>
              <a:buFont typeface="Arial" panose="020B0604020202020204" pitchFamily="34" charset="0"/>
              <a:buChar char="•"/>
              <a:defRPr/>
            </a:pPr>
            <a:r>
              <a:rPr lang="zh-CN" altLang="en-US" sz="1846" dirty="0"/>
              <a:t>用户的理解</a:t>
            </a:r>
            <a:endParaRPr lang="en-US" altLang="zh-CN" sz="1846" dirty="0"/>
          </a:p>
          <a:p>
            <a:pPr marL="316565" indent="-316565">
              <a:lnSpc>
                <a:spcPct val="200000"/>
              </a:lnSpc>
              <a:buFont typeface="Arial" panose="020B0604020202020204" pitchFamily="34" charset="0"/>
              <a:buChar char="•"/>
              <a:defRPr/>
            </a:pPr>
            <a:r>
              <a:rPr lang="zh-CN" altLang="en-US" sz="1846" dirty="0"/>
              <a:t>问题的描述</a:t>
            </a:r>
          </a:p>
        </p:txBody>
      </p:sp>
      <p:sp>
        <p:nvSpPr>
          <p:cNvPr id="8" name="右箭头标注 7"/>
          <p:cNvSpPr/>
          <p:nvPr/>
        </p:nvSpPr>
        <p:spPr bwMode="auto">
          <a:xfrm>
            <a:off x="2927427" y="1923789"/>
            <a:ext cx="3618663" cy="1782539"/>
          </a:xfrm>
          <a:prstGeom prst="rightArrowCallou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spAutoFit/>
          </a:bodyPr>
          <a:lstStyle/>
          <a:p>
            <a:pPr>
              <a:lnSpc>
                <a:spcPct val="200000"/>
              </a:lnSpc>
              <a:defRPr/>
            </a:pPr>
            <a:r>
              <a:rPr lang="zh-CN" altLang="en-US" dirty="0">
                <a:solidFill>
                  <a:schemeClr val="tx1"/>
                </a:solidFill>
                <a:latin typeface="Times"/>
              </a:rPr>
              <a:t>需求分析</a:t>
            </a:r>
            <a:endParaRPr lang="en-US" altLang="zh-CN" dirty="0">
              <a:solidFill>
                <a:schemeClr val="tx1"/>
              </a:solidFill>
              <a:latin typeface="Times"/>
            </a:endParaRPr>
          </a:p>
          <a:p>
            <a:pPr marL="316565" indent="-316565">
              <a:lnSpc>
                <a:spcPct val="200000"/>
              </a:lnSpc>
              <a:buFont typeface="Arial" panose="020B0604020202020204" pitchFamily="34" charset="0"/>
              <a:buChar char="•"/>
              <a:defRPr/>
            </a:pPr>
            <a:r>
              <a:rPr lang="zh-CN" altLang="en-US" sz="1846" dirty="0">
                <a:latin typeface="Times"/>
              </a:rPr>
              <a:t>建立分析模型</a:t>
            </a:r>
            <a:endParaRPr lang="en-US" altLang="zh-CN" sz="1846" dirty="0">
              <a:latin typeface="Times"/>
            </a:endParaRPr>
          </a:p>
          <a:p>
            <a:pPr marL="316565" indent="-316565">
              <a:lnSpc>
                <a:spcPct val="200000"/>
              </a:lnSpc>
              <a:buFont typeface="Arial" panose="020B0604020202020204" pitchFamily="34" charset="0"/>
              <a:buChar char="•"/>
              <a:defRPr/>
            </a:pPr>
            <a:r>
              <a:rPr lang="zh-CN" altLang="en-US" sz="1846" dirty="0">
                <a:solidFill>
                  <a:schemeClr val="tx1"/>
                </a:solidFill>
                <a:latin typeface="Times"/>
              </a:rPr>
              <a:t>创建解决方案</a:t>
            </a:r>
          </a:p>
        </p:txBody>
      </p:sp>
      <p:sp>
        <p:nvSpPr>
          <p:cNvPr id="9" name="文本框 8"/>
          <p:cNvSpPr txBox="1"/>
          <p:nvPr/>
        </p:nvSpPr>
        <p:spPr>
          <a:xfrm>
            <a:off x="6661330" y="2233039"/>
            <a:ext cx="2165336" cy="1782539"/>
          </a:xfrm>
          <a:prstGeom prst="rect">
            <a:avLst/>
          </a:prstGeom>
          <a:noFill/>
        </p:spPr>
        <p:txBody>
          <a:bodyPr wrap="none">
            <a:spAutoFit/>
          </a:bodyPr>
          <a:lstStyle/>
          <a:p>
            <a:pPr>
              <a:lnSpc>
                <a:spcPct val="200000"/>
              </a:lnSpc>
              <a:defRPr/>
            </a:pPr>
            <a:r>
              <a:rPr lang="zh-CN" altLang="en-US" dirty="0"/>
              <a:t>需求开发目标</a:t>
            </a:r>
            <a:endParaRPr lang="en-US" altLang="zh-CN" dirty="0"/>
          </a:p>
          <a:p>
            <a:pPr marL="316565" indent="-316565">
              <a:lnSpc>
                <a:spcPct val="200000"/>
              </a:lnSpc>
              <a:buFont typeface="Arial" panose="020B0604020202020204" pitchFamily="34" charset="0"/>
              <a:buChar char="•"/>
              <a:defRPr/>
            </a:pPr>
            <a:r>
              <a:rPr lang="zh-CN" altLang="en-US" sz="1846" dirty="0"/>
              <a:t>共同的理解</a:t>
            </a:r>
            <a:endParaRPr lang="en-US" altLang="zh-CN" sz="1846" dirty="0"/>
          </a:p>
          <a:p>
            <a:pPr marL="316565" indent="-316565">
              <a:lnSpc>
                <a:spcPct val="200000"/>
              </a:lnSpc>
              <a:buFont typeface="Arial" panose="020B0604020202020204" pitchFamily="34" charset="0"/>
              <a:buChar char="•"/>
              <a:defRPr/>
            </a:pPr>
            <a:r>
              <a:rPr lang="zh-CN" altLang="en-US" sz="1846" dirty="0"/>
              <a:t>解决方案的描述</a:t>
            </a:r>
          </a:p>
        </p:txBody>
      </p:sp>
      <p:sp>
        <p:nvSpPr>
          <p:cNvPr id="63495" name="标题 1"/>
          <p:cNvSpPr>
            <a:spLocks noGrp="1"/>
          </p:cNvSpPr>
          <p:nvPr>
            <p:ph type="title"/>
          </p:nvPr>
        </p:nvSpPr>
        <p:spPr>
          <a:xfrm>
            <a:off x="627293" y="-39163"/>
            <a:ext cx="8185594" cy="615104"/>
          </a:xfrm>
        </p:spPr>
        <p:txBody>
          <a:bodyPr/>
          <a:lstStyle/>
          <a:p>
            <a:r>
              <a:rPr lang="zh-CN" altLang="en-US" dirty="0"/>
              <a:t>需求分析过程和方法</a:t>
            </a:r>
          </a:p>
        </p:txBody>
      </p:sp>
      <p:cxnSp>
        <p:nvCxnSpPr>
          <p:cNvPr id="1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内容占位符 2"/>
          <p:cNvSpPr>
            <a:spLocks noGrp="1"/>
          </p:cNvSpPr>
          <p:nvPr>
            <p:ph idx="1"/>
          </p:nvPr>
        </p:nvSpPr>
        <p:spPr bwMode="auto">
          <a:xfrm>
            <a:off x="595050" y="4695110"/>
            <a:ext cx="7881938" cy="13967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a:lnSpc>
                <a:spcPct val="200000"/>
              </a:lnSpc>
            </a:pPr>
            <a:r>
              <a:rPr lang="zh-CN" altLang="en-US" dirty="0"/>
              <a:t>构建需求分析模型：达到甲乙双方对需求的理解</a:t>
            </a:r>
            <a:endParaRPr lang="en-US" altLang="zh-CN" dirty="0"/>
          </a:p>
          <a:p>
            <a:pPr>
              <a:lnSpc>
                <a:spcPct val="200000"/>
              </a:lnSpc>
            </a:pPr>
            <a:r>
              <a:rPr lang="zh-CN" altLang="en-US" dirty="0"/>
              <a:t>在需求理解的基础上开始创建系统的解决方案</a:t>
            </a:r>
            <a:endParaRPr lang="en-US" altLang="zh-CN" dirty="0"/>
          </a:p>
        </p:txBody>
      </p:sp>
    </p:spTree>
    <p:extLst>
      <p:ext uri="{BB962C8B-B14F-4D97-AF65-F5344CB8AC3E}">
        <p14:creationId xmlns:p14="http://schemas.microsoft.com/office/powerpoint/2010/main" val="49411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040628770"/>
              </p:ext>
            </p:extLst>
          </p:nvPr>
        </p:nvGraphicFramePr>
        <p:xfrm>
          <a:off x="324322" y="702912"/>
          <a:ext cx="8568952" cy="5478788"/>
        </p:xfrm>
        <a:graphic>
          <a:graphicData uri="http://schemas.openxmlformats.org/drawingml/2006/table">
            <a:tbl>
              <a:tblPr firstRow="1" bandRow="1">
                <a:tableStyleId>{BDBED569-4797-4DF1-A0F4-6AAB3CD982D8}</a:tableStyleId>
              </a:tblPr>
              <a:tblGrid>
                <a:gridCol w="1728192">
                  <a:extLst>
                    <a:ext uri="{9D8B030D-6E8A-4147-A177-3AD203B41FA5}">
                      <a16:colId xmlns:a16="http://schemas.microsoft.com/office/drawing/2014/main" val="20000"/>
                    </a:ext>
                  </a:extLst>
                </a:gridCol>
                <a:gridCol w="3244701">
                  <a:extLst>
                    <a:ext uri="{9D8B030D-6E8A-4147-A177-3AD203B41FA5}">
                      <a16:colId xmlns:a16="http://schemas.microsoft.com/office/drawing/2014/main" val="20001"/>
                    </a:ext>
                  </a:extLst>
                </a:gridCol>
                <a:gridCol w="3596059">
                  <a:extLst>
                    <a:ext uri="{9D8B030D-6E8A-4147-A177-3AD203B41FA5}">
                      <a16:colId xmlns:a16="http://schemas.microsoft.com/office/drawing/2014/main" val="20002"/>
                    </a:ext>
                  </a:extLst>
                </a:gridCol>
              </a:tblGrid>
              <a:tr h="342410">
                <a:tc>
                  <a:txBody>
                    <a:bodyPr/>
                    <a:lstStyle/>
                    <a:p>
                      <a:r>
                        <a:rPr lang="zh-CN" altLang="en-US" sz="1700" dirty="0">
                          <a:solidFill>
                            <a:schemeClr val="bg1"/>
                          </a:solidFill>
                        </a:rPr>
                        <a:t>方法</a:t>
                      </a:r>
                    </a:p>
                  </a:txBody>
                  <a:tcPr marL="84416" marR="84416" marT="42215" marB="42215"/>
                </a:tc>
                <a:tc>
                  <a:txBody>
                    <a:bodyPr/>
                    <a:lstStyle/>
                    <a:p>
                      <a:r>
                        <a:rPr lang="zh-CN" altLang="en-US" sz="1700" dirty="0">
                          <a:solidFill>
                            <a:schemeClr val="bg1"/>
                          </a:solidFill>
                        </a:rPr>
                        <a:t>模型</a:t>
                      </a:r>
                    </a:p>
                  </a:txBody>
                  <a:tcPr marL="84416" marR="84416" marT="42215" marB="42215"/>
                </a:tc>
                <a:tc>
                  <a:txBody>
                    <a:bodyPr/>
                    <a:lstStyle/>
                    <a:p>
                      <a:r>
                        <a:rPr lang="zh-CN" altLang="en-US" sz="1700" dirty="0">
                          <a:solidFill>
                            <a:schemeClr val="bg1"/>
                          </a:solidFill>
                        </a:rPr>
                        <a:t>描述</a:t>
                      </a:r>
                    </a:p>
                  </a:txBody>
                  <a:tcPr marL="84416" marR="84416" marT="42215" marB="42215"/>
                </a:tc>
                <a:extLst>
                  <a:ext uri="{0D108BD9-81ED-4DB2-BD59-A6C34878D82A}">
                    <a16:rowId xmlns:a16="http://schemas.microsoft.com/office/drawing/2014/main" val="10000"/>
                  </a:ext>
                </a:extLst>
              </a:tr>
              <a:tr h="1097590">
                <a:tc rowSpan="2">
                  <a:txBody>
                    <a:bodyPr/>
                    <a:lstStyle/>
                    <a:p>
                      <a:pPr algn="ctr"/>
                      <a:r>
                        <a:rPr lang="zh-CN" altLang="en-US" sz="1700" dirty="0">
                          <a:solidFill>
                            <a:schemeClr val="bg1"/>
                          </a:solidFill>
                        </a:rPr>
                        <a:t>结构化方法</a:t>
                      </a:r>
                    </a:p>
                  </a:txBody>
                  <a:tcPr marL="84416" marR="84416" marT="42215" marB="42215"/>
                </a:tc>
                <a:tc>
                  <a:txBody>
                    <a:bodyPr/>
                    <a:lstStyle/>
                    <a:p>
                      <a:r>
                        <a:rPr lang="zh-CN" altLang="en-US" sz="1700" dirty="0">
                          <a:solidFill>
                            <a:schemeClr val="bg1"/>
                          </a:solidFill>
                        </a:rPr>
                        <a:t>数据流图</a:t>
                      </a:r>
                      <a:r>
                        <a:rPr lang="zh-CN" altLang="en-US" sz="1700" baseline="0" dirty="0">
                          <a:solidFill>
                            <a:schemeClr val="bg1"/>
                          </a:solidFill>
                        </a:rPr>
                        <a:t> </a:t>
                      </a:r>
                      <a:endParaRPr lang="en-US" altLang="zh-CN" sz="1700" baseline="0" dirty="0">
                        <a:solidFill>
                          <a:schemeClr val="bg1"/>
                        </a:solidFill>
                      </a:endParaRPr>
                    </a:p>
                    <a:p>
                      <a:r>
                        <a:rPr lang="en-US" altLang="zh-CN" sz="1700" baseline="0" dirty="0">
                          <a:solidFill>
                            <a:schemeClr val="bg1"/>
                          </a:solidFill>
                        </a:rPr>
                        <a:t>Data Flow Diagram</a:t>
                      </a:r>
                    </a:p>
                    <a:p>
                      <a:r>
                        <a:rPr lang="zh-CN" altLang="en-US" sz="1700" baseline="0" dirty="0">
                          <a:solidFill>
                            <a:schemeClr val="bg1"/>
                          </a:solidFill>
                        </a:rPr>
                        <a:t>简称</a:t>
                      </a:r>
                      <a:r>
                        <a:rPr lang="en-US" altLang="zh-CN" sz="1700" baseline="0" dirty="0">
                          <a:solidFill>
                            <a:schemeClr val="bg1"/>
                          </a:solidFill>
                        </a:rPr>
                        <a:t>DFD</a:t>
                      </a:r>
                      <a:endParaRPr lang="zh-CN" altLang="en-US" sz="1700" dirty="0">
                        <a:solidFill>
                          <a:schemeClr val="bg1"/>
                        </a:solidFill>
                      </a:endParaRPr>
                    </a:p>
                  </a:txBody>
                  <a:tcPr marL="84416" marR="84416" marT="42215" marB="42215"/>
                </a:tc>
                <a:tc>
                  <a:txBody>
                    <a:bodyPr/>
                    <a:lstStyle/>
                    <a:p>
                      <a:r>
                        <a:rPr lang="zh-CN" altLang="en-US" sz="1700" dirty="0">
                          <a:solidFill>
                            <a:schemeClr val="bg1"/>
                          </a:solidFill>
                        </a:rPr>
                        <a:t>从数据传递和加工的角度，描述了系统从输入到输出的功能处理过程。运用功能分解的方法，用层次结构简化处理复杂的问题</a:t>
                      </a:r>
                    </a:p>
                  </a:txBody>
                  <a:tcPr marL="84416" marR="84416" marT="42215" marB="42215"/>
                </a:tc>
                <a:extLst>
                  <a:ext uri="{0D108BD9-81ED-4DB2-BD59-A6C34878D82A}">
                    <a16:rowId xmlns:a16="http://schemas.microsoft.com/office/drawing/2014/main" val="10001"/>
                  </a:ext>
                </a:extLst>
              </a:tr>
              <a:tr h="844299">
                <a:tc vMerge="1">
                  <a:txBody>
                    <a:bodyPr/>
                    <a:lstStyle/>
                    <a:p>
                      <a:endParaRPr lang="zh-CN" altLang="en-US" dirty="0"/>
                    </a:p>
                  </a:txBody>
                  <a:tcPr/>
                </a:tc>
                <a:tc>
                  <a:txBody>
                    <a:bodyPr/>
                    <a:lstStyle/>
                    <a:p>
                      <a:r>
                        <a:rPr lang="zh-CN" altLang="en-US" sz="1700" dirty="0">
                          <a:solidFill>
                            <a:schemeClr val="bg1"/>
                          </a:solidFill>
                        </a:rPr>
                        <a:t>实体关系图</a:t>
                      </a:r>
                      <a:endParaRPr lang="en-US" altLang="zh-CN" sz="1700" dirty="0">
                        <a:solidFill>
                          <a:schemeClr val="bg1"/>
                        </a:solidFill>
                      </a:endParaRPr>
                    </a:p>
                    <a:p>
                      <a:r>
                        <a:rPr lang="en-US" altLang="zh-CN" sz="1700" dirty="0">
                          <a:solidFill>
                            <a:schemeClr val="bg1"/>
                          </a:solidFill>
                        </a:rPr>
                        <a:t>Entity Relationship Diagram</a:t>
                      </a:r>
                    </a:p>
                    <a:p>
                      <a:r>
                        <a:rPr lang="zh-CN" altLang="en-US" sz="1700" dirty="0">
                          <a:solidFill>
                            <a:schemeClr val="bg1"/>
                          </a:solidFill>
                        </a:rPr>
                        <a:t>简称 </a:t>
                      </a:r>
                      <a:r>
                        <a:rPr lang="en-US" altLang="zh-CN" sz="1700" dirty="0">
                          <a:solidFill>
                            <a:schemeClr val="bg1"/>
                          </a:solidFill>
                        </a:rPr>
                        <a:t>ERD</a:t>
                      </a:r>
                      <a:endParaRPr lang="zh-CN" altLang="en-US" sz="1700" dirty="0">
                        <a:solidFill>
                          <a:schemeClr val="bg1"/>
                        </a:solidFill>
                      </a:endParaRPr>
                    </a:p>
                  </a:txBody>
                  <a:tcPr marL="84416" marR="84416" marT="42215" marB="42215"/>
                </a:tc>
                <a:tc>
                  <a:txBody>
                    <a:bodyPr/>
                    <a:lstStyle/>
                    <a:p>
                      <a:r>
                        <a:rPr lang="zh-CN" altLang="en-US" sz="1700" dirty="0">
                          <a:solidFill>
                            <a:schemeClr val="bg1"/>
                          </a:solidFill>
                        </a:rPr>
                        <a:t>描述系统中的数据对象及其关系，定义了系统中使用处理和产生的所有数据</a:t>
                      </a:r>
                    </a:p>
                  </a:txBody>
                  <a:tcPr marL="84416" marR="84416" marT="42215" marB="42215"/>
                </a:tc>
                <a:extLst>
                  <a:ext uri="{0D108BD9-81ED-4DB2-BD59-A6C34878D82A}">
                    <a16:rowId xmlns:a16="http://schemas.microsoft.com/office/drawing/2014/main" val="10002"/>
                  </a:ext>
                </a:extLst>
              </a:tr>
              <a:tr h="844299">
                <a:tc rowSpan="4">
                  <a:txBody>
                    <a:bodyPr/>
                    <a:lstStyle/>
                    <a:p>
                      <a:pPr algn="ctr"/>
                      <a:r>
                        <a:rPr lang="zh-CN" altLang="en-US" sz="1700" dirty="0">
                          <a:solidFill>
                            <a:schemeClr val="bg1"/>
                          </a:solidFill>
                        </a:rPr>
                        <a:t>面向对象方法</a:t>
                      </a:r>
                    </a:p>
                  </a:txBody>
                  <a:tcPr marL="84416" marR="84416" marT="42215" marB="42215"/>
                </a:tc>
                <a:tc>
                  <a:txBody>
                    <a:bodyPr/>
                    <a:lstStyle/>
                    <a:p>
                      <a:r>
                        <a:rPr lang="zh-CN" altLang="en-US" sz="1700" dirty="0">
                          <a:solidFill>
                            <a:schemeClr val="bg1"/>
                          </a:solidFill>
                        </a:rPr>
                        <a:t>用例图 </a:t>
                      </a:r>
                      <a:r>
                        <a:rPr lang="en-US" altLang="zh-CN" sz="1700" dirty="0">
                          <a:solidFill>
                            <a:schemeClr val="bg1"/>
                          </a:solidFill>
                        </a:rPr>
                        <a:t>Use Case Diagram</a:t>
                      </a:r>
                      <a:endParaRPr lang="zh-CN" altLang="en-US" sz="1700" dirty="0">
                        <a:solidFill>
                          <a:schemeClr val="bg1"/>
                        </a:solidFill>
                      </a:endParaRPr>
                    </a:p>
                  </a:txBody>
                  <a:tcPr marL="84416" marR="84416" marT="42215" marB="42215"/>
                </a:tc>
                <a:tc>
                  <a:txBody>
                    <a:bodyPr/>
                    <a:lstStyle/>
                    <a:p>
                      <a:r>
                        <a:rPr lang="zh-CN" altLang="en-US" sz="1700" dirty="0">
                          <a:solidFill>
                            <a:schemeClr val="bg1"/>
                          </a:solidFill>
                        </a:rPr>
                        <a:t>描述用户与系统的交互。从交互的角度说明了系统的功能和功能范围</a:t>
                      </a:r>
                    </a:p>
                  </a:txBody>
                  <a:tcPr marL="84416" marR="84416" marT="42215" marB="42215"/>
                </a:tc>
                <a:extLst>
                  <a:ext uri="{0D108BD9-81ED-4DB2-BD59-A6C34878D82A}">
                    <a16:rowId xmlns:a16="http://schemas.microsoft.com/office/drawing/2014/main" val="10003"/>
                  </a:ext>
                </a:extLst>
              </a:tr>
              <a:tr h="844299">
                <a:tc vMerge="1">
                  <a:txBody>
                    <a:bodyPr/>
                    <a:lstStyle/>
                    <a:p>
                      <a:endParaRPr lang="zh-CN" altLang="en-US" dirty="0"/>
                    </a:p>
                  </a:txBody>
                  <a:tcPr/>
                </a:tc>
                <a:tc>
                  <a:txBody>
                    <a:bodyPr/>
                    <a:lstStyle/>
                    <a:p>
                      <a:r>
                        <a:rPr lang="zh-CN" altLang="en-US" sz="1700" dirty="0">
                          <a:solidFill>
                            <a:schemeClr val="bg1"/>
                          </a:solidFill>
                        </a:rPr>
                        <a:t>类图 </a:t>
                      </a:r>
                      <a:r>
                        <a:rPr lang="en-US" altLang="zh-CN" sz="1700" dirty="0">
                          <a:solidFill>
                            <a:schemeClr val="bg1"/>
                          </a:solidFill>
                        </a:rPr>
                        <a:t>Class Diagram</a:t>
                      </a:r>
                    </a:p>
                  </a:txBody>
                  <a:tcPr marL="84416" marR="84416" marT="42215" marB="42215"/>
                </a:tc>
                <a:tc>
                  <a:txBody>
                    <a:bodyPr/>
                    <a:lstStyle/>
                    <a:p>
                      <a:r>
                        <a:rPr lang="zh-CN" altLang="en-US" sz="1700" dirty="0">
                          <a:solidFill>
                            <a:schemeClr val="bg1"/>
                          </a:solidFill>
                        </a:rPr>
                        <a:t>描述应用领域中重要的概念以及概念之间的关系，他捕获了系统的静态结构</a:t>
                      </a:r>
                    </a:p>
                  </a:txBody>
                  <a:tcPr marL="84416" marR="84416" marT="42215" marB="42215"/>
                </a:tc>
                <a:extLst>
                  <a:ext uri="{0D108BD9-81ED-4DB2-BD59-A6C34878D82A}">
                    <a16:rowId xmlns:a16="http://schemas.microsoft.com/office/drawing/2014/main" val="10004"/>
                  </a:ext>
                </a:extLst>
              </a:tr>
              <a:tr h="591009">
                <a:tc vMerge="1">
                  <a:txBody>
                    <a:bodyPr/>
                    <a:lstStyle/>
                    <a:p>
                      <a:endParaRPr lang="zh-CN" altLang="en-US" dirty="0"/>
                    </a:p>
                  </a:txBody>
                  <a:tcPr/>
                </a:tc>
                <a:tc>
                  <a:txBody>
                    <a:bodyPr/>
                    <a:lstStyle/>
                    <a:p>
                      <a:r>
                        <a:rPr lang="zh-CN" altLang="en-US" sz="1700" dirty="0">
                          <a:solidFill>
                            <a:schemeClr val="bg1"/>
                          </a:solidFill>
                        </a:rPr>
                        <a:t>交互图 </a:t>
                      </a:r>
                      <a:r>
                        <a:rPr lang="en-US" altLang="zh-CN" sz="1700" dirty="0">
                          <a:solidFill>
                            <a:schemeClr val="bg1"/>
                          </a:solidFill>
                        </a:rPr>
                        <a:t>Interaction </a:t>
                      </a:r>
                      <a:r>
                        <a:rPr lang="zh-CN" altLang="en-US" sz="1700" dirty="0">
                          <a:solidFill>
                            <a:schemeClr val="bg1"/>
                          </a:solidFill>
                        </a:rPr>
                        <a:t>（</a:t>
                      </a:r>
                      <a:r>
                        <a:rPr lang="en-US" altLang="zh-CN" sz="1700" dirty="0">
                          <a:solidFill>
                            <a:schemeClr val="bg1"/>
                          </a:solidFill>
                        </a:rPr>
                        <a:t>Sequence Diagram)</a:t>
                      </a:r>
                      <a:endParaRPr lang="zh-CN" altLang="en-US" sz="1700" dirty="0">
                        <a:solidFill>
                          <a:schemeClr val="bg1"/>
                        </a:solidFill>
                      </a:endParaRPr>
                    </a:p>
                  </a:txBody>
                  <a:tcPr marL="84416" marR="84416" marT="42215" marB="422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dirty="0">
                          <a:solidFill>
                            <a:schemeClr val="bg1"/>
                          </a:solidFill>
                        </a:rPr>
                        <a:t>描述系统中一次交互的行为过程，说明了交互中的对象协作关系</a:t>
                      </a:r>
                    </a:p>
                  </a:txBody>
                  <a:tcPr marL="84416" marR="84416" marT="42215" marB="42215"/>
                </a:tc>
                <a:extLst>
                  <a:ext uri="{0D108BD9-81ED-4DB2-BD59-A6C34878D82A}">
                    <a16:rowId xmlns:a16="http://schemas.microsoft.com/office/drawing/2014/main" val="10005"/>
                  </a:ext>
                </a:extLst>
              </a:tr>
              <a:tr h="844299">
                <a:tc vMerge="1">
                  <a:txBody>
                    <a:bodyPr/>
                    <a:lstStyle/>
                    <a:p>
                      <a:endParaRPr lang="zh-CN" altLang="en-US" dirty="0"/>
                    </a:p>
                  </a:txBody>
                  <a:tcPr/>
                </a:tc>
                <a:tc>
                  <a:txBody>
                    <a:bodyPr/>
                    <a:lstStyle/>
                    <a:p>
                      <a:r>
                        <a:rPr lang="zh-CN" altLang="en-US" sz="1700" dirty="0">
                          <a:solidFill>
                            <a:schemeClr val="bg1"/>
                          </a:solidFill>
                        </a:rPr>
                        <a:t>状态图</a:t>
                      </a:r>
                      <a:endParaRPr lang="en-US" altLang="zh-CN" sz="1700" dirty="0">
                        <a:solidFill>
                          <a:schemeClr val="bg1"/>
                        </a:solidFill>
                      </a:endParaRPr>
                    </a:p>
                    <a:p>
                      <a:r>
                        <a:rPr lang="en-US" altLang="zh-CN" sz="1700" dirty="0">
                          <a:solidFill>
                            <a:schemeClr val="bg1"/>
                          </a:solidFill>
                        </a:rPr>
                        <a:t>State</a:t>
                      </a:r>
                      <a:r>
                        <a:rPr lang="en-US" altLang="zh-CN" sz="1700" baseline="0" dirty="0">
                          <a:solidFill>
                            <a:schemeClr val="bg1"/>
                          </a:solidFill>
                        </a:rPr>
                        <a:t> Diagram </a:t>
                      </a:r>
                      <a:endParaRPr lang="zh-CN" altLang="en-US" sz="1700" dirty="0">
                        <a:solidFill>
                          <a:schemeClr val="bg1"/>
                        </a:solidFill>
                      </a:endParaRPr>
                    </a:p>
                  </a:txBody>
                  <a:tcPr marL="84416" marR="84416" marT="42215" marB="422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700" dirty="0">
                          <a:solidFill>
                            <a:schemeClr val="bg1"/>
                          </a:solidFill>
                        </a:rPr>
                        <a:t>描述系统、用例或者对象在其整个生命期内的状态变化和行为过程</a:t>
                      </a:r>
                    </a:p>
                  </a:txBody>
                  <a:tcPr marL="84416" marR="84416" marT="42215" marB="42215"/>
                </a:tc>
                <a:extLst>
                  <a:ext uri="{0D108BD9-81ED-4DB2-BD59-A6C34878D82A}">
                    <a16:rowId xmlns:a16="http://schemas.microsoft.com/office/drawing/2014/main" val="10006"/>
                  </a:ext>
                </a:extLst>
              </a:tr>
            </a:tbl>
          </a:graphicData>
        </a:graphic>
      </p:graphicFrame>
      <p:sp>
        <p:nvSpPr>
          <p:cNvPr id="3" name="标题 1"/>
          <p:cNvSpPr>
            <a:spLocks noGrp="1"/>
          </p:cNvSpPr>
          <p:nvPr>
            <p:ph type="title"/>
          </p:nvPr>
        </p:nvSpPr>
        <p:spPr>
          <a:xfrm>
            <a:off x="468338" y="115384"/>
            <a:ext cx="7881938" cy="512477"/>
          </a:xfrm>
        </p:spPr>
        <p:txBody>
          <a:bodyPr/>
          <a:lstStyle/>
          <a:p>
            <a:r>
              <a:rPr lang="zh-CN" altLang="en-US" dirty="0"/>
              <a:t>结构化方法</a:t>
            </a:r>
            <a:r>
              <a:rPr lang="en-US" altLang="zh-CN" dirty="0"/>
              <a:t>Vs. </a:t>
            </a:r>
            <a:r>
              <a:rPr lang="zh-CN" altLang="en-US" dirty="0"/>
              <a:t>面向对象方法</a:t>
            </a:r>
            <a:r>
              <a:rPr lang="en-US" altLang="zh-CN" b="0" dirty="0"/>
              <a:t> </a:t>
            </a:r>
            <a:endParaRPr lang="zh-CN" altLang="en-US"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8992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468338" y="115384"/>
            <a:ext cx="7881938" cy="512477"/>
          </a:xfrm>
        </p:spPr>
        <p:txBody>
          <a:bodyPr/>
          <a:lstStyle/>
          <a:p>
            <a:r>
              <a:rPr lang="zh-CN" altLang="en-US" dirty="0"/>
              <a:t>结构化方法</a:t>
            </a:r>
            <a:r>
              <a:rPr lang="en-US" altLang="zh-CN" b="0" dirty="0"/>
              <a:t> </a:t>
            </a:r>
            <a:endParaRPr lang="zh-CN" altLang="en-US" dirty="0"/>
          </a:p>
        </p:txBody>
      </p:sp>
      <p:sp>
        <p:nvSpPr>
          <p:cNvPr id="67587" name="内容占位符 2"/>
          <p:cNvSpPr>
            <a:spLocks noGrp="1"/>
          </p:cNvSpPr>
          <p:nvPr>
            <p:ph idx="1"/>
          </p:nvPr>
        </p:nvSpPr>
        <p:spPr bwMode="auto">
          <a:xfrm>
            <a:off x="612775" y="943994"/>
            <a:ext cx="7881938" cy="12099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dirty="0"/>
              <a:t>结构化分析方法把现实世界描绘为数据在信息系统中的流动，以及在数据流动过程中数据向信息的转化。 </a:t>
            </a:r>
          </a:p>
        </p:txBody>
      </p:sp>
      <p:sp>
        <p:nvSpPr>
          <p:cNvPr id="4" name="矩形 3"/>
          <p:cNvSpPr>
            <a:spLocks/>
          </p:cNvSpPr>
          <p:nvPr/>
        </p:nvSpPr>
        <p:spPr bwMode="auto">
          <a:xfrm>
            <a:off x="2949940" y="2153958"/>
            <a:ext cx="3790143" cy="258532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en-US" altLang="zh-CN" dirty="0">
              <a:solidFill>
                <a:schemeClr val="tx1"/>
              </a:solidFill>
              <a:latin typeface="Times"/>
            </a:endParaRPr>
          </a:p>
          <a:p>
            <a:pPr>
              <a:defRPr/>
            </a:pPr>
            <a:endParaRPr lang="zh-CN" altLang="en-US" dirty="0">
              <a:solidFill>
                <a:schemeClr val="tx1"/>
              </a:solidFill>
              <a:latin typeface="Times"/>
            </a:endParaRPr>
          </a:p>
        </p:txBody>
      </p:sp>
      <p:sp>
        <p:nvSpPr>
          <p:cNvPr id="8" name="矩形 7"/>
          <p:cNvSpPr/>
          <p:nvPr/>
        </p:nvSpPr>
        <p:spPr bwMode="auto">
          <a:xfrm>
            <a:off x="3747248" y="2403117"/>
            <a:ext cx="1609272" cy="31963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solidFill>
                  <a:schemeClr val="tx1"/>
                </a:solidFill>
                <a:latin typeface="Times"/>
              </a:rPr>
              <a:t>上下文图</a:t>
            </a:r>
          </a:p>
        </p:txBody>
      </p:sp>
      <p:sp>
        <p:nvSpPr>
          <p:cNvPr id="9" name="椭圆 8"/>
          <p:cNvSpPr/>
          <p:nvPr/>
        </p:nvSpPr>
        <p:spPr bwMode="auto">
          <a:xfrm>
            <a:off x="607849" y="2337163"/>
            <a:ext cx="1402617" cy="769108"/>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latin typeface="Times"/>
              </a:rPr>
              <a:t>发现业务“事件” </a:t>
            </a:r>
          </a:p>
        </p:txBody>
      </p:sp>
      <p:sp>
        <p:nvSpPr>
          <p:cNvPr id="10" name="椭圆 9"/>
          <p:cNvSpPr/>
          <p:nvPr/>
        </p:nvSpPr>
        <p:spPr bwMode="auto">
          <a:xfrm>
            <a:off x="607849" y="3550712"/>
            <a:ext cx="1402617" cy="769108"/>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latin typeface="Times"/>
              </a:rPr>
              <a:t>发现业务“事件” </a:t>
            </a:r>
          </a:p>
        </p:txBody>
      </p:sp>
      <p:cxnSp>
        <p:nvCxnSpPr>
          <p:cNvPr id="12" name="直接箭头连接符 11"/>
          <p:cNvCxnSpPr/>
          <p:nvPr/>
        </p:nvCxnSpPr>
        <p:spPr bwMode="auto">
          <a:xfrm flipH="1">
            <a:off x="2152633" y="2559940"/>
            <a:ext cx="1395288" cy="0"/>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14" name="直接箭头连接符 13"/>
          <p:cNvCxnSpPr/>
          <p:nvPr/>
        </p:nvCxnSpPr>
        <p:spPr bwMode="auto">
          <a:xfrm flipV="1">
            <a:off x="5485496" y="2559940"/>
            <a:ext cx="1585821" cy="0"/>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sp>
        <p:nvSpPr>
          <p:cNvPr id="17" name="椭圆 16"/>
          <p:cNvSpPr/>
          <p:nvPr/>
        </p:nvSpPr>
        <p:spPr bwMode="auto">
          <a:xfrm>
            <a:off x="7231073" y="2180339"/>
            <a:ext cx="1402616" cy="769108"/>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latin typeface="Times"/>
              </a:rPr>
              <a:t>发现业务“事件” </a:t>
            </a:r>
          </a:p>
        </p:txBody>
      </p:sp>
      <p:sp>
        <p:nvSpPr>
          <p:cNvPr id="19" name="矩形 18"/>
          <p:cNvSpPr/>
          <p:nvPr/>
        </p:nvSpPr>
        <p:spPr bwMode="auto">
          <a:xfrm>
            <a:off x="3235741" y="3470102"/>
            <a:ext cx="1609272" cy="5469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solidFill>
                  <a:schemeClr val="tx1"/>
                </a:solidFill>
                <a:latin typeface="Times"/>
              </a:rPr>
              <a:t>事件列表</a:t>
            </a:r>
            <a:r>
              <a:rPr lang="en-US" altLang="zh-CN" sz="1477" dirty="0">
                <a:solidFill>
                  <a:schemeClr val="tx1"/>
                </a:solidFill>
                <a:latin typeface="Times"/>
              </a:rPr>
              <a:t>/</a:t>
            </a:r>
            <a:r>
              <a:rPr lang="zh-CN" altLang="en-US" sz="1477" dirty="0">
                <a:solidFill>
                  <a:schemeClr val="tx1"/>
                </a:solidFill>
                <a:latin typeface="Times"/>
              </a:rPr>
              <a:t>功能列表</a:t>
            </a:r>
          </a:p>
        </p:txBody>
      </p:sp>
      <p:sp>
        <p:nvSpPr>
          <p:cNvPr id="20" name="矩形 19"/>
          <p:cNvSpPr/>
          <p:nvPr/>
        </p:nvSpPr>
        <p:spPr bwMode="auto">
          <a:xfrm>
            <a:off x="3083314" y="4345089"/>
            <a:ext cx="1609272" cy="31963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solidFill>
                  <a:schemeClr val="tx1"/>
                </a:solidFill>
                <a:latin typeface="Times"/>
              </a:rPr>
              <a:t>数据流图</a:t>
            </a:r>
            <a:r>
              <a:rPr lang="en-US" altLang="zh-CN" sz="1477" dirty="0">
                <a:solidFill>
                  <a:schemeClr val="tx1"/>
                </a:solidFill>
                <a:latin typeface="Times"/>
              </a:rPr>
              <a:t>/</a:t>
            </a:r>
            <a:r>
              <a:rPr lang="zh-CN" altLang="en-US" sz="1477" dirty="0">
                <a:solidFill>
                  <a:schemeClr val="tx1"/>
                </a:solidFill>
                <a:latin typeface="Times"/>
              </a:rPr>
              <a:t>状态图</a:t>
            </a:r>
          </a:p>
        </p:txBody>
      </p:sp>
      <p:sp>
        <p:nvSpPr>
          <p:cNvPr id="23" name="矩形 22"/>
          <p:cNvSpPr/>
          <p:nvPr/>
        </p:nvSpPr>
        <p:spPr bwMode="auto">
          <a:xfrm>
            <a:off x="5003301" y="3451049"/>
            <a:ext cx="1609272" cy="31963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solidFill>
                  <a:schemeClr val="tx1"/>
                </a:solidFill>
                <a:latin typeface="Times"/>
              </a:rPr>
              <a:t>概念列表</a:t>
            </a:r>
          </a:p>
        </p:txBody>
      </p:sp>
      <p:sp>
        <p:nvSpPr>
          <p:cNvPr id="26" name="矩形 25"/>
          <p:cNvSpPr/>
          <p:nvPr/>
        </p:nvSpPr>
        <p:spPr bwMode="auto">
          <a:xfrm>
            <a:off x="5054598" y="4345089"/>
            <a:ext cx="1609272" cy="319639"/>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solidFill>
                  <a:schemeClr val="tx1"/>
                </a:solidFill>
                <a:latin typeface="Times"/>
              </a:rPr>
              <a:t>实体关系图</a:t>
            </a:r>
          </a:p>
        </p:txBody>
      </p:sp>
      <p:cxnSp>
        <p:nvCxnSpPr>
          <p:cNvPr id="28" name="直接箭头连接符 27"/>
          <p:cNvCxnSpPr/>
          <p:nvPr/>
        </p:nvCxnSpPr>
        <p:spPr bwMode="auto">
          <a:xfrm flipH="1">
            <a:off x="2152633" y="3930312"/>
            <a:ext cx="1083108" cy="0"/>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30" name="直接箭头连接符 29"/>
          <p:cNvCxnSpPr/>
          <p:nvPr/>
        </p:nvCxnSpPr>
        <p:spPr bwMode="auto">
          <a:xfrm flipH="1" flipV="1">
            <a:off x="2286006" y="2939541"/>
            <a:ext cx="797308" cy="800239"/>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32" name="直接箭头连接符 31"/>
          <p:cNvCxnSpPr/>
          <p:nvPr/>
        </p:nvCxnSpPr>
        <p:spPr bwMode="auto">
          <a:xfrm>
            <a:off x="1882955" y="4264478"/>
            <a:ext cx="1066985" cy="235968"/>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34" name="直接箭头连接符 33"/>
          <p:cNvCxnSpPr/>
          <p:nvPr/>
        </p:nvCxnSpPr>
        <p:spPr bwMode="auto">
          <a:xfrm flipH="1">
            <a:off x="6612573" y="3020151"/>
            <a:ext cx="618500" cy="430898"/>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36" name="直接箭头连接符 35"/>
          <p:cNvCxnSpPr>
            <a:stCxn id="4" idx="3"/>
          </p:cNvCxnSpPr>
          <p:nvPr/>
        </p:nvCxnSpPr>
        <p:spPr bwMode="auto">
          <a:xfrm>
            <a:off x="6740083" y="3446620"/>
            <a:ext cx="663935" cy="159788"/>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cxnSp>
        <p:nvCxnSpPr>
          <p:cNvPr id="38" name="直接箭头连接符 37"/>
          <p:cNvCxnSpPr/>
          <p:nvPr/>
        </p:nvCxnSpPr>
        <p:spPr bwMode="auto">
          <a:xfrm flipH="1">
            <a:off x="6740083" y="4010924"/>
            <a:ext cx="797308" cy="489523"/>
          </a:xfrm>
          <a:prstGeom prst="straightConnector1">
            <a:avLst/>
          </a:prstGeom>
          <a:ln>
            <a:headEnd type="none" w="med" len="med"/>
            <a:tailEnd type="triangle"/>
          </a:ln>
        </p:spPr>
        <p:style>
          <a:lnRef idx="1">
            <a:schemeClr val="accent3"/>
          </a:lnRef>
          <a:fillRef idx="3">
            <a:schemeClr val="accent3"/>
          </a:fillRef>
          <a:effectRef idx="2">
            <a:schemeClr val="accent3"/>
          </a:effectRef>
          <a:fontRef idx="minor">
            <a:schemeClr val="lt1"/>
          </a:fontRef>
        </p:style>
      </p:cxnSp>
      <p:sp>
        <p:nvSpPr>
          <p:cNvPr id="39" name="椭圆 38"/>
          <p:cNvSpPr/>
          <p:nvPr/>
        </p:nvSpPr>
        <p:spPr bwMode="auto">
          <a:xfrm>
            <a:off x="7358582" y="3383629"/>
            <a:ext cx="1401151" cy="769108"/>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spAutoFit/>
          </a:bodyPr>
          <a:lstStyle/>
          <a:p>
            <a:pPr>
              <a:defRPr/>
            </a:pPr>
            <a:r>
              <a:rPr lang="zh-CN" altLang="en-US" sz="1477" dirty="0">
                <a:latin typeface="Times"/>
              </a:rPr>
              <a:t>描述业务“事物”</a:t>
            </a:r>
          </a:p>
        </p:txBody>
      </p:sp>
      <p:cxnSp>
        <p:nvCxnSpPr>
          <p:cNvPr id="2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091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a:xfrm>
            <a:off x="784117" y="702911"/>
            <a:ext cx="7556835" cy="586256"/>
          </a:xfrm>
        </p:spPr>
        <p:txBody>
          <a:bodyPr/>
          <a:lstStyle/>
          <a:p>
            <a:r>
              <a:rPr lang="zh-CN" altLang="en-US"/>
              <a:t>上下文模型</a:t>
            </a:r>
            <a:endParaRPr lang="en-GB" altLang="zh-CN" sz="2216" baseline="30000"/>
          </a:p>
        </p:txBody>
      </p:sp>
      <p:sp>
        <p:nvSpPr>
          <p:cNvPr id="68611" name="Rectangle 3"/>
          <p:cNvSpPr>
            <a:spLocks noGrp="1" noChangeArrowheads="1"/>
          </p:cNvSpPr>
          <p:nvPr>
            <p:ph type="body" idx="1"/>
          </p:nvPr>
        </p:nvSpPr>
        <p:spPr bwMode="auto">
          <a:xfrm>
            <a:off x="782652" y="1633593"/>
            <a:ext cx="7854360" cy="136335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a:t>上下文模型被用来说明一个系统的操作边界</a:t>
            </a:r>
            <a:r>
              <a:rPr lang="en-US" altLang="zh-CN"/>
              <a:t>-</a:t>
            </a:r>
            <a:r>
              <a:rPr lang="zh-CN" altLang="en-US"/>
              <a:t>他们展示了什么是在系统边界以外的组织和实体</a:t>
            </a:r>
            <a:endParaRPr lang="en-US" altLang="zh-CN"/>
          </a:p>
          <a:p>
            <a:r>
              <a:rPr lang="zh-CN" altLang="en-US"/>
              <a:t>该模型显示了该系统与其交互的其他系统的交互及关系。</a:t>
            </a:r>
            <a:endParaRPr lang="zh-CN" altLang="en-GB" baseline="30000"/>
          </a:p>
        </p:txBody>
      </p:sp>
      <p:sp>
        <p:nvSpPr>
          <p:cNvPr id="4"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结构化方法</a:t>
            </a:r>
            <a:r>
              <a:rPr lang="en-US" altLang="zh-CN"/>
              <a:t> </a:t>
            </a:r>
            <a:endParaRPr lang="zh-CN" altLang="en-US"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805" y="2996952"/>
            <a:ext cx="5909457" cy="367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53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a:noFill/>
        </p:spPr>
        <p:txBody>
          <a:bodyPr vert="horz" wrap="square" lIns="83541" tIns="41038" rIns="83541" bIns="41038" numCol="1" anchor="ctr" anchorCtr="0" compatLnSpc="1">
            <a:prstTxWarp prst="textNoShape">
              <a:avLst/>
            </a:prstTxWarp>
          </a:bodyPr>
          <a:lstStyle/>
          <a:p>
            <a:r>
              <a:rPr lang="zh-CN" altLang="en-US" dirty="0"/>
              <a:t>数据流模型</a:t>
            </a:r>
            <a:endParaRPr lang="en-GB" altLang="zh-CN" sz="2216" baseline="50000" dirty="0"/>
          </a:p>
        </p:txBody>
      </p:sp>
      <p:sp>
        <p:nvSpPr>
          <p:cNvPr id="71683" name="Rectangle 3"/>
          <p:cNvSpPr>
            <a:spLocks noGrp="1" noChangeArrowheads="1"/>
          </p:cNvSpPr>
          <p:nvPr>
            <p:ph type="body" idx="1"/>
          </p:nvPr>
        </p:nvSpPr>
        <p:spPr bwMode="auto">
          <a:xfrm>
            <a:off x="612775" y="1412777"/>
            <a:ext cx="8231029" cy="16561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pPr>
              <a:lnSpc>
                <a:spcPct val="90000"/>
              </a:lnSpc>
            </a:pPr>
            <a:r>
              <a:rPr lang="zh-CN" altLang="en-US" dirty="0"/>
              <a:t>数据流模型是描述系统数据处理的很直观的方法</a:t>
            </a:r>
            <a:endParaRPr lang="en-US" altLang="zh-CN" dirty="0"/>
          </a:p>
          <a:p>
            <a:pPr>
              <a:lnSpc>
                <a:spcPct val="90000"/>
              </a:lnSpc>
            </a:pPr>
            <a:r>
              <a:rPr lang="zh-CN" altLang="en-US" dirty="0"/>
              <a:t>数据流模型用来描述数据是怎样一步步在处理序列中流动的。</a:t>
            </a:r>
            <a:endParaRPr lang="en-GB" altLang="zh-CN" dirty="0"/>
          </a:p>
          <a:p>
            <a:pPr>
              <a:lnSpc>
                <a:spcPct val="90000"/>
              </a:lnSpc>
            </a:pPr>
            <a:r>
              <a:rPr lang="zh-CN" altLang="en-US" dirty="0"/>
              <a:t>数据流分析经常独立于很多分析方法而存在</a:t>
            </a:r>
            <a:endParaRPr lang="en-GB" altLang="zh-CN" dirty="0"/>
          </a:p>
          <a:p>
            <a:pPr>
              <a:lnSpc>
                <a:spcPct val="90000"/>
              </a:lnSpc>
            </a:pPr>
            <a:r>
              <a:rPr lang="zh-CN" altLang="en-US" dirty="0"/>
              <a:t>数据流模型中所使用的符号简单易懂，易于理解</a:t>
            </a:r>
            <a:endParaRPr lang="en-GB" altLang="zh-CN" dirty="0"/>
          </a:p>
        </p:txBody>
      </p:sp>
      <p:sp>
        <p:nvSpPr>
          <p:cNvPr id="4"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Rectangle 4"/>
          <p:cNvSpPr>
            <a:spLocks noChangeArrowheads="1"/>
          </p:cNvSpPr>
          <p:nvPr/>
        </p:nvSpPr>
        <p:spPr bwMode="auto">
          <a:xfrm>
            <a:off x="7763254" y="3918151"/>
            <a:ext cx="1005176" cy="48197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a:r>
              <a:rPr lang="en-US" altLang="zh-CN" dirty="0">
                <a:solidFill>
                  <a:schemeClr val="lt1"/>
                </a:solidFill>
                <a:latin typeface="Times"/>
                <a:ea typeface="+mn-ea"/>
              </a:rPr>
              <a:t>T</a:t>
            </a:r>
          </a:p>
        </p:txBody>
      </p:sp>
      <p:sp>
        <p:nvSpPr>
          <p:cNvPr id="9" name="Oval 5"/>
          <p:cNvSpPr>
            <a:spLocks noChangeArrowheads="1"/>
          </p:cNvSpPr>
          <p:nvPr/>
        </p:nvSpPr>
        <p:spPr bwMode="auto">
          <a:xfrm>
            <a:off x="4832999" y="3795638"/>
            <a:ext cx="819128" cy="778157"/>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a:r>
              <a:rPr lang="en-US" altLang="zh-CN">
                <a:solidFill>
                  <a:schemeClr val="lt1"/>
                </a:solidFill>
                <a:latin typeface="Times"/>
                <a:ea typeface="+mn-ea"/>
              </a:rPr>
              <a:t>P1</a:t>
            </a:r>
          </a:p>
        </p:txBody>
      </p:sp>
      <p:sp>
        <p:nvSpPr>
          <p:cNvPr id="10" name="Oval 6"/>
          <p:cNvSpPr>
            <a:spLocks noChangeArrowheads="1"/>
          </p:cNvSpPr>
          <p:nvPr/>
        </p:nvSpPr>
        <p:spPr bwMode="auto">
          <a:xfrm>
            <a:off x="6238695" y="3795638"/>
            <a:ext cx="819128" cy="778157"/>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a:r>
              <a:rPr lang="en-US" altLang="zh-CN">
                <a:solidFill>
                  <a:schemeClr val="lt1"/>
                </a:solidFill>
                <a:latin typeface="Times"/>
                <a:ea typeface="+mn-ea"/>
              </a:rPr>
              <a:t>P2</a:t>
            </a:r>
          </a:p>
        </p:txBody>
      </p:sp>
      <p:sp>
        <p:nvSpPr>
          <p:cNvPr id="11" name="Rectangle 7"/>
          <p:cNvSpPr>
            <a:spLocks noChangeArrowheads="1"/>
          </p:cNvSpPr>
          <p:nvPr/>
        </p:nvSpPr>
        <p:spPr bwMode="auto">
          <a:xfrm>
            <a:off x="3250300" y="3918151"/>
            <a:ext cx="1005176" cy="48197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a:latin typeface="Times"/>
              </a:rPr>
              <a:t>S</a:t>
            </a:r>
          </a:p>
        </p:txBody>
      </p:sp>
      <p:sp>
        <p:nvSpPr>
          <p:cNvPr id="12" name="Line 8"/>
          <p:cNvSpPr>
            <a:spLocks noChangeShapeType="1"/>
          </p:cNvSpPr>
          <p:nvPr/>
        </p:nvSpPr>
        <p:spPr bwMode="auto">
          <a:xfrm>
            <a:off x="4246432" y="4101247"/>
            <a:ext cx="586568"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3" name="Line 9"/>
          <p:cNvSpPr>
            <a:spLocks noChangeShapeType="1"/>
          </p:cNvSpPr>
          <p:nvPr/>
        </p:nvSpPr>
        <p:spPr bwMode="auto">
          <a:xfrm>
            <a:off x="5653419" y="4161830"/>
            <a:ext cx="586568"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4" name="Line 10"/>
          <p:cNvSpPr>
            <a:spLocks noChangeShapeType="1"/>
          </p:cNvSpPr>
          <p:nvPr/>
        </p:nvSpPr>
        <p:spPr bwMode="auto">
          <a:xfrm>
            <a:off x="7059115" y="4161830"/>
            <a:ext cx="704140"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5" name="Line 11"/>
          <p:cNvSpPr>
            <a:spLocks noChangeShapeType="1"/>
          </p:cNvSpPr>
          <p:nvPr/>
        </p:nvSpPr>
        <p:spPr bwMode="auto">
          <a:xfrm>
            <a:off x="5361427" y="5446193"/>
            <a:ext cx="1058148" cy="0"/>
          </a:xfrm>
          <a:prstGeom prst="line">
            <a:avLst/>
          </a:prstGeom>
          <a:noFill/>
          <a:ln w="76200">
            <a:solidFill>
              <a:schemeClr val="tx1"/>
            </a:solidFill>
            <a:miter lim="800000"/>
            <a:headEnd/>
            <a:tailEn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6" name="Line 12"/>
          <p:cNvSpPr>
            <a:spLocks noChangeShapeType="1"/>
          </p:cNvSpPr>
          <p:nvPr/>
        </p:nvSpPr>
        <p:spPr bwMode="auto">
          <a:xfrm flipH="1" flipV="1">
            <a:off x="5477707" y="4529368"/>
            <a:ext cx="405688" cy="915479"/>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7" name="Text Box 13"/>
          <p:cNvSpPr txBox="1">
            <a:spLocks noChangeArrowheads="1"/>
          </p:cNvSpPr>
          <p:nvPr/>
        </p:nvSpPr>
        <p:spPr bwMode="auto">
          <a:xfrm>
            <a:off x="5827788" y="5595855"/>
            <a:ext cx="312906" cy="36933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a:solidFill>
                  <a:schemeClr val="lt1"/>
                </a:solidFill>
                <a:latin typeface="Times"/>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a:t>F</a:t>
            </a:r>
          </a:p>
        </p:txBody>
      </p:sp>
      <p:sp>
        <p:nvSpPr>
          <p:cNvPr id="18" name="Text Box 14"/>
          <p:cNvSpPr txBox="1">
            <a:spLocks noChangeArrowheads="1"/>
          </p:cNvSpPr>
          <p:nvPr/>
        </p:nvSpPr>
        <p:spPr bwMode="auto">
          <a:xfrm>
            <a:off x="4423436" y="3572153"/>
            <a:ext cx="350132" cy="490051"/>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585"/>
              <a:t>x</a:t>
            </a:r>
          </a:p>
        </p:txBody>
      </p:sp>
      <p:sp>
        <p:nvSpPr>
          <p:cNvPr id="19" name="Text Box 15"/>
          <p:cNvSpPr txBox="1">
            <a:spLocks noChangeArrowheads="1"/>
          </p:cNvSpPr>
          <p:nvPr/>
        </p:nvSpPr>
        <p:spPr bwMode="auto">
          <a:xfrm>
            <a:off x="5711559" y="3551959"/>
            <a:ext cx="350132" cy="490051"/>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585"/>
              <a:t>y</a:t>
            </a:r>
          </a:p>
        </p:txBody>
      </p:sp>
      <p:sp>
        <p:nvSpPr>
          <p:cNvPr id="20" name="Text Box 16"/>
          <p:cNvSpPr txBox="1">
            <a:spLocks noChangeArrowheads="1"/>
          </p:cNvSpPr>
          <p:nvPr/>
        </p:nvSpPr>
        <p:spPr bwMode="auto">
          <a:xfrm>
            <a:off x="7234827" y="3551959"/>
            <a:ext cx="332044" cy="490051"/>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585"/>
              <a:t>z</a:t>
            </a:r>
          </a:p>
        </p:txBody>
      </p:sp>
      <p:sp>
        <p:nvSpPr>
          <p:cNvPr id="21" name="Rectangle 3"/>
          <p:cNvSpPr txBox="1">
            <a:spLocks noChangeArrowheads="1"/>
          </p:cNvSpPr>
          <p:nvPr/>
        </p:nvSpPr>
        <p:spPr bwMode="auto">
          <a:xfrm>
            <a:off x="846955" y="4159137"/>
            <a:ext cx="2172077" cy="180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数据流</a:t>
            </a:r>
            <a:endParaRPr lang="en-US" altLang="zh-CN"/>
          </a:p>
          <a:p>
            <a:r>
              <a:rPr lang="zh-CN" altLang="en-US"/>
              <a:t>处理</a:t>
            </a:r>
            <a:endParaRPr lang="en-US" altLang="zh-CN"/>
          </a:p>
          <a:p>
            <a:r>
              <a:rPr lang="zh-CN" altLang="en-US"/>
              <a:t>外部文件</a:t>
            </a:r>
            <a:endParaRPr lang="en-US" altLang="zh-CN"/>
          </a:p>
          <a:p>
            <a:r>
              <a:rPr lang="zh-CN" altLang="en-US"/>
              <a:t>起始和结束</a:t>
            </a:r>
            <a:endParaRPr lang="en-US" altLang="zh-CN"/>
          </a:p>
          <a:p>
            <a:endParaRPr lang="en-US" altLang="zh-CN" dirty="0"/>
          </a:p>
        </p:txBody>
      </p:sp>
    </p:spTree>
    <p:extLst>
      <p:ext uri="{BB962C8B-B14F-4D97-AF65-F5344CB8AC3E}">
        <p14:creationId xmlns:p14="http://schemas.microsoft.com/office/powerpoint/2010/main" val="164657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a:t>DFD </a:t>
            </a:r>
            <a:r>
              <a:rPr lang="zh-CN" altLang="en-US"/>
              <a:t>的建模规则</a:t>
            </a:r>
          </a:p>
        </p:txBody>
      </p:sp>
      <p:sp>
        <p:nvSpPr>
          <p:cNvPr id="79875" name="内容占位符 2"/>
          <p:cNvSpPr>
            <a:spLocks noGrp="1"/>
          </p:cNvSpPr>
          <p:nvPr>
            <p:ph idx="1"/>
          </p:nvPr>
        </p:nvSpPr>
        <p:spPr bwMode="auto">
          <a:xfrm>
            <a:off x="457279" y="1740584"/>
            <a:ext cx="7904192" cy="4178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a:lnSpc>
                <a:spcPct val="100000"/>
              </a:lnSpc>
            </a:pPr>
            <a:r>
              <a:rPr lang="zh-CN" altLang="en-US"/>
              <a:t>处理的对象是数据，处理必须有输入和输出</a:t>
            </a:r>
            <a:endParaRPr lang="en-US" altLang="zh-CN">
              <a:solidFill>
                <a:srgbClr val="FF3300"/>
              </a:solidFill>
            </a:endParaRPr>
          </a:p>
          <a:p>
            <a:pPr lvl="1">
              <a:lnSpc>
                <a:spcPct val="100000"/>
              </a:lnSpc>
            </a:pPr>
            <a:r>
              <a:rPr lang="zh-CN" altLang="en-US">
                <a:solidFill>
                  <a:srgbClr val="FF3300"/>
                </a:solidFill>
              </a:rPr>
              <a:t>输入和输出应该不同</a:t>
            </a:r>
            <a:endParaRPr lang="en-US" altLang="zh-CN">
              <a:solidFill>
                <a:srgbClr val="FF3300"/>
              </a:solidFill>
            </a:endParaRPr>
          </a:p>
          <a:p>
            <a:pPr>
              <a:lnSpc>
                <a:spcPct val="100000"/>
              </a:lnSpc>
            </a:pPr>
            <a:r>
              <a:rPr lang="zh-CN" altLang="en-US"/>
              <a:t>数据流必须与业务处理有一定的关系</a:t>
            </a:r>
            <a:endParaRPr lang="en-US" altLang="zh-CN"/>
          </a:p>
          <a:p>
            <a:pPr lvl="1">
              <a:lnSpc>
                <a:spcPct val="100000"/>
              </a:lnSpc>
            </a:pPr>
            <a:r>
              <a:rPr lang="zh-CN" altLang="en-US">
                <a:solidFill>
                  <a:srgbClr val="FF3300"/>
                </a:solidFill>
              </a:rPr>
              <a:t>数据的输入</a:t>
            </a:r>
            <a:r>
              <a:rPr lang="en-US" altLang="zh-CN">
                <a:solidFill>
                  <a:srgbClr val="FF3300"/>
                </a:solidFill>
              </a:rPr>
              <a:t> </a:t>
            </a:r>
          </a:p>
          <a:p>
            <a:pPr lvl="1">
              <a:lnSpc>
                <a:spcPct val="100000"/>
              </a:lnSpc>
            </a:pPr>
            <a:r>
              <a:rPr lang="zh-CN" altLang="en-US">
                <a:solidFill>
                  <a:srgbClr val="FF3300"/>
                </a:solidFill>
              </a:rPr>
              <a:t>数据的输出</a:t>
            </a:r>
            <a:endParaRPr lang="en-US" altLang="zh-CN">
              <a:solidFill>
                <a:srgbClr val="FF3300"/>
              </a:solidFill>
            </a:endParaRPr>
          </a:p>
          <a:p>
            <a:pPr>
              <a:lnSpc>
                <a:spcPct val="100000"/>
              </a:lnSpc>
            </a:pPr>
            <a:r>
              <a:rPr lang="en-US" altLang="zh-CN"/>
              <a:t>DFD</a:t>
            </a:r>
            <a:r>
              <a:rPr lang="zh-CN" altLang="en-US"/>
              <a:t>的每一个元素都应该有唯一的标识符</a:t>
            </a:r>
            <a:endParaRPr lang="en-US" altLang="zh-CN"/>
          </a:p>
          <a:p>
            <a:pPr lvl="1">
              <a:lnSpc>
                <a:spcPct val="100000"/>
              </a:lnSpc>
            </a:pPr>
            <a:r>
              <a:rPr lang="zh-CN" altLang="en-US">
                <a:solidFill>
                  <a:srgbClr val="FF3300"/>
                </a:solidFill>
              </a:rPr>
              <a:t>处理应该以动词命名</a:t>
            </a:r>
            <a:endParaRPr lang="en-US" altLang="zh-CN">
              <a:solidFill>
                <a:srgbClr val="FF3300"/>
              </a:solidFill>
            </a:endParaRPr>
          </a:p>
          <a:p>
            <a:pPr lvl="1">
              <a:lnSpc>
                <a:spcPct val="100000"/>
              </a:lnSpc>
            </a:pPr>
            <a:r>
              <a:rPr lang="zh-CN" altLang="en-US">
                <a:solidFill>
                  <a:srgbClr val="FF3300"/>
                </a:solidFill>
              </a:rPr>
              <a:t>实体，数据和存储应该以名词命名</a:t>
            </a:r>
            <a:endParaRPr lang="en-US" altLang="zh-CN">
              <a:solidFill>
                <a:srgbClr val="FF3300"/>
              </a:solidFill>
            </a:endParaRPr>
          </a:p>
        </p:txBody>
      </p:sp>
      <p:sp>
        <p:nvSpPr>
          <p:cNvPr id="4"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21232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p:cNvGrpSpPr>
          <p:nvPr/>
        </p:nvGrpSpPr>
        <p:grpSpPr bwMode="auto">
          <a:xfrm>
            <a:off x="986376" y="1567639"/>
            <a:ext cx="2570731" cy="3324069"/>
            <a:chOff x="1068896" y="1412776"/>
            <a:chExt cx="2783338" cy="3600400"/>
          </a:xfrm>
        </p:grpSpPr>
        <p:pic>
          <p:nvPicPr>
            <p:cNvPr id="8090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6576" y="1412776"/>
              <a:ext cx="2659082"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8896" y="2926758"/>
              <a:ext cx="2371050" cy="71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6575" y="4365104"/>
              <a:ext cx="2715659"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p:cNvGrpSpPr>
            <a:grpSpLocks/>
          </p:cNvGrpSpPr>
          <p:nvPr/>
        </p:nvGrpSpPr>
        <p:grpSpPr bwMode="auto">
          <a:xfrm>
            <a:off x="4905494" y="1544189"/>
            <a:ext cx="3025079" cy="4477528"/>
            <a:chOff x="5313040" y="1387376"/>
            <a:chExt cx="3277694" cy="4849723"/>
          </a:xfrm>
        </p:grpSpPr>
        <p:pic>
          <p:nvPicPr>
            <p:cNvPr id="80901"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3040" y="1387376"/>
              <a:ext cx="2592288" cy="99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6879" y="2900795"/>
              <a:ext cx="2563359" cy="7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22430" y="4164641"/>
              <a:ext cx="2489746" cy="67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89633" y="5589240"/>
              <a:ext cx="3201101" cy="64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矩形 11"/>
          <p:cNvSpPr/>
          <p:nvPr/>
        </p:nvSpPr>
        <p:spPr>
          <a:xfrm>
            <a:off x="3482054" y="2857401"/>
            <a:ext cx="1252266" cy="859466"/>
          </a:xfrm>
          <a:prstGeom prst="rect">
            <a:avLst/>
          </a:prstGeom>
          <a:noFill/>
        </p:spPr>
        <p:txBody>
          <a:bodyPr wrap="none">
            <a:spAutoFit/>
          </a:bodyPr>
          <a:lstStyle/>
          <a:p>
            <a:pPr algn="ctr">
              <a:defRPr/>
            </a:pPr>
            <a:r>
              <a:rPr lang="en-US" altLang="zh-CN" sz="4985" dirty="0">
                <a:ln w="0"/>
                <a:effectLst>
                  <a:outerShdw blurRad="38100" dist="19050" dir="2700000" algn="tl" rotWithShape="0">
                    <a:schemeClr val="dk1">
                      <a:alpha val="40000"/>
                    </a:schemeClr>
                  </a:outerShdw>
                </a:effectLst>
              </a:rPr>
              <a:t>???</a:t>
            </a:r>
            <a:endParaRPr lang="zh-CN" altLang="en-US" sz="4985" dirty="0">
              <a:ln w="0"/>
              <a:effectLst>
                <a:outerShdw blurRad="38100" dist="19050" dir="2700000" algn="tl" rotWithShape="0">
                  <a:schemeClr val="dk1">
                    <a:alpha val="40000"/>
                  </a:schemeClr>
                </a:outerShdw>
              </a:effectLst>
            </a:endParaRPr>
          </a:p>
        </p:txBody>
      </p:sp>
      <p:sp>
        <p:nvSpPr>
          <p:cNvPr id="15"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1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628833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300" fill="hold"/>
                                        <p:tgtEl>
                                          <p:spTgt spid="17"/>
                                        </p:tgtEl>
                                        <p:attrNameLst>
                                          <p:attrName>ppt_x</p:attrName>
                                        </p:attrNameLst>
                                      </p:cBhvr>
                                      <p:tavLst>
                                        <p:tav tm="0">
                                          <p:val>
                                            <p:strVal val="0-#ppt_w/2"/>
                                          </p:val>
                                        </p:tav>
                                        <p:tav tm="100000">
                                          <p:val>
                                            <p:strVal val="#ppt_x"/>
                                          </p:val>
                                        </p:tav>
                                      </p:tavLst>
                                    </p:anim>
                                    <p:anim calcmode="lin" valueType="num">
                                      <p:cBhvr additive="base">
                                        <p:cTn id="19" dur="3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r>
              <a:rPr lang="en-US" altLang="zh-CN" sz="2954"/>
              <a:t>DFD</a:t>
            </a:r>
            <a:r>
              <a:rPr lang="zh-CN" altLang="en-US" sz="2954"/>
              <a:t>的建模建议</a:t>
            </a:r>
          </a:p>
        </p:txBody>
      </p:sp>
      <p:sp>
        <p:nvSpPr>
          <p:cNvPr id="118788" name="Oval 4"/>
          <p:cNvSpPr>
            <a:spLocks noChangeArrowheads="1"/>
          </p:cNvSpPr>
          <p:nvPr/>
        </p:nvSpPr>
        <p:spPr bwMode="auto">
          <a:xfrm>
            <a:off x="1914125" y="2233038"/>
            <a:ext cx="930681"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1</a:t>
            </a:r>
          </a:p>
        </p:txBody>
      </p:sp>
      <p:sp>
        <p:nvSpPr>
          <p:cNvPr id="118789" name="Oval 5"/>
          <p:cNvSpPr>
            <a:spLocks noChangeArrowheads="1"/>
          </p:cNvSpPr>
          <p:nvPr/>
        </p:nvSpPr>
        <p:spPr bwMode="auto">
          <a:xfrm>
            <a:off x="3243460" y="2233038"/>
            <a:ext cx="930680"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defRPr/>
            </a:pPr>
            <a:r>
              <a:rPr lang="en-US" altLang="zh-CN">
                <a:latin typeface="Times"/>
              </a:rPr>
              <a:t>2</a:t>
            </a:r>
          </a:p>
        </p:txBody>
      </p:sp>
      <p:sp>
        <p:nvSpPr>
          <p:cNvPr id="118790" name="Oval 6"/>
          <p:cNvSpPr>
            <a:spLocks noChangeArrowheads="1"/>
          </p:cNvSpPr>
          <p:nvPr/>
        </p:nvSpPr>
        <p:spPr bwMode="auto">
          <a:xfrm>
            <a:off x="4706168" y="3030346"/>
            <a:ext cx="930680"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4</a:t>
            </a:r>
          </a:p>
        </p:txBody>
      </p:sp>
      <p:sp>
        <p:nvSpPr>
          <p:cNvPr id="118791" name="Oval 7"/>
          <p:cNvSpPr>
            <a:spLocks noChangeArrowheads="1"/>
          </p:cNvSpPr>
          <p:nvPr/>
        </p:nvSpPr>
        <p:spPr bwMode="auto">
          <a:xfrm>
            <a:off x="4572795" y="1766965"/>
            <a:ext cx="930681"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dirty="0">
                <a:solidFill>
                  <a:schemeClr val="lt1"/>
                </a:solidFill>
                <a:latin typeface="Times"/>
                <a:ea typeface="+mn-ea"/>
              </a:rPr>
              <a:t>3</a:t>
            </a:r>
          </a:p>
        </p:txBody>
      </p:sp>
      <p:sp>
        <p:nvSpPr>
          <p:cNvPr id="118792" name="Oval 8"/>
          <p:cNvSpPr>
            <a:spLocks noChangeArrowheads="1"/>
          </p:cNvSpPr>
          <p:nvPr/>
        </p:nvSpPr>
        <p:spPr bwMode="auto">
          <a:xfrm>
            <a:off x="5902129" y="2298993"/>
            <a:ext cx="930680" cy="863261"/>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5</a:t>
            </a:r>
          </a:p>
        </p:txBody>
      </p:sp>
      <p:sp>
        <p:nvSpPr>
          <p:cNvPr id="118793" name="Oval 9"/>
          <p:cNvSpPr>
            <a:spLocks noChangeArrowheads="1"/>
          </p:cNvSpPr>
          <p:nvPr/>
        </p:nvSpPr>
        <p:spPr bwMode="auto">
          <a:xfrm>
            <a:off x="7165510" y="2298993"/>
            <a:ext cx="930680" cy="863261"/>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6</a:t>
            </a:r>
          </a:p>
        </p:txBody>
      </p:sp>
      <p:sp>
        <p:nvSpPr>
          <p:cNvPr id="118794" name="Line 10"/>
          <p:cNvSpPr>
            <a:spLocks noChangeShapeType="1"/>
          </p:cNvSpPr>
          <p:nvPr/>
        </p:nvSpPr>
        <p:spPr bwMode="auto">
          <a:xfrm>
            <a:off x="1382098" y="2631692"/>
            <a:ext cx="532027"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795" name="Line 11"/>
          <p:cNvSpPr>
            <a:spLocks noChangeShapeType="1"/>
          </p:cNvSpPr>
          <p:nvPr/>
        </p:nvSpPr>
        <p:spPr bwMode="auto">
          <a:xfrm>
            <a:off x="2844806" y="2631692"/>
            <a:ext cx="398654"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796" name="Line 12"/>
          <p:cNvSpPr>
            <a:spLocks noChangeShapeType="1"/>
          </p:cNvSpPr>
          <p:nvPr/>
        </p:nvSpPr>
        <p:spPr bwMode="auto">
          <a:xfrm flipV="1">
            <a:off x="4040768" y="2099666"/>
            <a:ext cx="466073" cy="199327"/>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797" name="Line 13"/>
          <p:cNvSpPr>
            <a:spLocks noChangeShapeType="1"/>
          </p:cNvSpPr>
          <p:nvPr/>
        </p:nvSpPr>
        <p:spPr bwMode="auto">
          <a:xfrm>
            <a:off x="4106721" y="2962927"/>
            <a:ext cx="599447" cy="332701"/>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798" name="Line 14"/>
          <p:cNvSpPr>
            <a:spLocks noChangeShapeType="1"/>
          </p:cNvSpPr>
          <p:nvPr/>
        </p:nvSpPr>
        <p:spPr bwMode="auto">
          <a:xfrm>
            <a:off x="5569429" y="2233039"/>
            <a:ext cx="332701" cy="265281"/>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799" name="Line 15"/>
          <p:cNvSpPr>
            <a:spLocks noChangeShapeType="1"/>
          </p:cNvSpPr>
          <p:nvPr/>
        </p:nvSpPr>
        <p:spPr bwMode="auto">
          <a:xfrm flipV="1">
            <a:off x="5702803" y="3030346"/>
            <a:ext cx="266746" cy="332701"/>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00" name="Line 16"/>
          <p:cNvSpPr>
            <a:spLocks noChangeShapeType="1"/>
          </p:cNvSpPr>
          <p:nvPr/>
        </p:nvSpPr>
        <p:spPr bwMode="auto">
          <a:xfrm>
            <a:off x="6900229" y="2697647"/>
            <a:ext cx="199327"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01" name="Line 17"/>
          <p:cNvSpPr>
            <a:spLocks noChangeShapeType="1"/>
          </p:cNvSpPr>
          <p:nvPr/>
        </p:nvSpPr>
        <p:spPr bwMode="auto">
          <a:xfrm flipV="1">
            <a:off x="5503475" y="3096301"/>
            <a:ext cx="1861362" cy="66540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02" name="Text Box 18"/>
          <p:cNvSpPr txBox="1">
            <a:spLocks noChangeArrowheads="1"/>
          </p:cNvSpPr>
          <p:nvPr/>
        </p:nvSpPr>
        <p:spPr bwMode="auto">
          <a:xfrm>
            <a:off x="6149822" y="3448054"/>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h</a:t>
            </a:r>
          </a:p>
        </p:txBody>
      </p:sp>
      <p:sp>
        <p:nvSpPr>
          <p:cNvPr id="118803" name="Text Box 19"/>
          <p:cNvSpPr txBox="1">
            <a:spLocks noChangeArrowheads="1"/>
          </p:cNvSpPr>
          <p:nvPr/>
        </p:nvSpPr>
        <p:spPr bwMode="auto">
          <a:xfrm>
            <a:off x="6815222" y="2184673"/>
            <a:ext cx="26321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i</a:t>
            </a:r>
          </a:p>
        </p:txBody>
      </p:sp>
      <p:sp>
        <p:nvSpPr>
          <p:cNvPr id="118804" name="Text Box 20"/>
          <p:cNvSpPr txBox="1">
            <a:spLocks noChangeArrowheads="1"/>
          </p:cNvSpPr>
          <p:nvPr/>
        </p:nvSpPr>
        <p:spPr bwMode="auto">
          <a:xfrm>
            <a:off x="1514006" y="2165619"/>
            <a:ext cx="31130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a</a:t>
            </a:r>
          </a:p>
        </p:txBody>
      </p:sp>
      <p:sp>
        <p:nvSpPr>
          <p:cNvPr id="118805" name="Text Box 21"/>
          <p:cNvSpPr txBox="1">
            <a:spLocks noChangeArrowheads="1"/>
          </p:cNvSpPr>
          <p:nvPr/>
        </p:nvSpPr>
        <p:spPr bwMode="auto">
          <a:xfrm>
            <a:off x="2844806" y="2032246"/>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b</a:t>
            </a:r>
          </a:p>
        </p:txBody>
      </p:sp>
      <p:sp>
        <p:nvSpPr>
          <p:cNvPr id="118806" name="Text Box 22"/>
          <p:cNvSpPr txBox="1">
            <a:spLocks noChangeArrowheads="1"/>
          </p:cNvSpPr>
          <p:nvPr/>
        </p:nvSpPr>
        <p:spPr bwMode="auto">
          <a:xfrm>
            <a:off x="3974813" y="1766965"/>
            <a:ext cx="31130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c</a:t>
            </a:r>
          </a:p>
        </p:txBody>
      </p:sp>
      <p:sp>
        <p:nvSpPr>
          <p:cNvPr id="118807" name="Text Box 23"/>
          <p:cNvSpPr txBox="1">
            <a:spLocks noChangeArrowheads="1"/>
          </p:cNvSpPr>
          <p:nvPr/>
        </p:nvSpPr>
        <p:spPr bwMode="auto">
          <a:xfrm>
            <a:off x="4106721" y="3163720"/>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d</a:t>
            </a:r>
          </a:p>
        </p:txBody>
      </p:sp>
      <p:sp>
        <p:nvSpPr>
          <p:cNvPr id="118808" name="Text Box 24"/>
          <p:cNvSpPr txBox="1">
            <a:spLocks noChangeArrowheads="1"/>
          </p:cNvSpPr>
          <p:nvPr/>
        </p:nvSpPr>
        <p:spPr bwMode="auto">
          <a:xfrm>
            <a:off x="5636848" y="1832919"/>
            <a:ext cx="31130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e</a:t>
            </a:r>
          </a:p>
        </p:txBody>
      </p:sp>
      <p:sp>
        <p:nvSpPr>
          <p:cNvPr id="118809" name="Text Box 25"/>
          <p:cNvSpPr txBox="1">
            <a:spLocks noChangeArrowheads="1"/>
          </p:cNvSpPr>
          <p:nvPr/>
        </p:nvSpPr>
        <p:spPr bwMode="auto">
          <a:xfrm>
            <a:off x="5503475" y="2763600"/>
            <a:ext cx="27924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f</a:t>
            </a:r>
          </a:p>
        </p:txBody>
      </p:sp>
      <p:sp>
        <p:nvSpPr>
          <p:cNvPr id="118810" name="Line 26"/>
          <p:cNvSpPr>
            <a:spLocks noChangeShapeType="1"/>
          </p:cNvSpPr>
          <p:nvPr/>
        </p:nvSpPr>
        <p:spPr bwMode="auto">
          <a:xfrm flipV="1">
            <a:off x="5038867" y="2631692"/>
            <a:ext cx="0" cy="398654"/>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12" name="Text Box 28"/>
          <p:cNvSpPr txBox="1">
            <a:spLocks noChangeArrowheads="1"/>
          </p:cNvSpPr>
          <p:nvPr/>
        </p:nvSpPr>
        <p:spPr bwMode="auto">
          <a:xfrm>
            <a:off x="4753068" y="2649280"/>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g</a:t>
            </a:r>
          </a:p>
        </p:txBody>
      </p:sp>
      <p:sp>
        <p:nvSpPr>
          <p:cNvPr id="118813" name="Oval 29"/>
          <p:cNvSpPr>
            <a:spLocks noChangeArrowheads="1"/>
          </p:cNvSpPr>
          <p:nvPr/>
        </p:nvSpPr>
        <p:spPr bwMode="auto">
          <a:xfrm>
            <a:off x="1182772" y="4493054"/>
            <a:ext cx="930680"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4.1</a:t>
            </a:r>
          </a:p>
        </p:txBody>
      </p:sp>
      <p:sp>
        <p:nvSpPr>
          <p:cNvPr id="118814" name="Oval 30"/>
          <p:cNvSpPr>
            <a:spLocks noChangeArrowheads="1"/>
          </p:cNvSpPr>
          <p:nvPr/>
        </p:nvSpPr>
        <p:spPr bwMode="auto">
          <a:xfrm>
            <a:off x="2446152" y="3961028"/>
            <a:ext cx="930680" cy="863261"/>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4.2</a:t>
            </a:r>
          </a:p>
        </p:txBody>
      </p:sp>
      <p:sp>
        <p:nvSpPr>
          <p:cNvPr id="118815" name="Oval 31"/>
          <p:cNvSpPr>
            <a:spLocks noChangeArrowheads="1"/>
          </p:cNvSpPr>
          <p:nvPr/>
        </p:nvSpPr>
        <p:spPr bwMode="auto">
          <a:xfrm>
            <a:off x="2446152" y="5156989"/>
            <a:ext cx="930680" cy="863261"/>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dirty="0">
                <a:solidFill>
                  <a:schemeClr val="lt1"/>
                </a:solidFill>
                <a:latin typeface="Times"/>
                <a:ea typeface="+mn-ea"/>
              </a:rPr>
              <a:t>4.3</a:t>
            </a:r>
          </a:p>
        </p:txBody>
      </p:sp>
      <p:sp>
        <p:nvSpPr>
          <p:cNvPr id="118816" name="Oval 32"/>
          <p:cNvSpPr>
            <a:spLocks noChangeArrowheads="1"/>
          </p:cNvSpPr>
          <p:nvPr/>
        </p:nvSpPr>
        <p:spPr bwMode="auto">
          <a:xfrm>
            <a:off x="3775487" y="3961028"/>
            <a:ext cx="930681" cy="863261"/>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4.4</a:t>
            </a:r>
          </a:p>
        </p:txBody>
      </p:sp>
      <p:sp>
        <p:nvSpPr>
          <p:cNvPr id="118817" name="Oval 33"/>
          <p:cNvSpPr>
            <a:spLocks noChangeArrowheads="1"/>
          </p:cNvSpPr>
          <p:nvPr/>
        </p:nvSpPr>
        <p:spPr bwMode="auto">
          <a:xfrm>
            <a:off x="3841441" y="5091035"/>
            <a:ext cx="930680" cy="863262"/>
          </a:xfrm>
          <a:prstGeom prst="ellipse">
            <a:avLst/>
          </a:prstGeom>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a:r>
              <a:rPr lang="en-US" altLang="zh-CN">
                <a:solidFill>
                  <a:schemeClr val="lt1"/>
                </a:solidFill>
                <a:latin typeface="Times"/>
                <a:ea typeface="+mn-ea"/>
              </a:rPr>
              <a:t>4.5</a:t>
            </a:r>
          </a:p>
        </p:txBody>
      </p:sp>
      <p:sp>
        <p:nvSpPr>
          <p:cNvPr id="118818" name="Line 34"/>
          <p:cNvSpPr>
            <a:spLocks noChangeShapeType="1"/>
          </p:cNvSpPr>
          <p:nvPr/>
        </p:nvSpPr>
        <p:spPr bwMode="auto">
          <a:xfrm>
            <a:off x="716698" y="4891708"/>
            <a:ext cx="398654"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19" name="Line 35"/>
          <p:cNvSpPr>
            <a:spLocks noChangeShapeType="1"/>
          </p:cNvSpPr>
          <p:nvPr/>
        </p:nvSpPr>
        <p:spPr bwMode="auto">
          <a:xfrm flipV="1">
            <a:off x="1980079" y="4425634"/>
            <a:ext cx="398654" cy="199327"/>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0" name="Line 36"/>
          <p:cNvSpPr>
            <a:spLocks noChangeShapeType="1"/>
          </p:cNvSpPr>
          <p:nvPr/>
        </p:nvSpPr>
        <p:spPr bwMode="auto">
          <a:xfrm>
            <a:off x="2046033" y="5224408"/>
            <a:ext cx="332701" cy="199327"/>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1" name="Line 37"/>
          <p:cNvSpPr>
            <a:spLocks noChangeShapeType="1"/>
          </p:cNvSpPr>
          <p:nvPr/>
        </p:nvSpPr>
        <p:spPr bwMode="auto">
          <a:xfrm>
            <a:off x="3376833" y="4293727"/>
            <a:ext cx="331234"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2" name="Line 38"/>
          <p:cNvSpPr>
            <a:spLocks noChangeShapeType="1"/>
          </p:cNvSpPr>
          <p:nvPr/>
        </p:nvSpPr>
        <p:spPr bwMode="auto">
          <a:xfrm>
            <a:off x="3376832" y="5557108"/>
            <a:ext cx="398654"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3" name="Line 39"/>
          <p:cNvSpPr>
            <a:spLocks noChangeShapeType="1"/>
          </p:cNvSpPr>
          <p:nvPr/>
        </p:nvSpPr>
        <p:spPr bwMode="auto">
          <a:xfrm>
            <a:off x="4736946" y="4425635"/>
            <a:ext cx="332701" cy="0"/>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4" name="Line 40"/>
          <p:cNvSpPr>
            <a:spLocks noChangeShapeType="1"/>
          </p:cNvSpPr>
          <p:nvPr/>
        </p:nvSpPr>
        <p:spPr bwMode="auto">
          <a:xfrm flipV="1">
            <a:off x="4772122" y="5156989"/>
            <a:ext cx="266746" cy="199327"/>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5" name="Line 41"/>
          <p:cNvSpPr>
            <a:spLocks noChangeShapeType="1"/>
          </p:cNvSpPr>
          <p:nvPr/>
        </p:nvSpPr>
        <p:spPr bwMode="auto">
          <a:xfrm>
            <a:off x="4772122" y="5623062"/>
            <a:ext cx="266746" cy="133373"/>
          </a:xfrm>
          <a:prstGeom prst="line">
            <a:avLst/>
          </a:prstGeom>
          <a:noFill/>
          <a:ln w="9525">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118827" name="Text Box 43"/>
          <p:cNvSpPr txBox="1">
            <a:spLocks noChangeArrowheads="1"/>
          </p:cNvSpPr>
          <p:nvPr/>
        </p:nvSpPr>
        <p:spPr bwMode="auto">
          <a:xfrm>
            <a:off x="699110" y="4444688"/>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d</a:t>
            </a:r>
          </a:p>
        </p:txBody>
      </p:sp>
      <p:sp>
        <p:nvSpPr>
          <p:cNvPr id="118828" name="Text Box 44"/>
          <p:cNvSpPr txBox="1">
            <a:spLocks noChangeArrowheads="1"/>
          </p:cNvSpPr>
          <p:nvPr/>
        </p:nvSpPr>
        <p:spPr bwMode="auto">
          <a:xfrm>
            <a:off x="4638748" y="4026981"/>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g</a:t>
            </a:r>
          </a:p>
        </p:txBody>
      </p:sp>
      <p:sp>
        <p:nvSpPr>
          <p:cNvPr id="118829" name="Text Box 45"/>
          <p:cNvSpPr txBox="1">
            <a:spLocks noChangeArrowheads="1"/>
          </p:cNvSpPr>
          <p:nvPr/>
        </p:nvSpPr>
        <p:spPr bwMode="auto">
          <a:xfrm>
            <a:off x="4706168" y="4692381"/>
            <a:ext cx="27924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f</a:t>
            </a:r>
          </a:p>
        </p:txBody>
      </p:sp>
      <p:sp>
        <p:nvSpPr>
          <p:cNvPr id="118830" name="Text Box 46"/>
          <p:cNvSpPr txBox="1">
            <a:spLocks noChangeArrowheads="1"/>
          </p:cNvSpPr>
          <p:nvPr/>
        </p:nvSpPr>
        <p:spPr bwMode="auto">
          <a:xfrm>
            <a:off x="4971448" y="5356316"/>
            <a:ext cx="327334" cy="4333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a:defRPr sz="2400">
                <a:solidFill>
                  <a:schemeClr val="tx1"/>
                </a:solidFill>
                <a:latin typeface="Times"/>
                <a:ea typeface="微软雅黑" pitchFamily="34" charset="-122"/>
              </a:defRPr>
            </a:lvl1pPr>
            <a:lvl2pPr marL="742950" indent="-285750">
              <a:defRPr sz="2400">
                <a:solidFill>
                  <a:schemeClr val="tx1"/>
                </a:solidFill>
                <a:latin typeface="Times"/>
                <a:ea typeface="微软雅黑" pitchFamily="34" charset="-122"/>
              </a:defRPr>
            </a:lvl2pPr>
            <a:lvl3pPr marL="1143000" indent="-228600">
              <a:defRPr sz="2400">
                <a:solidFill>
                  <a:schemeClr val="tx1"/>
                </a:solidFill>
                <a:latin typeface="Times"/>
                <a:ea typeface="微软雅黑" pitchFamily="34" charset="-122"/>
              </a:defRPr>
            </a:lvl3pPr>
            <a:lvl4pPr marL="1600200" indent="-228600">
              <a:defRPr sz="2400">
                <a:solidFill>
                  <a:schemeClr val="tx1"/>
                </a:solidFill>
                <a:latin typeface="Times"/>
                <a:ea typeface="微软雅黑" pitchFamily="34" charset="-122"/>
              </a:defRPr>
            </a:lvl4pPr>
            <a:lvl5pPr marL="2057400" indent="-228600">
              <a:defRPr sz="2400">
                <a:solidFill>
                  <a:schemeClr val="tx1"/>
                </a:solidFill>
                <a:latin typeface="Times"/>
                <a:ea typeface="微软雅黑" pitchFamily="34" charset="-122"/>
              </a:defRPr>
            </a:lvl5pPr>
            <a:lvl6pPr marL="2514600" indent="-228600" eaLnBrk="0" fontAlgn="base" hangingPunct="0">
              <a:spcBef>
                <a:spcPct val="0"/>
              </a:spcBef>
              <a:spcAft>
                <a:spcPct val="0"/>
              </a:spcAft>
              <a:defRPr sz="2400">
                <a:solidFill>
                  <a:schemeClr val="tx1"/>
                </a:solidFill>
                <a:latin typeface="Times"/>
                <a:ea typeface="微软雅黑" pitchFamily="34" charset="-122"/>
              </a:defRPr>
            </a:lvl6pPr>
            <a:lvl7pPr marL="2971800" indent="-228600" eaLnBrk="0" fontAlgn="base" hangingPunct="0">
              <a:spcBef>
                <a:spcPct val="0"/>
              </a:spcBef>
              <a:spcAft>
                <a:spcPct val="0"/>
              </a:spcAft>
              <a:defRPr sz="2400">
                <a:solidFill>
                  <a:schemeClr val="tx1"/>
                </a:solidFill>
                <a:latin typeface="Times"/>
                <a:ea typeface="微软雅黑" pitchFamily="34" charset="-122"/>
              </a:defRPr>
            </a:lvl7pPr>
            <a:lvl8pPr marL="3429000" indent="-228600" eaLnBrk="0" fontAlgn="base" hangingPunct="0">
              <a:spcBef>
                <a:spcPct val="0"/>
              </a:spcBef>
              <a:spcAft>
                <a:spcPct val="0"/>
              </a:spcAft>
              <a:defRPr sz="2400">
                <a:solidFill>
                  <a:schemeClr val="tx1"/>
                </a:solidFill>
                <a:latin typeface="Times"/>
                <a:ea typeface="微软雅黑" pitchFamily="34" charset="-122"/>
              </a:defRPr>
            </a:lvl8pPr>
            <a:lvl9pPr marL="3886200" indent="-228600" eaLnBrk="0" fontAlgn="base" hangingPunct="0">
              <a:spcBef>
                <a:spcPct val="0"/>
              </a:spcBef>
              <a:spcAft>
                <a:spcPct val="0"/>
              </a:spcAft>
              <a:defRPr sz="2400">
                <a:solidFill>
                  <a:schemeClr val="tx1"/>
                </a:solidFill>
                <a:latin typeface="Times"/>
                <a:ea typeface="微软雅黑" pitchFamily="34" charset="-122"/>
              </a:defRPr>
            </a:lvl9pPr>
          </a:lstStyle>
          <a:p>
            <a:pPr>
              <a:defRPr/>
            </a:pPr>
            <a:r>
              <a:rPr lang="en-US" altLang="zh-CN" sz="2216"/>
              <a:t>h</a:t>
            </a:r>
          </a:p>
        </p:txBody>
      </p:sp>
      <p:sp>
        <p:nvSpPr>
          <p:cNvPr id="118831" name="Line 47"/>
          <p:cNvSpPr>
            <a:spLocks noChangeShapeType="1"/>
          </p:cNvSpPr>
          <p:nvPr/>
        </p:nvSpPr>
        <p:spPr bwMode="auto">
          <a:xfrm>
            <a:off x="3376833" y="3229673"/>
            <a:ext cx="0" cy="597981"/>
          </a:xfrm>
          <a:prstGeom prst="line">
            <a:avLst/>
          </a:prstGeom>
          <a:noFill/>
          <a:ln w="76200">
            <a:solidFill>
              <a:schemeClr val="tx1"/>
            </a:solidFill>
            <a:miter lim="800000"/>
            <a:headEnd/>
            <a:tailEnd type="triangle" w="med" len="med"/>
          </a:ln>
          <a:effectLst>
            <a:prstShdw prst="shdw17" dist="17961" dir="2700000">
              <a:schemeClr val="tx1">
                <a:gamma/>
                <a:shade val="60000"/>
                <a:invGamma/>
              </a:schemeClr>
            </a:prstShdw>
          </a:effectLst>
        </p:spPr>
        <p:txBody>
          <a:bodyPr>
            <a:spAutoFit/>
          </a:bodyPr>
          <a:lstStyle/>
          <a:p>
            <a:pPr>
              <a:defRPr/>
            </a:pPr>
            <a:endParaRPr lang="zh-CN" altLang="en-US">
              <a:latin typeface="Times"/>
            </a:endParaRPr>
          </a:p>
        </p:txBody>
      </p:sp>
      <p:sp>
        <p:nvSpPr>
          <p:cNvPr id="45"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4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277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300" fill="hold"/>
                                        <p:tgtEl>
                                          <p:spTgt spid="47"/>
                                        </p:tgtEl>
                                        <p:attrNameLst>
                                          <p:attrName>ppt_x</p:attrName>
                                        </p:attrNameLst>
                                      </p:cBhvr>
                                      <p:tavLst>
                                        <p:tav tm="0">
                                          <p:val>
                                            <p:strVal val="0-#ppt_w/2"/>
                                          </p:val>
                                        </p:tav>
                                        <p:tav tm="100000">
                                          <p:val>
                                            <p:strVal val="#ppt_x"/>
                                          </p:val>
                                        </p:tav>
                                      </p:tavLst>
                                    </p:anim>
                                    <p:anim calcmode="lin" valueType="num">
                                      <p:cBhvr additive="base">
                                        <p:cTn id="8" dur="3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076" y="830033"/>
            <a:ext cx="8856857" cy="551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p:cNvSpPr>
          <p:nvPr/>
        </p:nvSpPr>
        <p:spPr bwMode="auto">
          <a:xfrm>
            <a:off x="513708" y="114797"/>
            <a:ext cx="8185594" cy="51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需求工程知识体系</a:t>
            </a:r>
            <a:endParaRPr lang="en-US" altLang="zh-CN" dirty="0"/>
          </a:p>
        </p:txBody>
      </p:sp>
      <p:cxnSp>
        <p:nvCxnSpPr>
          <p:cNvPr id="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3597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325" y="969658"/>
            <a:ext cx="7848497" cy="485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08427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a:t>连锁商店管理系统的</a:t>
            </a:r>
            <a:r>
              <a:rPr lang="en-US" altLang="zh-CN" dirty="0"/>
              <a:t>DFD</a:t>
            </a:r>
            <a:r>
              <a:rPr lang="zh-CN" altLang="en-US" dirty="0"/>
              <a:t>示例</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905" y="1966292"/>
            <a:ext cx="7677017" cy="352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189951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300" fill="hold"/>
                                        <p:tgtEl>
                                          <p:spTgt spid="7"/>
                                        </p:tgtEl>
                                        <p:attrNameLst>
                                          <p:attrName>ppt_x</p:attrName>
                                        </p:attrNameLst>
                                      </p:cBhvr>
                                      <p:tavLst>
                                        <p:tav tm="0">
                                          <p:val>
                                            <p:strVal val="0-#ppt_w/2"/>
                                          </p:val>
                                        </p:tav>
                                        <p:tav tm="100000">
                                          <p:val>
                                            <p:strVal val="#ppt_x"/>
                                          </p:val>
                                        </p:tav>
                                      </p:tavLst>
                                    </p:anim>
                                    <p:anim calcmode="lin" valueType="num">
                                      <p:cBhvr additive="base">
                                        <p:cTn id="13" dur="3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a:t>连锁商店管理系统的</a:t>
            </a:r>
            <a:r>
              <a:rPr lang="en-US" altLang="zh-CN"/>
              <a:t>DFD</a:t>
            </a:r>
            <a:r>
              <a:rPr lang="zh-CN" altLang="en-US"/>
              <a:t>示例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45" y="1832920"/>
            <a:ext cx="7474759" cy="412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712446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300" fill="hold"/>
                                        <p:tgtEl>
                                          <p:spTgt spid="7"/>
                                        </p:tgtEl>
                                        <p:attrNameLst>
                                          <p:attrName>ppt_x</p:attrName>
                                        </p:attrNameLst>
                                      </p:cBhvr>
                                      <p:tavLst>
                                        <p:tav tm="0">
                                          <p:val>
                                            <p:strVal val="0-#ppt_w/2"/>
                                          </p:val>
                                        </p:tav>
                                        <p:tav tm="100000">
                                          <p:val>
                                            <p:strVal val="#ppt_x"/>
                                          </p:val>
                                        </p:tav>
                                      </p:tavLst>
                                    </p:anim>
                                    <p:anim calcmode="lin" valueType="num">
                                      <p:cBhvr additive="base">
                                        <p:cTn id="13" dur="3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a:t>实体关系图（</a:t>
            </a:r>
            <a:r>
              <a:rPr lang="en-US" altLang="zh-CN"/>
              <a:t>Entity-Relationship Diagram</a:t>
            </a:r>
            <a:r>
              <a:rPr lang="zh-CN" altLang="en-US"/>
              <a:t>）</a:t>
            </a:r>
          </a:p>
        </p:txBody>
      </p:sp>
      <p:sp>
        <p:nvSpPr>
          <p:cNvPr id="87043"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a:t>数据流图（</a:t>
            </a:r>
            <a:r>
              <a:rPr lang="en-US" altLang="zh-CN"/>
              <a:t>DFD</a:t>
            </a:r>
            <a:r>
              <a:rPr lang="zh-CN" altLang="en-US"/>
              <a:t>）以数据在系统中的产生和使用为着重点，以进行数据转换的过程为核心。</a:t>
            </a:r>
            <a:endParaRPr lang="en-US" altLang="zh-CN"/>
          </a:p>
          <a:p>
            <a:r>
              <a:rPr lang="en-US" altLang="zh-CN"/>
              <a:t>DFD </a:t>
            </a:r>
            <a:r>
              <a:rPr lang="zh-CN" altLang="en-US"/>
              <a:t>描述系统的行为和数据</a:t>
            </a:r>
            <a:endParaRPr lang="en-US" altLang="zh-CN"/>
          </a:p>
          <a:p>
            <a:r>
              <a:rPr lang="en-US" altLang="zh-CN"/>
              <a:t>ERD </a:t>
            </a:r>
            <a:r>
              <a:rPr lang="zh-CN" altLang="en-US"/>
              <a:t>是关注数据定义，数据结构和他们的关系</a:t>
            </a:r>
            <a:endParaRPr lang="en-US" altLang="zh-CN"/>
          </a:p>
          <a:p>
            <a:r>
              <a:rPr lang="en-US" altLang="zh-CN"/>
              <a:t>ERD</a:t>
            </a:r>
            <a:r>
              <a:rPr lang="zh-CN" altLang="en-US"/>
              <a:t>是关于数据的建模</a:t>
            </a:r>
          </a:p>
        </p:txBody>
      </p:sp>
      <p:sp>
        <p:nvSpPr>
          <p:cNvPr id="4"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70600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462898" y="1566666"/>
            <a:ext cx="4044675" cy="416658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68571" tIns="34285" rIns="68571" bIns="34285"/>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zh-CN" altLang="en-US" sz="2000" kern="0" dirty="0">
                <a:solidFill>
                  <a:schemeClr val="bg1"/>
                </a:solidFill>
              </a:rPr>
              <a:t>数据对象是目标系统组合信息的表示形式</a:t>
            </a:r>
            <a:r>
              <a:rPr lang="en-US" altLang="zh-CN" sz="2000" kern="0" dirty="0">
                <a:solidFill>
                  <a:schemeClr val="bg1"/>
                </a:solidFill>
              </a:rPr>
              <a:t>.</a:t>
            </a:r>
          </a:p>
          <a:p>
            <a:pPr>
              <a:defRPr/>
            </a:pPr>
            <a:r>
              <a:rPr lang="zh-CN" altLang="en-US" sz="2000" kern="0" dirty="0">
                <a:solidFill>
                  <a:schemeClr val="bg1"/>
                </a:solidFill>
              </a:rPr>
              <a:t>组合信息是指具有多个属性的信息</a:t>
            </a:r>
            <a:r>
              <a:rPr lang="en-US" altLang="zh-CN" sz="2000" kern="0" dirty="0">
                <a:solidFill>
                  <a:schemeClr val="bg1"/>
                </a:solidFill>
              </a:rPr>
              <a:t>.</a:t>
            </a:r>
          </a:p>
          <a:p>
            <a:pPr lvl="1">
              <a:defRPr/>
            </a:pPr>
            <a:r>
              <a:rPr lang="zh-CN" altLang="en-US" sz="2000" kern="0" dirty="0">
                <a:solidFill>
                  <a:schemeClr val="bg1"/>
                </a:solidFill>
              </a:rPr>
              <a:t>数据对象</a:t>
            </a:r>
            <a:r>
              <a:rPr lang="en-US" altLang="zh-CN" sz="2000" kern="0" dirty="0">
                <a:solidFill>
                  <a:schemeClr val="bg1"/>
                </a:solidFill>
              </a:rPr>
              <a:t>= </a:t>
            </a:r>
            <a:r>
              <a:rPr lang="zh-CN" altLang="en-US" sz="2000" kern="0" dirty="0">
                <a:solidFill>
                  <a:schemeClr val="bg1"/>
                </a:solidFill>
              </a:rPr>
              <a:t>实体</a:t>
            </a:r>
            <a:endParaRPr lang="en-US" altLang="zh-CN" sz="2000" kern="0" dirty="0">
              <a:solidFill>
                <a:schemeClr val="bg1"/>
              </a:solidFill>
            </a:endParaRPr>
          </a:p>
          <a:p>
            <a:pPr>
              <a:defRPr/>
            </a:pPr>
            <a:r>
              <a:rPr lang="zh-CN" altLang="en-US" sz="2000" kern="0" dirty="0">
                <a:solidFill>
                  <a:schemeClr val="bg1"/>
                </a:solidFill>
              </a:rPr>
              <a:t>一个实体可以是系统之外的任何东西</a:t>
            </a:r>
            <a:endParaRPr lang="en-US" altLang="zh-CN" sz="2000" kern="0" dirty="0">
              <a:solidFill>
                <a:schemeClr val="bg1"/>
              </a:solidFill>
            </a:endParaRPr>
          </a:p>
          <a:p>
            <a:pPr lvl="1">
              <a:defRPr/>
            </a:pPr>
            <a:r>
              <a:rPr lang="zh-CN" altLang="en-US" sz="2000" kern="0" dirty="0">
                <a:solidFill>
                  <a:schemeClr val="bg1"/>
                </a:solidFill>
              </a:rPr>
              <a:t>用户</a:t>
            </a:r>
            <a:endParaRPr lang="en-US" altLang="zh-CN" sz="2000" kern="0" dirty="0">
              <a:solidFill>
                <a:schemeClr val="bg1"/>
              </a:solidFill>
            </a:endParaRPr>
          </a:p>
          <a:p>
            <a:pPr lvl="1">
              <a:defRPr/>
            </a:pPr>
            <a:r>
              <a:rPr lang="zh-CN" altLang="en-US" sz="2000" kern="0" dirty="0">
                <a:solidFill>
                  <a:schemeClr val="bg1"/>
                </a:solidFill>
              </a:rPr>
              <a:t>组织</a:t>
            </a:r>
            <a:endParaRPr lang="en-US" altLang="zh-CN" sz="2000" kern="0" dirty="0">
              <a:solidFill>
                <a:schemeClr val="bg1"/>
              </a:solidFill>
            </a:endParaRPr>
          </a:p>
          <a:p>
            <a:pPr lvl="1">
              <a:defRPr/>
            </a:pPr>
            <a:r>
              <a:rPr lang="zh-CN" altLang="en-US" sz="2000" kern="0" dirty="0">
                <a:solidFill>
                  <a:schemeClr val="bg1"/>
                </a:solidFill>
              </a:rPr>
              <a:t>位置和结构</a:t>
            </a:r>
            <a:endParaRPr lang="en-US" altLang="zh-CN" sz="2000" kern="0" dirty="0">
              <a:solidFill>
                <a:schemeClr val="bg1"/>
              </a:solidFill>
            </a:endParaRPr>
          </a:p>
          <a:p>
            <a:pPr lvl="1">
              <a:defRPr/>
            </a:pPr>
            <a:endParaRPr lang="zh-CN" altLang="en-US" sz="1800" kern="0" dirty="0">
              <a:solidFill>
                <a:schemeClr val="bg1"/>
              </a:solidFill>
            </a:endParaRPr>
          </a:p>
        </p:txBody>
      </p:sp>
      <p:sp>
        <p:nvSpPr>
          <p:cNvPr id="87043" name="文本框 4"/>
          <p:cNvSpPr txBox="1">
            <a:spLocks noChangeArrowheads="1"/>
          </p:cNvSpPr>
          <p:nvPr/>
        </p:nvSpPr>
        <p:spPr bwMode="auto">
          <a:xfrm>
            <a:off x="468338" y="1182854"/>
            <a:ext cx="1208577" cy="40011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dirty="0">
                <a:solidFill>
                  <a:srgbClr val="FF0000"/>
                </a:solidFill>
              </a:rPr>
              <a:t>数据对象</a:t>
            </a:r>
          </a:p>
        </p:txBody>
      </p:sp>
      <p:sp>
        <p:nvSpPr>
          <p:cNvPr id="13" name="内容占位符 2"/>
          <p:cNvSpPr txBox="1">
            <a:spLocks/>
          </p:cNvSpPr>
          <p:nvPr/>
        </p:nvSpPr>
        <p:spPr bwMode="auto">
          <a:xfrm>
            <a:off x="4902140" y="1555022"/>
            <a:ext cx="4043698" cy="417823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68571" tIns="34285" rIns="68571" bIns="34285"/>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zh-CN" altLang="en-US" sz="1800" kern="0" dirty="0">
                <a:solidFill>
                  <a:schemeClr val="bg1"/>
                </a:solidFill>
              </a:rPr>
              <a:t>实体关系图使用实体、属性和关系三个基本元素来描述数据实体之间的关系</a:t>
            </a:r>
            <a:endParaRPr lang="en-US" altLang="zh-CN" sz="1800" kern="0" dirty="0">
              <a:solidFill>
                <a:schemeClr val="bg1"/>
              </a:solidFill>
            </a:endParaRPr>
          </a:p>
          <a:p>
            <a:pPr>
              <a:defRPr/>
            </a:pPr>
            <a:r>
              <a:rPr lang="zh-CN" altLang="en-US" sz="1800" kern="0" dirty="0">
                <a:solidFill>
                  <a:schemeClr val="bg1"/>
                </a:solidFill>
              </a:rPr>
              <a:t>两种图形表示法</a:t>
            </a:r>
            <a:endParaRPr lang="en-US" altLang="zh-CN" sz="1800" kern="0" dirty="0">
              <a:solidFill>
                <a:schemeClr val="bg1"/>
              </a:solidFill>
            </a:endParaRPr>
          </a:p>
          <a:p>
            <a:pPr lvl="1">
              <a:defRPr/>
            </a:pPr>
            <a:r>
              <a:rPr lang="en-US" altLang="zh-CN" sz="1800" kern="0" dirty="0">
                <a:solidFill>
                  <a:schemeClr val="bg1"/>
                </a:solidFill>
              </a:rPr>
              <a:t>Peter Chen</a:t>
            </a:r>
            <a:r>
              <a:rPr lang="zh-CN" altLang="en-US" sz="1800" kern="0" dirty="0">
                <a:solidFill>
                  <a:schemeClr val="bg1"/>
                </a:solidFill>
              </a:rPr>
              <a:t>（陈品山）</a:t>
            </a:r>
            <a:endParaRPr lang="en-US" altLang="zh-CN" sz="1800" kern="0" dirty="0">
              <a:solidFill>
                <a:schemeClr val="bg1"/>
              </a:solidFill>
            </a:endParaRPr>
          </a:p>
          <a:p>
            <a:pPr lvl="1">
              <a:defRPr/>
            </a:pPr>
            <a:endParaRPr lang="en-US" altLang="zh-CN" sz="1800" kern="0" dirty="0">
              <a:solidFill>
                <a:schemeClr val="bg1"/>
              </a:solidFill>
            </a:endParaRPr>
          </a:p>
          <a:p>
            <a:pPr lvl="1">
              <a:defRPr/>
            </a:pPr>
            <a:endParaRPr lang="en-US" altLang="zh-CN" sz="1800" kern="0" dirty="0">
              <a:solidFill>
                <a:schemeClr val="bg1"/>
              </a:solidFill>
            </a:endParaRPr>
          </a:p>
          <a:p>
            <a:pPr lvl="1">
              <a:defRPr/>
            </a:pPr>
            <a:endParaRPr lang="en-US" altLang="zh-CN" sz="1800" kern="0" dirty="0">
              <a:solidFill>
                <a:schemeClr val="bg1"/>
              </a:solidFill>
            </a:endParaRPr>
          </a:p>
          <a:p>
            <a:pPr lvl="1">
              <a:defRPr/>
            </a:pPr>
            <a:r>
              <a:rPr lang="en-US" altLang="zh-CN" sz="1800" kern="0" dirty="0">
                <a:solidFill>
                  <a:schemeClr val="bg1"/>
                </a:solidFill>
              </a:rPr>
              <a:t>James Martin </a:t>
            </a:r>
          </a:p>
          <a:p>
            <a:pPr marL="457247" lvl="1" indent="0">
              <a:buNone/>
              <a:defRPr/>
            </a:pPr>
            <a:endParaRPr lang="zh-CN" altLang="en-US" sz="1800" kern="0" dirty="0">
              <a:solidFill>
                <a:schemeClr val="bg1"/>
              </a:solidFill>
            </a:endParaRPr>
          </a:p>
        </p:txBody>
      </p:sp>
      <p:sp>
        <p:nvSpPr>
          <p:cNvPr id="87046" name="文本框 13"/>
          <p:cNvSpPr txBox="1">
            <a:spLocks noChangeArrowheads="1"/>
          </p:cNvSpPr>
          <p:nvPr/>
        </p:nvSpPr>
        <p:spPr bwMode="auto">
          <a:xfrm>
            <a:off x="4880630" y="1182854"/>
            <a:ext cx="2096230" cy="40011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dirty="0">
                <a:solidFill>
                  <a:srgbClr val="FF0000"/>
                </a:solidFill>
              </a:rPr>
              <a:t>数据模型</a:t>
            </a:r>
          </a:p>
        </p:txBody>
      </p:sp>
      <p:pic>
        <p:nvPicPr>
          <p:cNvPr id="8807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3175" y="3136033"/>
            <a:ext cx="1261591" cy="88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072" name="Group 4"/>
          <p:cNvGrpSpPr>
            <a:grpSpLocks noChangeAspect="1"/>
          </p:cNvGrpSpPr>
          <p:nvPr/>
        </p:nvGrpSpPr>
        <p:grpSpPr bwMode="auto">
          <a:xfrm>
            <a:off x="6891956" y="3130245"/>
            <a:ext cx="838346" cy="901368"/>
            <a:chOff x="4307" y="1756"/>
            <a:chExt cx="528" cy="568"/>
          </a:xfrm>
        </p:grpSpPr>
        <p:sp>
          <p:nvSpPr>
            <p:cNvPr id="87058" name="AutoShape 3"/>
            <p:cNvSpPr>
              <a:spLocks noChangeAspect="1" noChangeArrowheads="1" noTextEdit="1"/>
            </p:cNvSpPr>
            <p:nvPr/>
          </p:nvSpPr>
          <p:spPr bwMode="auto">
            <a:xfrm>
              <a:off x="4307" y="1756"/>
              <a:ext cx="52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rgbClr val="000000"/>
                </a:solidFill>
              </a:endParaRPr>
            </a:p>
          </p:txBody>
        </p:sp>
        <p:sp>
          <p:nvSpPr>
            <p:cNvPr id="6" name="Line 5"/>
            <p:cNvSpPr>
              <a:spLocks noChangeShapeType="1"/>
            </p:cNvSpPr>
            <p:nvPr/>
          </p:nvSpPr>
          <p:spPr bwMode="auto">
            <a:xfrm flipH="1">
              <a:off x="4443" y="1918"/>
              <a:ext cx="129" cy="403"/>
            </a:xfrm>
            <a:prstGeom prst="line">
              <a:avLst/>
            </a:prstGeom>
            <a:ln>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zh-CN" altLang="en-US">
                <a:solidFill>
                  <a:srgbClr val="000000"/>
                </a:solidFill>
              </a:endParaRPr>
            </a:p>
          </p:txBody>
        </p:sp>
        <p:sp>
          <p:nvSpPr>
            <p:cNvPr id="87060" name="Oval 6"/>
            <p:cNvSpPr>
              <a:spLocks noChangeArrowheads="1"/>
            </p:cNvSpPr>
            <p:nvPr/>
          </p:nvSpPr>
          <p:spPr bwMode="auto">
            <a:xfrm>
              <a:off x="4314" y="1763"/>
              <a:ext cx="516" cy="308"/>
            </a:xfrm>
            <a:prstGeom prst="ellipse">
              <a:avLst/>
            </a:prstGeom>
            <a:solidFill>
              <a:srgbClr val="FFFFFF"/>
            </a:solidFill>
            <a:ln w="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solidFill>
                  <a:srgbClr val="000000"/>
                </a:solidFill>
              </a:endParaRPr>
            </a:p>
          </p:txBody>
        </p:sp>
        <p:sp>
          <p:nvSpPr>
            <p:cNvPr id="87061" name="Oval 7"/>
            <p:cNvSpPr>
              <a:spLocks noChangeArrowheads="1"/>
            </p:cNvSpPr>
            <p:nvPr/>
          </p:nvSpPr>
          <p:spPr bwMode="auto">
            <a:xfrm>
              <a:off x="4314" y="1763"/>
              <a:ext cx="516" cy="308"/>
            </a:xfrm>
            <a:prstGeom prst="ellipse">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solidFill>
                  <a:srgbClr val="000000"/>
                </a:solidFill>
              </a:endParaRPr>
            </a:p>
          </p:txBody>
        </p:sp>
        <p:sp>
          <p:nvSpPr>
            <p:cNvPr id="87062" name="Rectangle 8"/>
            <p:cNvSpPr>
              <a:spLocks noChangeArrowheads="1"/>
            </p:cNvSpPr>
            <p:nvPr/>
          </p:nvSpPr>
          <p:spPr bwMode="auto">
            <a:xfrm>
              <a:off x="4514" y="1888"/>
              <a:ext cx="11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700">
                  <a:solidFill>
                    <a:srgbClr val="000000"/>
                  </a:solidFill>
                  <a:latin typeface="宋体" panose="02010600030101010101" pitchFamily="2" charset="-122"/>
                </a:rPr>
                <a:t>属性</a:t>
              </a:r>
              <a:endParaRPr lang="zh-CN" altLang="en-US">
                <a:solidFill>
                  <a:srgbClr val="000000"/>
                </a:solidFill>
              </a:endParaRPr>
            </a:p>
          </p:txBody>
        </p:sp>
      </p:grpSp>
      <p:grpSp>
        <p:nvGrpSpPr>
          <p:cNvPr id="88073" name="Group 11"/>
          <p:cNvGrpSpPr>
            <a:grpSpLocks noChangeAspect="1"/>
          </p:cNvGrpSpPr>
          <p:nvPr/>
        </p:nvGrpSpPr>
        <p:grpSpPr bwMode="auto">
          <a:xfrm>
            <a:off x="7648438" y="3418337"/>
            <a:ext cx="631690" cy="482196"/>
            <a:chOff x="3752" y="434"/>
            <a:chExt cx="588" cy="450"/>
          </a:xfrm>
        </p:grpSpPr>
        <p:sp>
          <p:nvSpPr>
            <p:cNvPr id="87056" name="AutoShape 10"/>
            <p:cNvSpPr>
              <a:spLocks noChangeAspect="1" noChangeArrowheads="1" noTextEdit="1"/>
            </p:cNvSpPr>
            <p:nvPr/>
          </p:nvSpPr>
          <p:spPr bwMode="auto">
            <a:xfrm>
              <a:off x="3752" y="434"/>
              <a:ext cx="588"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rgbClr val="000000"/>
                </a:solidFill>
              </a:endParaRPr>
            </a:p>
          </p:txBody>
        </p:sp>
        <p:sp>
          <p:nvSpPr>
            <p:cNvPr id="23" name="Line 12"/>
            <p:cNvSpPr>
              <a:spLocks noChangeShapeType="1"/>
            </p:cNvSpPr>
            <p:nvPr/>
          </p:nvSpPr>
          <p:spPr bwMode="auto">
            <a:xfrm>
              <a:off x="3762" y="444"/>
              <a:ext cx="573" cy="436"/>
            </a:xfrm>
            <a:prstGeom prst="line">
              <a:avLst/>
            </a:prstGeom>
            <a:ln>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zh-CN" altLang="en-US">
                <a:solidFill>
                  <a:srgbClr val="000000"/>
                </a:solidFill>
              </a:endParaRPr>
            </a:p>
          </p:txBody>
        </p:sp>
      </p:grpSp>
      <p:pic>
        <p:nvPicPr>
          <p:cNvPr id="88074"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5705" y="4992838"/>
            <a:ext cx="1149061" cy="4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AutoShape 14"/>
          <p:cNvSpPr>
            <a:spLocks noChangeAspect="1" noChangeArrowheads="1" noTextEdit="1"/>
          </p:cNvSpPr>
          <p:nvPr/>
        </p:nvSpPr>
        <p:spPr bwMode="auto">
          <a:xfrm>
            <a:off x="7460103" y="4742213"/>
            <a:ext cx="556943" cy="58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solidFill>
                <a:srgbClr val="000000"/>
              </a:solidFill>
            </a:endParaRPr>
          </a:p>
        </p:txBody>
      </p:sp>
      <p:sp>
        <p:nvSpPr>
          <p:cNvPr id="87052" name="Freeform 16"/>
          <p:cNvSpPr>
            <a:spLocks/>
          </p:cNvSpPr>
          <p:nvPr/>
        </p:nvSpPr>
        <p:spPr bwMode="auto">
          <a:xfrm>
            <a:off x="7483553" y="4812563"/>
            <a:ext cx="526165" cy="486592"/>
          </a:xfrm>
          <a:custGeom>
            <a:avLst/>
            <a:gdLst>
              <a:gd name="T0" fmla="*/ 0 w 332"/>
              <a:gd name="T1" fmla="*/ 0 h 306"/>
              <a:gd name="T2" fmla="*/ 0 w 332"/>
              <a:gd name="T3" fmla="*/ 771167813 h 306"/>
              <a:gd name="T4" fmla="*/ 836691875 w 332"/>
              <a:gd name="T5" fmla="*/ 771167813 h 306"/>
              <a:gd name="T6" fmla="*/ 0 60000 65536"/>
              <a:gd name="T7" fmla="*/ 0 60000 65536"/>
              <a:gd name="T8" fmla="*/ 0 60000 65536"/>
            </a:gdLst>
            <a:ahLst/>
            <a:cxnLst>
              <a:cxn ang="T6">
                <a:pos x="T0" y="T1"/>
              </a:cxn>
              <a:cxn ang="T7">
                <a:pos x="T2" y="T3"/>
              </a:cxn>
              <a:cxn ang="T8">
                <a:pos x="T4" y="T5"/>
              </a:cxn>
            </a:cxnLst>
            <a:rect l="0" t="0" r="r" b="b"/>
            <a:pathLst>
              <a:path w="332" h="306">
                <a:moveTo>
                  <a:pt x="0" y="0"/>
                </a:moveTo>
                <a:lnTo>
                  <a:pt x="0" y="306"/>
                </a:lnTo>
                <a:lnTo>
                  <a:pt x="332" y="306"/>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53" name="Oval 17"/>
          <p:cNvSpPr>
            <a:spLocks noChangeArrowheads="1"/>
          </p:cNvSpPr>
          <p:nvPr/>
        </p:nvSpPr>
        <p:spPr bwMode="auto">
          <a:xfrm>
            <a:off x="7467432" y="4783250"/>
            <a:ext cx="32244" cy="29313"/>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a:solidFill>
                <a:srgbClr val="000000"/>
              </a:solidFill>
            </a:endParaRPr>
          </a:p>
        </p:txBody>
      </p:sp>
      <p:sp>
        <p:nvSpPr>
          <p:cNvPr id="87054" name="Freeform 18"/>
          <p:cNvSpPr>
            <a:spLocks noEditPoints="1"/>
          </p:cNvSpPr>
          <p:nvPr/>
        </p:nvSpPr>
        <p:spPr bwMode="auto">
          <a:xfrm>
            <a:off x="7467432" y="4751007"/>
            <a:ext cx="32244" cy="32244"/>
          </a:xfrm>
          <a:custGeom>
            <a:avLst/>
            <a:gdLst>
              <a:gd name="T0" fmla="*/ 25201563 w 20"/>
              <a:gd name="T1" fmla="*/ 50403125 h 20"/>
              <a:gd name="T2" fmla="*/ 25201563 w 20"/>
              <a:gd name="T3" fmla="*/ 0 h 20"/>
              <a:gd name="T4" fmla="*/ 25201563 w 20"/>
              <a:gd name="T5" fmla="*/ 50403125 h 20"/>
              <a:gd name="T6" fmla="*/ 0 w 20"/>
              <a:gd name="T7" fmla="*/ 0 h 20"/>
              <a:gd name="T8" fmla="*/ 25201563 w 20"/>
              <a:gd name="T9" fmla="*/ 50403125 h 20"/>
              <a:gd name="T10" fmla="*/ 50403125 w 20"/>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20">
                <a:moveTo>
                  <a:pt x="10" y="20"/>
                </a:moveTo>
                <a:lnTo>
                  <a:pt x="10" y="0"/>
                </a:lnTo>
                <a:moveTo>
                  <a:pt x="10" y="20"/>
                </a:moveTo>
                <a:lnTo>
                  <a:pt x="0" y="0"/>
                </a:lnTo>
                <a:moveTo>
                  <a:pt x="10" y="20"/>
                </a:moveTo>
                <a:lnTo>
                  <a:pt x="20" y="0"/>
                </a:ln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55" name="Freeform 19"/>
          <p:cNvSpPr>
            <a:spLocks noEditPoints="1"/>
          </p:cNvSpPr>
          <p:nvPr/>
        </p:nvSpPr>
        <p:spPr bwMode="auto">
          <a:xfrm>
            <a:off x="7964283" y="5284499"/>
            <a:ext cx="14656" cy="29313"/>
          </a:xfrm>
          <a:custGeom>
            <a:avLst/>
            <a:gdLst>
              <a:gd name="T0" fmla="*/ 0 w 9"/>
              <a:gd name="T1" fmla="*/ 0 h 19"/>
              <a:gd name="T2" fmla="*/ 0 w 9"/>
              <a:gd name="T3" fmla="*/ 47882969 h 19"/>
              <a:gd name="T4" fmla="*/ 22682994 w 9"/>
              <a:gd name="T5" fmla="*/ 0 h 19"/>
              <a:gd name="T6" fmla="*/ 22682994 w 9"/>
              <a:gd name="T7" fmla="*/ 47882969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9">
                <a:moveTo>
                  <a:pt x="0" y="0"/>
                </a:moveTo>
                <a:lnTo>
                  <a:pt x="0" y="19"/>
                </a:lnTo>
                <a:moveTo>
                  <a:pt x="9" y="0"/>
                </a:moveTo>
                <a:lnTo>
                  <a:pt x="9" y="19"/>
                </a:lnTo>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28"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2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29299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119" y="980728"/>
            <a:ext cx="3516068" cy="35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6356" y="2204864"/>
            <a:ext cx="5279232" cy="424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a:spLocks/>
          </p:cNvSpPr>
          <p:nvPr/>
        </p:nvSpPr>
        <p:spPr bwMode="auto">
          <a:xfrm>
            <a:off x="468338" y="115384"/>
            <a:ext cx="7881938" cy="512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结构化方法</a:t>
            </a:r>
            <a:r>
              <a:rPr lang="en-US" altLang="zh-CN" dirty="0"/>
              <a:t> </a:t>
            </a:r>
            <a:endParaRPr lang="zh-CN" altLang="en-US" dirty="0"/>
          </a:p>
        </p:txBody>
      </p:sp>
      <p:cxnSp>
        <p:nvCxnSpPr>
          <p:cNvPr id="1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66495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a:xfrm>
            <a:off x="612775" y="23051"/>
            <a:ext cx="7881938" cy="635000"/>
          </a:xfrm>
        </p:spPr>
        <p:txBody>
          <a:bodyPr/>
          <a:lstStyle/>
          <a:p>
            <a:r>
              <a:rPr lang="zh-CN" altLang="en-US" dirty="0"/>
              <a:t>面向对象的分析方法</a:t>
            </a:r>
          </a:p>
        </p:txBody>
      </p:sp>
      <p:sp>
        <p:nvSpPr>
          <p:cNvPr id="91139" name="内容占位符 2"/>
          <p:cNvSpPr>
            <a:spLocks noGrp="1"/>
          </p:cNvSpPr>
          <p:nvPr>
            <p:ph idx="1"/>
          </p:nvPr>
        </p:nvSpPr>
        <p:spPr bwMode="auto">
          <a:xfrm>
            <a:off x="360363" y="836713"/>
            <a:ext cx="2772271" cy="2304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r>
              <a:rPr lang="zh-CN" altLang="en-US" dirty="0"/>
              <a:t>用例模型</a:t>
            </a:r>
            <a:endParaRPr lang="en-US" altLang="zh-CN" dirty="0"/>
          </a:p>
          <a:p>
            <a:pPr lvl="1"/>
            <a:r>
              <a:rPr lang="zh-CN" altLang="en-US" dirty="0"/>
              <a:t>用例图</a:t>
            </a:r>
            <a:endParaRPr lang="en-US" altLang="zh-CN" dirty="0"/>
          </a:p>
          <a:p>
            <a:pPr lvl="1"/>
            <a:r>
              <a:rPr lang="zh-CN" altLang="en-US" dirty="0"/>
              <a:t>活动图</a:t>
            </a:r>
            <a:r>
              <a:rPr lang="en-US" altLang="zh-CN" dirty="0"/>
              <a:t> </a:t>
            </a:r>
          </a:p>
          <a:p>
            <a:r>
              <a:rPr lang="zh-CN" altLang="en-US" dirty="0"/>
              <a:t>用例分析模型</a:t>
            </a:r>
            <a:endParaRPr lang="en-US" altLang="zh-CN" dirty="0"/>
          </a:p>
          <a:p>
            <a:pPr lvl="1"/>
            <a:r>
              <a:rPr lang="zh-CN" altLang="en-US" dirty="0"/>
              <a:t>类图</a:t>
            </a:r>
            <a:endParaRPr lang="en-US" altLang="zh-CN" dirty="0"/>
          </a:p>
          <a:p>
            <a:pPr lvl="1"/>
            <a:r>
              <a:rPr lang="zh-CN" altLang="en-US" dirty="0"/>
              <a:t>合作图</a:t>
            </a:r>
          </a:p>
        </p:txBody>
      </p:sp>
      <p:cxnSp>
        <p:nvCxnSpPr>
          <p:cNvPr id="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文本框 1"/>
          <p:cNvSpPr txBox="1"/>
          <p:nvPr/>
        </p:nvSpPr>
        <p:spPr>
          <a:xfrm>
            <a:off x="4727853" y="151922"/>
            <a:ext cx="3877985" cy="369332"/>
          </a:xfrm>
          <a:prstGeom prst="rect">
            <a:avLst/>
          </a:prstGeom>
          <a:noFill/>
        </p:spPr>
        <p:txBody>
          <a:bodyPr wrap="none" rtlCol="0">
            <a:spAutoFit/>
          </a:bodyPr>
          <a:lstStyle/>
          <a:p>
            <a:r>
              <a:rPr lang="zh-CN" altLang="en-US" dirty="0"/>
              <a:t>方法核心：用例驱动，以架构为中心</a:t>
            </a:r>
          </a:p>
        </p:txBody>
      </p:sp>
      <p:grpSp>
        <p:nvGrpSpPr>
          <p:cNvPr id="8" name="Group 3"/>
          <p:cNvGrpSpPr>
            <a:grpSpLocks/>
          </p:cNvGrpSpPr>
          <p:nvPr/>
        </p:nvGrpSpPr>
        <p:grpSpPr bwMode="auto">
          <a:xfrm>
            <a:off x="5569156" y="1293421"/>
            <a:ext cx="1319075" cy="1559440"/>
            <a:chOff x="4065" y="1776"/>
            <a:chExt cx="900" cy="1064"/>
          </a:xfrm>
        </p:grpSpPr>
        <p:grpSp>
          <p:nvGrpSpPr>
            <p:cNvPr id="9" name="Group 4"/>
            <p:cNvGrpSpPr>
              <a:grpSpLocks/>
            </p:cNvGrpSpPr>
            <p:nvPr/>
          </p:nvGrpSpPr>
          <p:grpSpPr bwMode="auto">
            <a:xfrm>
              <a:off x="4297" y="1776"/>
              <a:ext cx="432" cy="720"/>
              <a:chOff x="1249" y="2496"/>
              <a:chExt cx="432" cy="720"/>
            </a:xfrm>
          </p:grpSpPr>
          <p:sp>
            <p:nvSpPr>
              <p:cNvPr id="11" name="Rectangle 5"/>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 name="Line 6"/>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7"/>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8"/>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9"/>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0"/>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1"/>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2"/>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4"/>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1"/>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2"/>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 name="Text Box 23"/>
            <p:cNvSpPr txBox="1">
              <a:spLocks noChangeArrowheads="1"/>
            </p:cNvSpPr>
            <p:nvPr/>
          </p:nvSpPr>
          <p:spPr bwMode="auto">
            <a:xfrm>
              <a:off x="4065" y="2544"/>
              <a:ext cx="90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a:t>辅助描述</a:t>
              </a:r>
              <a:endParaRPr lang="en-US" altLang="zh-CN" sz="2216"/>
            </a:p>
          </p:txBody>
        </p:sp>
      </p:grpSp>
      <p:grpSp>
        <p:nvGrpSpPr>
          <p:cNvPr id="29" name="Group 24"/>
          <p:cNvGrpSpPr>
            <a:grpSpLocks/>
          </p:cNvGrpSpPr>
          <p:nvPr/>
        </p:nvGrpSpPr>
        <p:grpSpPr bwMode="auto">
          <a:xfrm>
            <a:off x="3670422" y="1527574"/>
            <a:ext cx="1036208" cy="1403068"/>
            <a:chOff x="4160" y="1776"/>
            <a:chExt cx="707" cy="1111"/>
          </a:xfrm>
        </p:grpSpPr>
        <p:grpSp>
          <p:nvGrpSpPr>
            <p:cNvPr id="30" name="Group 25"/>
            <p:cNvGrpSpPr>
              <a:grpSpLocks/>
            </p:cNvGrpSpPr>
            <p:nvPr/>
          </p:nvGrpSpPr>
          <p:grpSpPr bwMode="auto">
            <a:xfrm>
              <a:off x="4297" y="1776"/>
              <a:ext cx="432" cy="720"/>
              <a:chOff x="1249" y="2496"/>
              <a:chExt cx="432" cy="720"/>
            </a:xfrm>
          </p:grpSpPr>
          <p:sp>
            <p:nvSpPr>
              <p:cNvPr id="32" name="Rectangle 26"/>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33" name="Line 27"/>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8"/>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9"/>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0"/>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1"/>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2"/>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3"/>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4"/>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5"/>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6"/>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7"/>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8"/>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9"/>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0"/>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1"/>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2"/>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3"/>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 name="Text Box 44"/>
            <p:cNvSpPr txBox="1">
              <a:spLocks noChangeArrowheads="1"/>
            </p:cNvSpPr>
            <p:nvPr/>
          </p:nvSpPr>
          <p:spPr bwMode="auto">
            <a:xfrm>
              <a:off x="4160" y="2544"/>
              <a:ext cx="707"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a:t>术语表</a:t>
              </a:r>
              <a:endParaRPr lang="en-US" altLang="zh-CN" sz="2216"/>
            </a:p>
          </p:txBody>
        </p:sp>
      </p:grpSp>
      <p:grpSp>
        <p:nvGrpSpPr>
          <p:cNvPr id="50" name="Group 45"/>
          <p:cNvGrpSpPr>
            <a:grpSpLocks/>
          </p:cNvGrpSpPr>
          <p:nvPr/>
        </p:nvGrpSpPr>
        <p:grpSpPr bwMode="auto">
          <a:xfrm>
            <a:off x="1992998" y="3108027"/>
            <a:ext cx="4713495" cy="3553225"/>
            <a:chOff x="720" y="864"/>
            <a:chExt cx="3216" cy="3171"/>
          </a:xfrm>
        </p:grpSpPr>
        <p:sp>
          <p:nvSpPr>
            <p:cNvPr id="51" name="Rectangle 46"/>
            <p:cNvSpPr>
              <a:spLocks noChangeArrowheads="1"/>
            </p:cNvSpPr>
            <p:nvPr/>
          </p:nvSpPr>
          <p:spPr bwMode="auto">
            <a:xfrm>
              <a:off x="720" y="864"/>
              <a:ext cx="3216" cy="312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52" name="Group 47"/>
            <p:cNvGrpSpPr>
              <a:grpSpLocks/>
            </p:cNvGrpSpPr>
            <p:nvPr/>
          </p:nvGrpSpPr>
          <p:grpSpPr bwMode="auto">
            <a:xfrm>
              <a:off x="1512" y="2544"/>
              <a:ext cx="754" cy="1008"/>
              <a:chOff x="365" y="2533"/>
              <a:chExt cx="754" cy="1008"/>
            </a:xfrm>
          </p:grpSpPr>
          <p:sp>
            <p:nvSpPr>
              <p:cNvPr id="95" name="Oval 48"/>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6" name="Rectangle 49"/>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7" name="Line 50"/>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51"/>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52"/>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53"/>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54"/>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55"/>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56"/>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57"/>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58"/>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59"/>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60"/>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61"/>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62"/>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63"/>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64"/>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65"/>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Line 66"/>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 name="Text Box 67"/>
            <p:cNvSpPr txBox="1">
              <a:spLocks noChangeArrowheads="1"/>
            </p:cNvSpPr>
            <p:nvPr/>
          </p:nvSpPr>
          <p:spPr bwMode="auto">
            <a:xfrm>
              <a:off x="1776" y="3648"/>
              <a:ext cx="1384"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dirty="0"/>
                <a:t>用例描述</a:t>
              </a:r>
              <a:r>
                <a:rPr lang="en-US" altLang="zh-CN" sz="2216" dirty="0"/>
                <a:t>……..</a:t>
              </a:r>
            </a:p>
          </p:txBody>
        </p:sp>
        <p:grpSp>
          <p:nvGrpSpPr>
            <p:cNvPr id="54" name="Group 68"/>
            <p:cNvGrpSpPr>
              <a:grpSpLocks/>
            </p:cNvGrpSpPr>
            <p:nvPr/>
          </p:nvGrpSpPr>
          <p:grpSpPr bwMode="auto">
            <a:xfrm>
              <a:off x="2328" y="2544"/>
              <a:ext cx="754" cy="1008"/>
              <a:chOff x="365" y="2533"/>
              <a:chExt cx="754" cy="1008"/>
            </a:xfrm>
          </p:grpSpPr>
          <p:sp>
            <p:nvSpPr>
              <p:cNvPr id="76" name="Oval 69"/>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77" name="Rectangle 70"/>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78" name="Line 71"/>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2"/>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3"/>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4"/>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75"/>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76"/>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77"/>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78"/>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79"/>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0"/>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1"/>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2"/>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3"/>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4"/>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85"/>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86"/>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87"/>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Text Box 88"/>
            <p:cNvSpPr txBox="1">
              <a:spLocks noChangeArrowheads="1"/>
            </p:cNvSpPr>
            <p:nvPr/>
          </p:nvSpPr>
          <p:spPr bwMode="auto">
            <a:xfrm>
              <a:off x="2328" y="3121"/>
              <a:ext cx="288"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b="1"/>
                <a:t>...</a:t>
              </a:r>
            </a:p>
          </p:txBody>
        </p:sp>
        <p:grpSp>
          <p:nvGrpSpPr>
            <p:cNvPr id="56" name="Group 89"/>
            <p:cNvGrpSpPr>
              <a:grpSpLocks/>
            </p:cNvGrpSpPr>
            <p:nvPr/>
          </p:nvGrpSpPr>
          <p:grpSpPr bwMode="auto">
            <a:xfrm>
              <a:off x="1056" y="1344"/>
              <a:ext cx="442" cy="505"/>
              <a:chOff x="7654" y="3380"/>
              <a:chExt cx="554" cy="754"/>
            </a:xfrm>
          </p:grpSpPr>
          <p:sp>
            <p:nvSpPr>
              <p:cNvPr id="72" name="Oval 90"/>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73" name="Line 91"/>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92"/>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93"/>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 name="Oval 94"/>
            <p:cNvSpPr>
              <a:spLocks noChangeArrowheads="1"/>
            </p:cNvSpPr>
            <p:nvPr/>
          </p:nvSpPr>
          <p:spPr bwMode="auto">
            <a:xfrm>
              <a:off x="2016" y="1248"/>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58" name="Oval 95"/>
            <p:cNvSpPr>
              <a:spLocks noChangeArrowheads="1"/>
            </p:cNvSpPr>
            <p:nvPr/>
          </p:nvSpPr>
          <p:spPr bwMode="auto">
            <a:xfrm>
              <a:off x="1680" y="1824"/>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59" name="Line 96"/>
            <p:cNvSpPr>
              <a:spLocks noChangeShapeType="1"/>
            </p:cNvSpPr>
            <p:nvPr/>
          </p:nvSpPr>
          <p:spPr bwMode="auto">
            <a:xfrm flipV="1">
              <a:off x="1584" y="1392"/>
              <a:ext cx="432" cy="19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97"/>
            <p:cNvSpPr>
              <a:spLocks noChangeArrowheads="1"/>
            </p:cNvSpPr>
            <p:nvPr/>
          </p:nvSpPr>
          <p:spPr bwMode="auto">
            <a:xfrm>
              <a:off x="2346" y="1830"/>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61" name="Line 98"/>
            <p:cNvSpPr>
              <a:spLocks noChangeShapeType="1"/>
            </p:cNvSpPr>
            <p:nvPr/>
          </p:nvSpPr>
          <p:spPr bwMode="auto">
            <a:xfrm flipH="1" flipV="1">
              <a:off x="2365" y="1547"/>
              <a:ext cx="288" cy="276"/>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99"/>
            <p:cNvSpPr>
              <a:spLocks noChangeShapeType="1"/>
            </p:cNvSpPr>
            <p:nvPr/>
          </p:nvSpPr>
          <p:spPr bwMode="auto">
            <a:xfrm>
              <a:off x="1584" y="1680"/>
              <a:ext cx="38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3" name="Group 100"/>
            <p:cNvGrpSpPr>
              <a:grpSpLocks/>
            </p:cNvGrpSpPr>
            <p:nvPr/>
          </p:nvGrpSpPr>
          <p:grpSpPr bwMode="auto">
            <a:xfrm>
              <a:off x="3168" y="1392"/>
              <a:ext cx="442" cy="505"/>
              <a:chOff x="7654" y="3380"/>
              <a:chExt cx="554" cy="754"/>
            </a:xfrm>
          </p:grpSpPr>
          <p:sp>
            <p:nvSpPr>
              <p:cNvPr id="68" name="Oval 101"/>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69" name="Line 102"/>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03"/>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104"/>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 name="Line 105"/>
            <p:cNvSpPr>
              <a:spLocks noChangeShapeType="1"/>
            </p:cNvSpPr>
            <p:nvPr/>
          </p:nvSpPr>
          <p:spPr bwMode="auto">
            <a:xfrm flipV="1">
              <a:off x="2880" y="1728"/>
              <a:ext cx="336"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106"/>
            <p:cNvSpPr txBox="1">
              <a:spLocks noChangeArrowheads="1"/>
            </p:cNvSpPr>
            <p:nvPr/>
          </p:nvSpPr>
          <p:spPr bwMode="auto">
            <a:xfrm>
              <a:off x="768" y="864"/>
              <a:ext cx="139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b="1">
                  <a:solidFill>
                    <a:schemeClr val="tx2"/>
                  </a:solidFill>
                </a:rPr>
                <a:t>Use-Case Model</a:t>
              </a:r>
            </a:p>
          </p:txBody>
        </p:sp>
        <p:sp>
          <p:nvSpPr>
            <p:cNvPr id="66" name="Text Box 107"/>
            <p:cNvSpPr txBox="1">
              <a:spLocks noChangeArrowheads="1"/>
            </p:cNvSpPr>
            <p:nvPr/>
          </p:nvSpPr>
          <p:spPr bwMode="auto">
            <a:xfrm>
              <a:off x="768" y="1968"/>
              <a:ext cx="768"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Actors</a:t>
              </a:r>
            </a:p>
          </p:txBody>
        </p:sp>
        <p:sp>
          <p:nvSpPr>
            <p:cNvPr id="67" name="Text Box 108"/>
            <p:cNvSpPr txBox="1">
              <a:spLocks noChangeArrowheads="1"/>
            </p:cNvSpPr>
            <p:nvPr/>
          </p:nvSpPr>
          <p:spPr bwMode="auto">
            <a:xfrm>
              <a:off x="1968" y="2207"/>
              <a:ext cx="912" cy="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Use Cases</a:t>
              </a:r>
            </a:p>
          </p:txBody>
        </p:sp>
      </p:grpSp>
    </p:spTree>
    <p:extLst>
      <p:ext uri="{BB962C8B-B14F-4D97-AF65-F5344CB8AC3E}">
        <p14:creationId xmlns:p14="http://schemas.microsoft.com/office/powerpoint/2010/main" val="6052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Group 2"/>
          <p:cNvGrpSpPr>
            <a:grpSpLocks/>
          </p:cNvGrpSpPr>
          <p:nvPr/>
        </p:nvGrpSpPr>
        <p:grpSpPr bwMode="auto">
          <a:xfrm>
            <a:off x="4009989" y="1951636"/>
            <a:ext cx="1266312" cy="2099491"/>
            <a:chOff x="2839" y="1554"/>
            <a:chExt cx="472" cy="785"/>
          </a:xfrm>
        </p:grpSpPr>
        <p:grpSp>
          <p:nvGrpSpPr>
            <p:cNvPr id="94216" name="Group 3"/>
            <p:cNvGrpSpPr>
              <a:grpSpLocks/>
            </p:cNvGrpSpPr>
            <p:nvPr/>
          </p:nvGrpSpPr>
          <p:grpSpPr bwMode="auto">
            <a:xfrm>
              <a:off x="2839" y="1554"/>
              <a:ext cx="472" cy="595"/>
              <a:chOff x="7654" y="3380"/>
              <a:chExt cx="554" cy="754"/>
            </a:xfrm>
          </p:grpSpPr>
          <p:sp>
            <p:nvSpPr>
              <p:cNvPr id="94218" name="Oval 4"/>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4219" name="Line 5"/>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0" name="Line 6"/>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1" name="Freeform 7"/>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217" name="Text Box 8"/>
            <p:cNvSpPr txBox="1">
              <a:spLocks noChangeArrowheads="1"/>
            </p:cNvSpPr>
            <p:nvPr/>
          </p:nvSpPr>
          <p:spPr bwMode="auto">
            <a:xfrm>
              <a:off x="2911" y="2177"/>
              <a:ext cx="328"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b="1"/>
                <a:t>Actor</a:t>
              </a:r>
              <a:endParaRPr lang="en-US" altLang="zh-CN" sz="2216"/>
            </a:p>
          </p:txBody>
        </p:sp>
      </p:grpSp>
      <p:sp>
        <p:nvSpPr>
          <p:cNvPr id="94211" name="Rectangle 9"/>
          <p:cNvSpPr>
            <a:spLocks noGrp="1" noChangeArrowheads="1"/>
          </p:cNvSpPr>
          <p:nvPr>
            <p:ph type="title"/>
          </p:nvPr>
        </p:nvSpPr>
        <p:spPr>
          <a:xfrm>
            <a:off x="351753" y="770331"/>
            <a:ext cx="7597873" cy="1055260"/>
          </a:xfrm>
        </p:spPr>
        <p:txBody>
          <a:bodyPr/>
          <a:lstStyle/>
          <a:p>
            <a:r>
              <a:rPr lang="zh-CN" altLang="en-US"/>
              <a:t>用例建模的概念：</a:t>
            </a:r>
            <a:r>
              <a:rPr lang="en-US" altLang="zh-CN"/>
              <a:t> Actor</a:t>
            </a:r>
          </a:p>
        </p:txBody>
      </p:sp>
      <p:sp>
        <p:nvSpPr>
          <p:cNvPr id="94212" name="Text Box 10"/>
          <p:cNvSpPr txBox="1">
            <a:spLocks noChangeArrowheads="1"/>
          </p:cNvSpPr>
          <p:nvPr/>
        </p:nvSpPr>
        <p:spPr bwMode="auto">
          <a:xfrm>
            <a:off x="879384" y="5582024"/>
            <a:ext cx="5971013" cy="717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4062" b="1" i="1">
                <a:solidFill>
                  <a:srgbClr val="FF0000"/>
                </a:solidFill>
              </a:rPr>
              <a:t>Actors are EXTERNAL</a:t>
            </a:r>
            <a:endParaRPr lang="en-US" altLang="zh-CN" sz="4062">
              <a:solidFill>
                <a:srgbClr val="FF0000"/>
              </a:solidFill>
            </a:endParaRPr>
          </a:p>
        </p:txBody>
      </p:sp>
      <p:sp>
        <p:nvSpPr>
          <p:cNvPr id="94213" name="Text Box 11"/>
          <p:cNvSpPr txBox="1">
            <a:spLocks noChangeArrowheads="1"/>
          </p:cNvSpPr>
          <p:nvPr/>
        </p:nvSpPr>
        <p:spPr bwMode="auto">
          <a:xfrm>
            <a:off x="945339" y="4427101"/>
            <a:ext cx="7443063" cy="40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31"/>
              <a:t>An </a:t>
            </a:r>
            <a:r>
              <a:rPr lang="en-US" altLang="zh-CN" sz="2031" b="1"/>
              <a:t>actor</a:t>
            </a:r>
            <a:r>
              <a:rPr lang="en-US" altLang="zh-CN" sz="2031"/>
              <a:t> </a:t>
            </a:r>
            <a:r>
              <a:rPr lang="zh-CN" altLang="en-US" sz="2031"/>
              <a:t>表示的是位于系统边界之外和系统进行交互的任何实体</a:t>
            </a:r>
            <a:endParaRPr lang="en-US" altLang="zh-CN" sz="2031"/>
          </a:p>
        </p:txBody>
      </p:sp>
      <p:sp>
        <p:nvSpPr>
          <p:cNvPr id="94214" name="Text Box 12"/>
          <p:cNvSpPr txBox="1">
            <a:spLocks noChangeArrowheads="1"/>
          </p:cNvSpPr>
          <p:nvPr/>
        </p:nvSpPr>
        <p:spPr bwMode="auto">
          <a:xfrm>
            <a:off x="879384" y="4849205"/>
            <a:ext cx="7175362" cy="40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31" dirty="0"/>
              <a:t>Actors </a:t>
            </a:r>
            <a:r>
              <a:rPr lang="zh-CN" altLang="en-US" sz="2031" dirty="0"/>
              <a:t>不是系统的一部分，他们代表的是使用系统的一种角色</a:t>
            </a:r>
            <a:endParaRPr lang="en-US" altLang="zh-CN" sz="2031" dirty="0"/>
          </a:p>
        </p:txBody>
      </p:sp>
      <p:sp>
        <p:nvSpPr>
          <p:cNvPr id="94215" name="Text Box 13"/>
          <p:cNvSpPr txBox="1">
            <a:spLocks noChangeArrowheads="1"/>
          </p:cNvSpPr>
          <p:nvPr/>
        </p:nvSpPr>
        <p:spPr bwMode="auto">
          <a:xfrm>
            <a:off x="879384" y="5291828"/>
            <a:ext cx="6606296" cy="40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31"/>
              <a:t>An actor </a:t>
            </a:r>
            <a:r>
              <a:rPr lang="zh-CN" altLang="en-US" sz="2031"/>
              <a:t>可能代表机器、代表人、或代表外部的软件系统</a:t>
            </a:r>
            <a:endParaRPr lang="en-US" altLang="zh-CN" sz="2031"/>
          </a:p>
        </p:txBody>
      </p:sp>
      <p:sp>
        <p:nvSpPr>
          <p:cNvPr id="14"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33845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00" fill="hold"/>
                                        <p:tgtEl>
                                          <p:spTgt spid="16"/>
                                        </p:tgtEl>
                                        <p:attrNameLst>
                                          <p:attrName>ppt_x</p:attrName>
                                        </p:attrNameLst>
                                      </p:cBhvr>
                                      <p:tavLst>
                                        <p:tav tm="0">
                                          <p:val>
                                            <p:strVal val="0-#ppt_w/2"/>
                                          </p:val>
                                        </p:tav>
                                        <p:tav tm="100000">
                                          <p:val>
                                            <p:strVal val="#ppt_x"/>
                                          </p:val>
                                        </p:tav>
                                      </p:tavLst>
                                    </p:anim>
                                    <p:anim calcmode="lin" valueType="num">
                                      <p:cBhvr additive="base">
                                        <p:cTn id="8" dur="3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zh-CN"/>
              <a:t>Actor </a:t>
            </a:r>
            <a:r>
              <a:rPr lang="zh-CN" altLang="en-US"/>
              <a:t>的继承</a:t>
            </a:r>
            <a:endParaRPr lang="en-US" altLang="zh-CN"/>
          </a:p>
        </p:txBody>
      </p:sp>
      <p:grpSp>
        <p:nvGrpSpPr>
          <p:cNvPr id="96259" name="Group 3"/>
          <p:cNvGrpSpPr>
            <a:grpSpLocks/>
          </p:cNvGrpSpPr>
          <p:nvPr/>
        </p:nvGrpSpPr>
        <p:grpSpPr bwMode="auto">
          <a:xfrm>
            <a:off x="3610203" y="1764035"/>
            <a:ext cx="1054822" cy="1232663"/>
            <a:chOff x="2649" y="1554"/>
            <a:chExt cx="850" cy="1001"/>
          </a:xfrm>
        </p:grpSpPr>
        <p:grpSp>
          <p:nvGrpSpPr>
            <p:cNvPr id="96285" name="Group 4"/>
            <p:cNvGrpSpPr>
              <a:grpSpLocks/>
            </p:cNvGrpSpPr>
            <p:nvPr/>
          </p:nvGrpSpPr>
          <p:grpSpPr bwMode="auto">
            <a:xfrm>
              <a:off x="2839" y="1554"/>
              <a:ext cx="472" cy="595"/>
              <a:chOff x="7654" y="3380"/>
              <a:chExt cx="554" cy="754"/>
            </a:xfrm>
          </p:grpSpPr>
          <p:sp>
            <p:nvSpPr>
              <p:cNvPr id="96287" name="Oval 5"/>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6288" name="Line 6"/>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9" name="Line 7"/>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0" name="Freeform 8"/>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286" name="Text Box 9"/>
            <p:cNvSpPr txBox="1">
              <a:spLocks noChangeArrowheads="1"/>
            </p:cNvSpPr>
            <p:nvPr/>
          </p:nvSpPr>
          <p:spPr bwMode="auto">
            <a:xfrm>
              <a:off x="2649" y="2203"/>
              <a:ext cx="850"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t>Student</a:t>
              </a:r>
            </a:p>
          </p:txBody>
        </p:sp>
      </p:grpSp>
      <p:grpSp>
        <p:nvGrpSpPr>
          <p:cNvPr id="96260" name="Group 10"/>
          <p:cNvGrpSpPr>
            <a:grpSpLocks/>
          </p:cNvGrpSpPr>
          <p:nvPr/>
        </p:nvGrpSpPr>
        <p:grpSpPr bwMode="auto">
          <a:xfrm>
            <a:off x="2507795" y="3814463"/>
            <a:ext cx="1398045" cy="1577337"/>
            <a:chOff x="2513" y="1554"/>
            <a:chExt cx="1124" cy="1278"/>
          </a:xfrm>
        </p:grpSpPr>
        <p:grpSp>
          <p:nvGrpSpPr>
            <p:cNvPr id="96279" name="Group 11"/>
            <p:cNvGrpSpPr>
              <a:grpSpLocks/>
            </p:cNvGrpSpPr>
            <p:nvPr/>
          </p:nvGrpSpPr>
          <p:grpSpPr bwMode="auto">
            <a:xfrm>
              <a:off x="2839" y="1554"/>
              <a:ext cx="472" cy="595"/>
              <a:chOff x="7654" y="3380"/>
              <a:chExt cx="554" cy="754"/>
            </a:xfrm>
          </p:grpSpPr>
          <p:sp>
            <p:nvSpPr>
              <p:cNvPr id="96281" name="Oval 12"/>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6282" name="Line 13"/>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3" name="Line 14"/>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4" name="Freeform 15"/>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280" name="Text Box 16"/>
            <p:cNvSpPr txBox="1">
              <a:spLocks noChangeArrowheads="1"/>
            </p:cNvSpPr>
            <p:nvPr/>
          </p:nvSpPr>
          <p:spPr bwMode="auto">
            <a:xfrm>
              <a:off x="2513" y="2205"/>
              <a:ext cx="1124" cy="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t>Full-Time </a:t>
              </a:r>
            </a:p>
            <a:p>
              <a:pPr algn="ctr"/>
              <a:r>
                <a:rPr lang="en-US" altLang="zh-CN" sz="2216"/>
                <a:t>Student</a:t>
              </a:r>
            </a:p>
          </p:txBody>
        </p:sp>
      </p:grpSp>
      <p:grpSp>
        <p:nvGrpSpPr>
          <p:cNvPr id="96261" name="Group 17"/>
          <p:cNvGrpSpPr>
            <a:grpSpLocks/>
          </p:cNvGrpSpPr>
          <p:nvPr/>
        </p:nvGrpSpPr>
        <p:grpSpPr bwMode="auto">
          <a:xfrm>
            <a:off x="4430730" y="3747044"/>
            <a:ext cx="1398014" cy="1575643"/>
            <a:chOff x="2512" y="1554"/>
            <a:chExt cx="1126" cy="1276"/>
          </a:xfrm>
        </p:grpSpPr>
        <p:grpSp>
          <p:nvGrpSpPr>
            <p:cNvPr id="96273" name="Group 18"/>
            <p:cNvGrpSpPr>
              <a:grpSpLocks/>
            </p:cNvGrpSpPr>
            <p:nvPr/>
          </p:nvGrpSpPr>
          <p:grpSpPr bwMode="auto">
            <a:xfrm>
              <a:off x="2839" y="1554"/>
              <a:ext cx="472" cy="595"/>
              <a:chOff x="7654" y="3380"/>
              <a:chExt cx="554" cy="754"/>
            </a:xfrm>
          </p:grpSpPr>
          <p:sp>
            <p:nvSpPr>
              <p:cNvPr id="96275" name="Oval 19"/>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6276" name="Line 20"/>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7" name="Line 21"/>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8" name="Freeform 22"/>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274" name="Text Box 23"/>
            <p:cNvSpPr txBox="1">
              <a:spLocks noChangeArrowheads="1"/>
            </p:cNvSpPr>
            <p:nvPr/>
          </p:nvSpPr>
          <p:spPr bwMode="auto">
            <a:xfrm>
              <a:off x="2512" y="2203"/>
              <a:ext cx="1126" cy="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t>Part-Time </a:t>
              </a:r>
            </a:p>
            <a:p>
              <a:pPr algn="ctr"/>
              <a:r>
                <a:rPr lang="en-US" altLang="zh-CN" sz="2216"/>
                <a:t>Student</a:t>
              </a:r>
            </a:p>
          </p:txBody>
        </p:sp>
      </p:grpSp>
      <p:grpSp>
        <p:nvGrpSpPr>
          <p:cNvPr id="96262" name="Group 24"/>
          <p:cNvGrpSpPr>
            <a:grpSpLocks/>
          </p:cNvGrpSpPr>
          <p:nvPr/>
        </p:nvGrpSpPr>
        <p:grpSpPr bwMode="auto">
          <a:xfrm rot="2094420">
            <a:off x="3878081" y="3357184"/>
            <a:ext cx="200793" cy="222777"/>
            <a:chOff x="737" y="3266"/>
            <a:chExt cx="103" cy="101"/>
          </a:xfrm>
        </p:grpSpPr>
        <p:sp>
          <p:nvSpPr>
            <p:cNvPr id="96270" name="Line 25"/>
            <p:cNvSpPr>
              <a:spLocks noChangeShapeType="1"/>
            </p:cNvSpPr>
            <p:nvPr/>
          </p:nvSpPr>
          <p:spPr bwMode="auto">
            <a:xfrm>
              <a:off x="737" y="3361"/>
              <a:ext cx="97" cy="1"/>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1" name="Freeform 26"/>
            <p:cNvSpPr>
              <a:spLocks/>
            </p:cNvSpPr>
            <p:nvPr/>
          </p:nvSpPr>
          <p:spPr bwMode="auto">
            <a:xfrm>
              <a:off x="737" y="3266"/>
              <a:ext cx="54" cy="98"/>
            </a:xfrm>
            <a:custGeom>
              <a:avLst/>
              <a:gdLst>
                <a:gd name="T0" fmla="*/ 0 w 54"/>
                <a:gd name="T1" fmla="*/ 98 h 98"/>
                <a:gd name="T2" fmla="*/ 54 w 54"/>
                <a:gd name="T3" fmla="*/ 0 h 98"/>
                <a:gd name="T4" fmla="*/ 0 60000 65536"/>
                <a:gd name="T5" fmla="*/ 0 60000 65536"/>
              </a:gdLst>
              <a:ahLst/>
              <a:cxnLst>
                <a:cxn ang="T4">
                  <a:pos x="T0" y="T1"/>
                </a:cxn>
                <a:cxn ang="T5">
                  <a:pos x="T2" y="T3"/>
                </a:cxn>
              </a:cxnLst>
              <a:rect l="0" t="0" r="r" b="b"/>
              <a:pathLst>
                <a:path w="54" h="98">
                  <a:moveTo>
                    <a:pt x="0" y="98"/>
                  </a:moveTo>
                  <a:lnTo>
                    <a:pt x="54" y="0"/>
                  </a:lnTo>
                </a:path>
              </a:pathLst>
            </a:custGeom>
            <a:noFill/>
            <a:ln w="28575"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2" name="Freeform 27"/>
            <p:cNvSpPr>
              <a:spLocks/>
            </p:cNvSpPr>
            <p:nvPr/>
          </p:nvSpPr>
          <p:spPr bwMode="auto">
            <a:xfrm>
              <a:off x="786" y="3266"/>
              <a:ext cx="54" cy="101"/>
            </a:xfrm>
            <a:custGeom>
              <a:avLst/>
              <a:gdLst>
                <a:gd name="T0" fmla="*/ 0 w 54"/>
                <a:gd name="T1" fmla="*/ 0 h 101"/>
                <a:gd name="T2" fmla="*/ 54 w 54"/>
                <a:gd name="T3" fmla="*/ 101 h 101"/>
                <a:gd name="T4" fmla="*/ 0 60000 65536"/>
                <a:gd name="T5" fmla="*/ 0 60000 65536"/>
              </a:gdLst>
              <a:ahLst/>
              <a:cxnLst>
                <a:cxn ang="T4">
                  <a:pos x="T0" y="T1"/>
                </a:cxn>
                <a:cxn ang="T5">
                  <a:pos x="T2" y="T3"/>
                </a:cxn>
              </a:cxnLst>
              <a:rect l="0" t="0" r="r" b="b"/>
              <a:pathLst>
                <a:path w="54" h="101">
                  <a:moveTo>
                    <a:pt x="0" y="0"/>
                  </a:moveTo>
                  <a:lnTo>
                    <a:pt x="54" y="101"/>
                  </a:lnTo>
                </a:path>
              </a:pathLst>
            </a:custGeom>
            <a:noFill/>
            <a:ln w="28575"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6263" name="Line 28"/>
          <p:cNvSpPr>
            <a:spLocks noChangeShapeType="1"/>
          </p:cNvSpPr>
          <p:nvPr/>
        </p:nvSpPr>
        <p:spPr bwMode="auto">
          <a:xfrm flipV="1">
            <a:off x="3499946" y="3553580"/>
            <a:ext cx="427967" cy="53788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264" name="Group 29"/>
          <p:cNvGrpSpPr>
            <a:grpSpLocks/>
          </p:cNvGrpSpPr>
          <p:nvPr/>
        </p:nvGrpSpPr>
        <p:grpSpPr bwMode="auto">
          <a:xfrm flipH="1">
            <a:off x="4140431" y="3357184"/>
            <a:ext cx="696178" cy="625827"/>
            <a:chOff x="1393" y="3223"/>
            <a:chExt cx="295" cy="335"/>
          </a:xfrm>
        </p:grpSpPr>
        <p:grpSp>
          <p:nvGrpSpPr>
            <p:cNvPr id="96265" name="Group 30"/>
            <p:cNvGrpSpPr>
              <a:grpSpLocks/>
            </p:cNvGrpSpPr>
            <p:nvPr/>
          </p:nvGrpSpPr>
          <p:grpSpPr bwMode="auto">
            <a:xfrm rot="2094420">
              <a:off x="1585" y="3223"/>
              <a:ext cx="103" cy="101"/>
              <a:chOff x="737" y="3266"/>
              <a:chExt cx="103" cy="101"/>
            </a:xfrm>
          </p:grpSpPr>
          <p:sp>
            <p:nvSpPr>
              <p:cNvPr id="96267" name="Line 31"/>
              <p:cNvSpPr>
                <a:spLocks noChangeShapeType="1"/>
              </p:cNvSpPr>
              <p:nvPr/>
            </p:nvSpPr>
            <p:spPr bwMode="auto">
              <a:xfrm>
                <a:off x="737" y="3361"/>
                <a:ext cx="97" cy="1"/>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8" name="Freeform 32"/>
              <p:cNvSpPr>
                <a:spLocks/>
              </p:cNvSpPr>
              <p:nvPr/>
            </p:nvSpPr>
            <p:spPr bwMode="auto">
              <a:xfrm>
                <a:off x="737" y="3266"/>
                <a:ext cx="54" cy="98"/>
              </a:xfrm>
              <a:custGeom>
                <a:avLst/>
                <a:gdLst>
                  <a:gd name="T0" fmla="*/ 0 w 54"/>
                  <a:gd name="T1" fmla="*/ 98 h 98"/>
                  <a:gd name="T2" fmla="*/ 54 w 54"/>
                  <a:gd name="T3" fmla="*/ 0 h 98"/>
                  <a:gd name="T4" fmla="*/ 0 60000 65536"/>
                  <a:gd name="T5" fmla="*/ 0 60000 65536"/>
                </a:gdLst>
                <a:ahLst/>
                <a:cxnLst>
                  <a:cxn ang="T4">
                    <a:pos x="T0" y="T1"/>
                  </a:cxn>
                  <a:cxn ang="T5">
                    <a:pos x="T2" y="T3"/>
                  </a:cxn>
                </a:cxnLst>
                <a:rect l="0" t="0" r="r" b="b"/>
                <a:pathLst>
                  <a:path w="54" h="98">
                    <a:moveTo>
                      <a:pt x="0" y="98"/>
                    </a:moveTo>
                    <a:lnTo>
                      <a:pt x="54" y="0"/>
                    </a:lnTo>
                  </a:path>
                </a:pathLst>
              </a:custGeom>
              <a:noFill/>
              <a:ln w="28575"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9" name="Freeform 33"/>
              <p:cNvSpPr>
                <a:spLocks/>
              </p:cNvSpPr>
              <p:nvPr/>
            </p:nvSpPr>
            <p:spPr bwMode="auto">
              <a:xfrm>
                <a:off x="786" y="3266"/>
                <a:ext cx="54" cy="101"/>
              </a:xfrm>
              <a:custGeom>
                <a:avLst/>
                <a:gdLst>
                  <a:gd name="T0" fmla="*/ 0 w 54"/>
                  <a:gd name="T1" fmla="*/ 0 h 101"/>
                  <a:gd name="T2" fmla="*/ 54 w 54"/>
                  <a:gd name="T3" fmla="*/ 101 h 101"/>
                  <a:gd name="T4" fmla="*/ 0 60000 65536"/>
                  <a:gd name="T5" fmla="*/ 0 60000 65536"/>
                </a:gdLst>
                <a:ahLst/>
                <a:cxnLst>
                  <a:cxn ang="T4">
                    <a:pos x="T0" y="T1"/>
                  </a:cxn>
                  <a:cxn ang="T5">
                    <a:pos x="T2" y="T3"/>
                  </a:cxn>
                </a:cxnLst>
                <a:rect l="0" t="0" r="r" b="b"/>
                <a:pathLst>
                  <a:path w="54" h="101">
                    <a:moveTo>
                      <a:pt x="0" y="0"/>
                    </a:moveTo>
                    <a:lnTo>
                      <a:pt x="54" y="101"/>
                    </a:lnTo>
                  </a:path>
                </a:pathLst>
              </a:custGeom>
              <a:noFill/>
              <a:ln w="28575" cap="flat" cmpd="sng">
                <a:solidFill>
                  <a:schemeClr val="tx1"/>
                </a:solidFill>
                <a:prstDash val="solid"/>
                <a:round/>
                <a:headEnd type="none" w="sm" len="sm"/>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6266" name="Line 34"/>
            <p:cNvSpPr>
              <a:spLocks noChangeShapeType="1"/>
            </p:cNvSpPr>
            <p:nvPr/>
          </p:nvSpPr>
          <p:spPr bwMode="auto">
            <a:xfrm flipV="1">
              <a:off x="1393" y="3312"/>
              <a:ext cx="217" cy="24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3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92866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 fill="hold"/>
                                        <p:tgtEl>
                                          <p:spTgt spid="37"/>
                                        </p:tgtEl>
                                        <p:attrNameLst>
                                          <p:attrName>ppt_x</p:attrName>
                                        </p:attrNameLst>
                                      </p:cBhvr>
                                      <p:tavLst>
                                        <p:tav tm="0">
                                          <p:val>
                                            <p:strVal val="0-#ppt_w/2"/>
                                          </p:val>
                                        </p:tav>
                                        <p:tav tm="100000">
                                          <p:val>
                                            <p:strVal val="#ppt_x"/>
                                          </p:val>
                                        </p:tav>
                                      </p:tavLst>
                                    </p:anim>
                                    <p:anim calcmode="lin" valueType="num">
                                      <p:cBhvr additive="base">
                                        <p:cTn id="8" dur="3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17828" y="647218"/>
            <a:ext cx="6656932" cy="801705"/>
          </a:xfrm>
        </p:spPr>
        <p:txBody>
          <a:bodyPr/>
          <a:lstStyle/>
          <a:p>
            <a:r>
              <a:rPr lang="zh-CN" altLang="en-US"/>
              <a:t>一个用户可能有不同的角色</a:t>
            </a:r>
            <a:endParaRPr lang="en-US" altLang="zh-CN"/>
          </a:p>
        </p:txBody>
      </p:sp>
      <p:sp>
        <p:nvSpPr>
          <p:cNvPr id="98307" name="Rectangle 3"/>
          <p:cNvSpPr>
            <a:spLocks noChangeArrowheads="1"/>
          </p:cNvSpPr>
          <p:nvPr/>
        </p:nvSpPr>
        <p:spPr bwMode="auto">
          <a:xfrm>
            <a:off x="6410945" y="2000003"/>
            <a:ext cx="1412399" cy="76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b="1"/>
              <a:t>Charlie as</a:t>
            </a:r>
          </a:p>
          <a:p>
            <a:pPr algn="ctr"/>
            <a:r>
              <a:rPr lang="en-US" altLang="zh-CN" sz="2216" b="1"/>
              <a:t>student</a:t>
            </a:r>
            <a:endParaRPr lang="en-US" altLang="zh-CN" sz="2216" b="1">
              <a:solidFill>
                <a:schemeClr val="bg1"/>
              </a:solidFill>
            </a:endParaRPr>
          </a:p>
        </p:txBody>
      </p:sp>
      <p:sp>
        <p:nvSpPr>
          <p:cNvPr id="98308" name="Rectangle 4"/>
          <p:cNvSpPr>
            <a:spLocks noChangeArrowheads="1"/>
          </p:cNvSpPr>
          <p:nvPr/>
        </p:nvSpPr>
        <p:spPr bwMode="auto">
          <a:xfrm>
            <a:off x="2480010" y="4624962"/>
            <a:ext cx="1482932" cy="76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b="1"/>
              <a:t>Charlie</a:t>
            </a:r>
            <a:r>
              <a:rPr lang="en-US" altLang="zh-CN" sz="2216"/>
              <a:t> </a:t>
            </a:r>
            <a:r>
              <a:rPr lang="en-US" altLang="zh-CN" sz="2216" b="1"/>
              <a:t>as</a:t>
            </a:r>
            <a:r>
              <a:rPr lang="en-US" altLang="zh-CN" sz="2216"/>
              <a:t> </a:t>
            </a:r>
          </a:p>
          <a:p>
            <a:pPr algn="ctr"/>
            <a:r>
              <a:rPr lang="en-US" altLang="zh-CN" sz="2216" b="1"/>
              <a:t>professor</a:t>
            </a:r>
          </a:p>
        </p:txBody>
      </p:sp>
      <p:sp>
        <p:nvSpPr>
          <p:cNvPr id="98309" name="Line 5"/>
          <p:cNvSpPr>
            <a:spLocks noChangeShapeType="1"/>
          </p:cNvSpPr>
          <p:nvPr/>
        </p:nvSpPr>
        <p:spPr bwMode="auto">
          <a:xfrm>
            <a:off x="4009989" y="4836013"/>
            <a:ext cx="1125611"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0" name="Line 6"/>
          <p:cNvSpPr>
            <a:spLocks noChangeShapeType="1"/>
          </p:cNvSpPr>
          <p:nvPr/>
        </p:nvSpPr>
        <p:spPr bwMode="auto">
          <a:xfrm>
            <a:off x="7105418" y="2725493"/>
            <a:ext cx="1466" cy="633156"/>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1" name="Rectangle 7"/>
          <p:cNvSpPr>
            <a:spLocks noChangeArrowheads="1"/>
          </p:cNvSpPr>
          <p:nvPr/>
        </p:nvSpPr>
        <p:spPr bwMode="auto">
          <a:xfrm>
            <a:off x="1969819" y="3569701"/>
            <a:ext cx="1088592" cy="42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216" b="1"/>
              <a:t>Charlie</a:t>
            </a:r>
          </a:p>
        </p:txBody>
      </p:sp>
      <p:sp>
        <p:nvSpPr>
          <p:cNvPr id="98312" name="Freeform 8"/>
          <p:cNvSpPr>
            <a:spLocks/>
          </p:cNvSpPr>
          <p:nvPr/>
        </p:nvSpPr>
        <p:spPr bwMode="auto">
          <a:xfrm>
            <a:off x="5392087" y="3450985"/>
            <a:ext cx="2660134" cy="2147161"/>
          </a:xfrm>
          <a:custGeom>
            <a:avLst/>
            <a:gdLst>
              <a:gd name="T0" fmla="*/ 0 w 1815"/>
              <a:gd name="T1" fmla="*/ 0 h 1465"/>
              <a:gd name="T2" fmla="*/ 2147483646 w 1815"/>
              <a:gd name="T3" fmla="*/ 0 h 1465"/>
              <a:gd name="T4" fmla="*/ 2147483646 w 1815"/>
              <a:gd name="T5" fmla="*/ 2147483646 h 1465"/>
              <a:gd name="T6" fmla="*/ 0 w 1815"/>
              <a:gd name="T7" fmla="*/ 2147483646 h 1465"/>
              <a:gd name="T8" fmla="*/ 0 w 1815"/>
              <a:gd name="T9" fmla="*/ 0 h 14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5" h="1465">
                <a:moveTo>
                  <a:pt x="0" y="0"/>
                </a:moveTo>
                <a:lnTo>
                  <a:pt x="1814" y="0"/>
                </a:lnTo>
                <a:lnTo>
                  <a:pt x="1814" y="1464"/>
                </a:lnTo>
                <a:lnTo>
                  <a:pt x="0" y="1464"/>
                </a:lnTo>
                <a:lnTo>
                  <a:pt x="0" y="0"/>
                </a:lnTo>
              </a:path>
            </a:pathLst>
          </a:custGeom>
          <a:noFill/>
          <a:ln>
            <a:noFill/>
          </a:ln>
          <a:effectLst/>
          <a:extLst>
            <a:ext uri="{909E8E84-426E-40DD-AFC4-6F175D3DCCD1}">
              <a14:hiddenFill xmlns:a14="http://schemas.microsoft.com/office/drawing/2010/main">
                <a:solidFill>
                  <a:srgbClr val="666666"/>
                </a:solidFill>
              </a14:hiddenFill>
            </a:ex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3" name="Rectangle 9"/>
          <p:cNvSpPr>
            <a:spLocks noChangeArrowheads="1"/>
          </p:cNvSpPr>
          <p:nvPr/>
        </p:nvSpPr>
        <p:spPr bwMode="auto">
          <a:xfrm>
            <a:off x="5504940" y="5176042"/>
            <a:ext cx="932908" cy="31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77" b="1"/>
              <a:t>Professor</a:t>
            </a:r>
          </a:p>
        </p:txBody>
      </p:sp>
      <p:sp>
        <p:nvSpPr>
          <p:cNvPr id="98314" name="Rectangle 10"/>
          <p:cNvSpPr>
            <a:spLocks noChangeArrowheads="1"/>
          </p:cNvSpPr>
          <p:nvPr/>
        </p:nvSpPr>
        <p:spPr bwMode="auto">
          <a:xfrm>
            <a:off x="6642277" y="4334765"/>
            <a:ext cx="803257" cy="31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77" b="1"/>
              <a:t>Student</a:t>
            </a:r>
          </a:p>
        </p:txBody>
      </p:sp>
      <p:grpSp>
        <p:nvGrpSpPr>
          <p:cNvPr id="98315" name="Group 11"/>
          <p:cNvGrpSpPr>
            <a:grpSpLocks/>
          </p:cNvGrpSpPr>
          <p:nvPr/>
        </p:nvGrpSpPr>
        <p:grpSpPr bwMode="auto">
          <a:xfrm>
            <a:off x="6904627" y="3686952"/>
            <a:ext cx="413310" cy="587722"/>
            <a:chOff x="4471" y="2336"/>
            <a:chExt cx="282" cy="401"/>
          </a:xfrm>
        </p:grpSpPr>
        <p:sp>
          <p:nvSpPr>
            <p:cNvPr id="98322" name="Oval 12"/>
            <p:cNvSpPr>
              <a:spLocks noChangeArrowheads="1"/>
            </p:cNvSpPr>
            <p:nvPr/>
          </p:nvSpPr>
          <p:spPr bwMode="auto">
            <a:xfrm>
              <a:off x="4556" y="2336"/>
              <a:ext cx="110" cy="11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8323" name="Line 13"/>
            <p:cNvSpPr>
              <a:spLocks noChangeShapeType="1"/>
            </p:cNvSpPr>
            <p:nvPr/>
          </p:nvSpPr>
          <p:spPr bwMode="auto">
            <a:xfrm>
              <a:off x="4611" y="2458"/>
              <a:ext cx="0"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4" name="Line 14"/>
            <p:cNvSpPr>
              <a:spLocks noChangeShapeType="1"/>
            </p:cNvSpPr>
            <p:nvPr/>
          </p:nvSpPr>
          <p:spPr bwMode="auto">
            <a:xfrm>
              <a:off x="4508" y="2499"/>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5" name="Freeform 15"/>
            <p:cNvSpPr>
              <a:spLocks/>
            </p:cNvSpPr>
            <p:nvPr/>
          </p:nvSpPr>
          <p:spPr bwMode="auto">
            <a:xfrm>
              <a:off x="4471" y="2591"/>
              <a:ext cx="282" cy="146"/>
            </a:xfrm>
            <a:custGeom>
              <a:avLst/>
              <a:gdLst>
                <a:gd name="T0" fmla="*/ 0 w 282"/>
                <a:gd name="T1" fmla="*/ 145 h 146"/>
                <a:gd name="T2" fmla="*/ 139 w 282"/>
                <a:gd name="T3" fmla="*/ 0 h 146"/>
                <a:gd name="T4" fmla="*/ 281 w 282"/>
                <a:gd name="T5" fmla="*/ 145 h 146"/>
                <a:gd name="T6" fmla="*/ 0 60000 65536"/>
                <a:gd name="T7" fmla="*/ 0 60000 65536"/>
                <a:gd name="T8" fmla="*/ 0 60000 65536"/>
              </a:gdLst>
              <a:ahLst/>
              <a:cxnLst>
                <a:cxn ang="T6">
                  <a:pos x="T0" y="T1"/>
                </a:cxn>
                <a:cxn ang="T7">
                  <a:pos x="T2" y="T3"/>
                </a:cxn>
                <a:cxn ang="T8">
                  <a:pos x="T4" y="T5"/>
                </a:cxn>
              </a:cxnLst>
              <a:rect l="0" t="0" r="r" b="b"/>
              <a:pathLst>
                <a:path w="282" h="146">
                  <a:moveTo>
                    <a:pt x="0" y="145"/>
                  </a:moveTo>
                  <a:lnTo>
                    <a:pt x="139" y="0"/>
                  </a:lnTo>
                  <a:lnTo>
                    <a:pt x="281" y="145"/>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8316" name="Group 16"/>
          <p:cNvGrpSpPr>
            <a:grpSpLocks/>
          </p:cNvGrpSpPr>
          <p:nvPr/>
        </p:nvGrpSpPr>
        <p:grpSpPr bwMode="auto">
          <a:xfrm>
            <a:off x="5779016" y="4460810"/>
            <a:ext cx="413310" cy="587722"/>
            <a:chOff x="3703" y="2864"/>
            <a:chExt cx="282" cy="401"/>
          </a:xfrm>
        </p:grpSpPr>
        <p:sp>
          <p:nvSpPr>
            <p:cNvPr id="98318" name="Oval 17"/>
            <p:cNvSpPr>
              <a:spLocks noChangeArrowheads="1"/>
            </p:cNvSpPr>
            <p:nvPr/>
          </p:nvSpPr>
          <p:spPr bwMode="auto">
            <a:xfrm>
              <a:off x="3788" y="2864"/>
              <a:ext cx="110" cy="11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98319" name="Line 18"/>
            <p:cNvSpPr>
              <a:spLocks noChangeShapeType="1"/>
            </p:cNvSpPr>
            <p:nvPr/>
          </p:nvSpPr>
          <p:spPr bwMode="auto">
            <a:xfrm>
              <a:off x="3843" y="2986"/>
              <a:ext cx="0" cy="1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0" name="Line 19"/>
            <p:cNvSpPr>
              <a:spLocks noChangeShapeType="1"/>
            </p:cNvSpPr>
            <p:nvPr/>
          </p:nvSpPr>
          <p:spPr bwMode="auto">
            <a:xfrm>
              <a:off x="3740" y="3027"/>
              <a:ext cx="20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21" name="Freeform 20"/>
            <p:cNvSpPr>
              <a:spLocks/>
            </p:cNvSpPr>
            <p:nvPr/>
          </p:nvSpPr>
          <p:spPr bwMode="auto">
            <a:xfrm>
              <a:off x="3703" y="3119"/>
              <a:ext cx="282" cy="146"/>
            </a:xfrm>
            <a:custGeom>
              <a:avLst/>
              <a:gdLst>
                <a:gd name="T0" fmla="*/ 0 w 282"/>
                <a:gd name="T1" fmla="*/ 145 h 146"/>
                <a:gd name="T2" fmla="*/ 139 w 282"/>
                <a:gd name="T3" fmla="*/ 0 h 146"/>
                <a:gd name="T4" fmla="*/ 281 w 282"/>
                <a:gd name="T5" fmla="*/ 145 h 146"/>
                <a:gd name="T6" fmla="*/ 0 60000 65536"/>
                <a:gd name="T7" fmla="*/ 0 60000 65536"/>
                <a:gd name="T8" fmla="*/ 0 60000 65536"/>
              </a:gdLst>
              <a:ahLst/>
              <a:cxnLst>
                <a:cxn ang="T6">
                  <a:pos x="T0" y="T1"/>
                </a:cxn>
                <a:cxn ang="T7">
                  <a:pos x="T2" y="T3"/>
                </a:cxn>
                <a:cxn ang="T8">
                  <a:pos x="T4" y="T5"/>
                </a:cxn>
              </a:cxnLst>
              <a:rect l="0" t="0" r="r" b="b"/>
              <a:pathLst>
                <a:path w="282" h="146">
                  <a:moveTo>
                    <a:pt x="0" y="145"/>
                  </a:moveTo>
                  <a:lnTo>
                    <a:pt x="139" y="0"/>
                  </a:lnTo>
                  <a:lnTo>
                    <a:pt x="281" y="145"/>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98317" name="Object 21"/>
          <p:cNvGraphicFramePr>
            <a:graphicFrameLocks noChangeAspect="1"/>
          </p:cNvGraphicFramePr>
          <p:nvPr/>
        </p:nvGraphicFramePr>
        <p:xfrm>
          <a:off x="1547715" y="1529532"/>
          <a:ext cx="1949300" cy="1969819"/>
        </p:xfrm>
        <a:graphic>
          <a:graphicData uri="http://schemas.openxmlformats.org/presentationml/2006/ole">
            <mc:AlternateContent xmlns:mc="http://schemas.openxmlformats.org/markup-compatibility/2006">
              <mc:Choice xmlns:v="urn:schemas-microsoft-com:vml" Requires="v">
                <p:oleObj spid="_x0000_s4136" name="Clip" r:id="rId4" imgW="942857" imgH="952129" progId="MS_ClipArt_Gallery.2">
                  <p:embed/>
                </p:oleObj>
              </mc:Choice>
              <mc:Fallback>
                <p:oleObj name="Clip" r:id="rId4" imgW="942857" imgH="952129"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ltGray">
                      <a:xfrm>
                        <a:off x="1547715" y="1529532"/>
                        <a:ext cx="1949300" cy="1969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23"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57424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76"/>
          <p:cNvSpPr txBox="1">
            <a:spLocks noChangeArrowheads="1"/>
          </p:cNvSpPr>
          <p:nvPr/>
        </p:nvSpPr>
        <p:spPr bwMode="auto">
          <a:xfrm>
            <a:off x="539750" y="11588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教学目标</a:t>
            </a:r>
          </a:p>
        </p:txBody>
      </p:sp>
      <p:cxnSp>
        <p:nvCxnSpPr>
          <p:cNvPr id="133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5"/>
          <p:cNvSpPr>
            <a:spLocks/>
          </p:cNvSpPr>
          <p:nvPr/>
        </p:nvSpPr>
        <p:spPr bwMode="auto">
          <a:xfrm>
            <a:off x="2989263" y="2932113"/>
            <a:ext cx="1219200" cy="977900"/>
          </a:xfrm>
          <a:custGeom>
            <a:avLst/>
            <a:gdLst>
              <a:gd name="T0" fmla="*/ 319241642 w 2209"/>
              <a:gd name="T1" fmla="*/ 40020117 h 1776"/>
              <a:gd name="T2" fmla="*/ 672905677 w 2209"/>
              <a:gd name="T3" fmla="*/ 98231046 h 1776"/>
              <a:gd name="T4" fmla="*/ 614723510 w 2209"/>
              <a:gd name="T5" fmla="*/ 176148642 h 1776"/>
              <a:gd name="T6" fmla="*/ 349094656 w 2209"/>
              <a:gd name="T7" fmla="*/ 132490583 h 1776"/>
              <a:gd name="T8" fmla="*/ 159316159 w 2209"/>
              <a:gd name="T9" fmla="*/ 501159434 h 1776"/>
              <a:gd name="T10" fmla="*/ 161144131 w 2209"/>
              <a:gd name="T11" fmla="*/ 506616622 h 1776"/>
              <a:gd name="T12" fmla="*/ 69148896 w 2209"/>
              <a:gd name="T13" fmla="*/ 538450681 h 1776"/>
              <a:gd name="T14" fmla="*/ 66406937 w 2209"/>
              <a:gd name="T15" fmla="*/ 530871406 h 1776"/>
              <a:gd name="T16" fmla="*/ 319241642 w 2209"/>
              <a:gd name="T17" fmla="*/ 4002011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9" h="1776">
                <a:moveTo>
                  <a:pt x="1048" y="132"/>
                </a:moveTo>
                <a:cubicBezTo>
                  <a:pt x="1458" y="0"/>
                  <a:pt x="1887" y="85"/>
                  <a:pt x="2209" y="324"/>
                </a:cubicBezTo>
                <a:lnTo>
                  <a:pt x="2018" y="581"/>
                </a:lnTo>
                <a:cubicBezTo>
                  <a:pt x="1776" y="402"/>
                  <a:pt x="1454" y="338"/>
                  <a:pt x="1146" y="437"/>
                </a:cubicBezTo>
                <a:cubicBezTo>
                  <a:pt x="639" y="601"/>
                  <a:pt x="360" y="1145"/>
                  <a:pt x="523" y="1653"/>
                </a:cubicBezTo>
                <a:cubicBezTo>
                  <a:pt x="525" y="1659"/>
                  <a:pt x="527" y="1665"/>
                  <a:pt x="529" y="1671"/>
                </a:cubicBezTo>
                <a:lnTo>
                  <a:pt x="227" y="1776"/>
                </a:lnTo>
                <a:cubicBezTo>
                  <a:pt x="224" y="1767"/>
                  <a:pt x="221" y="1759"/>
                  <a:pt x="218" y="1751"/>
                </a:cubicBezTo>
                <a:cubicBezTo>
                  <a:pt x="0" y="1075"/>
                  <a:pt x="372" y="350"/>
                  <a:pt x="1048" y="1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8" name="Freeform 6"/>
          <p:cNvSpPr>
            <a:spLocks/>
          </p:cNvSpPr>
          <p:nvPr/>
        </p:nvSpPr>
        <p:spPr bwMode="auto">
          <a:xfrm>
            <a:off x="4102100" y="3109913"/>
            <a:ext cx="428625" cy="976312"/>
          </a:xfrm>
          <a:custGeom>
            <a:avLst/>
            <a:gdLst>
              <a:gd name="T0" fmla="*/ 58122543 w 777"/>
              <a:gd name="T1" fmla="*/ 0 h 1772"/>
              <a:gd name="T2" fmla="*/ 197495726 w 777"/>
              <a:gd name="T3" fmla="*/ 193673414 h 1772"/>
              <a:gd name="T4" fmla="*/ 145154932 w 777"/>
              <a:gd name="T5" fmla="*/ 537914854 h 1772"/>
              <a:gd name="T6" fmla="*/ 65426269 w 777"/>
              <a:gd name="T7" fmla="*/ 482059009 h 1772"/>
              <a:gd name="T8" fmla="*/ 104681589 w 777"/>
              <a:gd name="T9" fmla="*/ 223422830 h 1772"/>
              <a:gd name="T10" fmla="*/ 0 w 777"/>
              <a:gd name="T11" fmla="*/ 78015703 h 1772"/>
              <a:gd name="T12" fmla="*/ 58122543 w 777"/>
              <a:gd name="T13" fmla="*/ 0 h 17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7" h="1772">
                <a:moveTo>
                  <a:pt x="191" y="0"/>
                </a:moveTo>
                <a:cubicBezTo>
                  <a:pt x="399" y="154"/>
                  <a:pt x="563" y="373"/>
                  <a:pt x="649" y="638"/>
                </a:cubicBezTo>
                <a:cubicBezTo>
                  <a:pt x="777" y="1037"/>
                  <a:pt x="700" y="1453"/>
                  <a:pt x="477" y="1772"/>
                </a:cubicBezTo>
                <a:lnTo>
                  <a:pt x="215" y="1588"/>
                </a:lnTo>
                <a:cubicBezTo>
                  <a:pt x="383" y="1348"/>
                  <a:pt x="440" y="1036"/>
                  <a:pt x="344" y="736"/>
                </a:cubicBezTo>
                <a:cubicBezTo>
                  <a:pt x="279" y="537"/>
                  <a:pt x="157" y="373"/>
                  <a:pt x="0" y="257"/>
                </a:cubicBezTo>
                <a:lnTo>
                  <a:pt x="19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9" name="Freeform 7"/>
          <p:cNvSpPr>
            <a:spLocks/>
          </p:cNvSpPr>
          <p:nvPr/>
        </p:nvSpPr>
        <p:spPr bwMode="auto">
          <a:xfrm>
            <a:off x="3114675" y="3852863"/>
            <a:ext cx="1250950" cy="619125"/>
          </a:xfrm>
          <a:custGeom>
            <a:avLst/>
            <a:gdLst>
              <a:gd name="T0" fmla="*/ 689980557 w 2268"/>
              <a:gd name="T1" fmla="*/ 128718564 h 1125"/>
              <a:gd name="T2" fmla="*/ 489800978 w 2268"/>
              <a:gd name="T3" fmla="*/ 275608584 h 1125"/>
              <a:gd name="T4" fmla="*/ 0 w 2268"/>
              <a:gd name="T5" fmla="*/ 31801012 h 1125"/>
              <a:gd name="T6" fmla="*/ 91875879 w 2268"/>
              <a:gd name="T7" fmla="*/ 0 h 1125"/>
              <a:gd name="T8" fmla="*/ 459987222 w 2268"/>
              <a:gd name="T9" fmla="*/ 183234584 h 1125"/>
              <a:gd name="T10" fmla="*/ 610273862 w 2268"/>
              <a:gd name="T11" fmla="*/ 72990710 h 1125"/>
              <a:gd name="T12" fmla="*/ 689980557 w 2268"/>
              <a:gd name="T13" fmla="*/ 128718564 h 1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68" h="1125">
                <a:moveTo>
                  <a:pt x="2268" y="425"/>
                </a:moveTo>
                <a:cubicBezTo>
                  <a:pt x="2113" y="646"/>
                  <a:pt x="1887" y="820"/>
                  <a:pt x="1610" y="910"/>
                </a:cubicBezTo>
                <a:cubicBezTo>
                  <a:pt x="942" y="1125"/>
                  <a:pt x="227" y="765"/>
                  <a:pt x="0" y="105"/>
                </a:cubicBezTo>
                <a:lnTo>
                  <a:pt x="302" y="0"/>
                </a:lnTo>
                <a:cubicBezTo>
                  <a:pt x="473" y="496"/>
                  <a:pt x="1010" y="766"/>
                  <a:pt x="1512" y="605"/>
                </a:cubicBezTo>
                <a:cubicBezTo>
                  <a:pt x="1720" y="538"/>
                  <a:pt x="1889" y="407"/>
                  <a:pt x="2006" y="241"/>
                </a:cubicBezTo>
                <a:lnTo>
                  <a:pt x="2268" y="4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20" name="Oval 23"/>
          <p:cNvSpPr>
            <a:spLocks noChangeArrowheads="1"/>
          </p:cNvSpPr>
          <p:nvPr/>
        </p:nvSpPr>
        <p:spPr bwMode="auto">
          <a:xfrm>
            <a:off x="1377950" y="1231900"/>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1" name="Oval 24"/>
          <p:cNvSpPr>
            <a:spLocks noChangeArrowheads="1"/>
          </p:cNvSpPr>
          <p:nvPr/>
        </p:nvSpPr>
        <p:spPr bwMode="auto">
          <a:xfrm>
            <a:off x="1493838" y="1349375"/>
            <a:ext cx="1087437" cy="10874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2" name="TextBox 12"/>
          <p:cNvSpPr txBox="1">
            <a:spLocks noChangeArrowheads="1"/>
          </p:cNvSpPr>
          <p:nvPr/>
        </p:nvSpPr>
        <p:spPr bwMode="auto">
          <a:xfrm>
            <a:off x="1677988" y="1570038"/>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1</a:t>
            </a:r>
            <a:endParaRPr lang="zh-CN" altLang="en-US" sz="1800" dirty="0">
              <a:solidFill>
                <a:srgbClr val="F8F8F8"/>
              </a:solidFill>
              <a:latin typeface="微软雅黑" panose="020B0503020204020204" pitchFamily="34" charset="-122"/>
            </a:endParaRPr>
          </a:p>
        </p:txBody>
      </p:sp>
      <p:sp>
        <p:nvSpPr>
          <p:cNvPr id="13323" name="Oval 23"/>
          <p:cNvSpPr>
            <a:spLocks noChangeArrowheads="1"/>
          </p:cNvSpPr>
          <p:nvPr/>
        </p:nvSpPr>
        <p:spPr bwMode="auto">
          <a:xfrm>
            <a:off x="3097213" y="524192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4" name="Oval 24"/>
          <p:cNvSpPr>
            <a:spLocks noChangeArrowheads="1"/>
          </p:cNvSpPr>
          <p:nvPr/>
        </p:nvSpPr>
        <p:spPr bwMode="auto">
          <a:xfrm>
            <a:off x="3214688" y="5359400"/>
            <a:ext cx="1087437" cy="10874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5" name="TextBox 15"/>
          <p:cNvSpPr txBox="1">
            <a:spLocks noChangeArrowheads="1"/>
          </p:cNvSpPr>
          <p:nvPr/>
        </p:nvSpPr>
        <p:spPr bwMode="auto">
          <a:xfrm>
            <a:off x="3397250" y="5580063"/>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3</a:t>
            </a:r>
            <a:endParaRPr lang="zh-CN" altLang="en-US" sz="1800" dirty="0">
              <a:solidFill>
                <a:srgbClr val="F8F8F8"/>
              </a:solidFill>
              <a:latin typeface="微软雅黑" panose="020B0503020204020204" pitchFamily="34" charset="-122"/>
            </a:endParaRPr>
          </a:p>
        </p:txBody>
      </p:sp>
      <p:sp>
        <p:nvSpPr>
          <p:cNvPr id="13326" name="Oval 23"/>
          <p:cNvSpPr>
            <a:spLocks noChangeArrowheads="1"/>
          </p:cNvSpPr>
          <p:nvPr/>
        </p:nvSpPr>
        <p:spPr bwMode="auto">
          <a:xfrm>
            <a:off x="5949950" y="292417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7" name="Oval 24"/>
          <p:cNvSpPr>
            <a:spLocks noChangeArrowheads="1"/>
          </p:cNvSpPr>
          <p:nvPr/>
        </p:nvSpPr>
        <p:spPr bwMode="auto">
          <a:xfrm>
            <a:off x="6065838" y="3041650"/>
            <a:ext cx="1087437" cy="10874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8" name="TextBox 18"/>
          <p:cNvSpPr txBox="1">
            <a:spLocks noChangeArrowheads="1"/>
          </p:cNvSpPr>
          <p:nvPr/>
        </p:nvSpPr>
        <p:spPr bwMode="auto">
          <a:xfrm>
            <a:off x="6249988" y="3262313"/>
            <a:ext cx="720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endParaRPr lang="en-US" altLang="zh-CN" sz="1800" dirty="0">
              <a:solidFill>
                <a:srgbClr val="F8F8F8"/>
              </a:solidFill>
              <a:latin typeface="微软雅黑" panose="020B0503020204020204" pitchFamily="34" charset="-122"/>
            </a:endParaRPr>
          </a:p>
          <a:p>
            <a:pPr algn="ctr" eaLnBrk="1" hangingPunct="1">
              <a:spcBef>
                <a:spcPct val="0"/>
              </a:spcBef>
              <a:buFontTx/>
              <a:buNone/>
            </a:pPr>
            <a:r>
              <a:rPr lang="en-US" altLang="zh-CN" sz="1800" dirty="0">
                <a:solidFill>
                  <a:srgbClr val="F8F8F8"/>
                </a:solidFill>
                <a:latin typeface="微软雅黑" panose="020B0503020204020204" pitchFamily="34" charset="-122"/>
              </a:rPr>
              <a:t>2</a:t>
            </a:r>
            <a:endParaRPr lang="zh-CN" altLang="en-US" sz="1800" dirty="0">
              <a:solidFill>
                <a:srgbClr val="F8F8F8"/>
              </a:solidFill>
              <a:latin typeface="微软雅黑" panose="020B0503020204020204" pitchFamily="34" charset="-122"/>
            </a:endParaRPr>
          </a:p>
        </p:txBody>
      </p:sp>
      <p:cxnSp>
        <p:nvCxnSpPr>
          <p:cNvPr id="13329" name="直接连接符 9"/>
          <p:cNvCxnSpPr>
            <a:cxnSpLocks noChangeShapeType="1"/>
          </p:cNvCxnSpPr>
          <p:nvPr/>
        </p:nvCxnSpPr>
        <p:spPr bwMode="auto">
          <a:xfrm>
            <a:off x="2581275" y="2436813"/>
            <a:ext cx="633413" cy="6731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0" name="直接连接符 21"/>
          <p:cNvCxnSpPr>
            <a:cxnSpLocks noChangeShapeType="1"/>
          </p:cNvCxnSpPr>
          <p:nvPr/>
        </p:nvCxnSpPr>
        <p:spPr bwMode="auto">
          <a:xfrm>
            <a:off x="4565650" y="3598863"/>
            <a:ext cx="125253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1" name="直接连接符 24"/>
          <p:cNvCxnSpPr>
            <a:cxnSpLocks noChangeShapeType="1"/>
          </p:cNvCxnSpPr>
          <p:nvPr/>
        </p:nvCxnSpPr>
        <p:spPr bwMode="auto">
          <a:xfrm>
            <a:off x="3757613" y="4471988"/>
            <a:ext cx="0" cy="67627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Box 29"/>
          <p:cNvSpPr txBox="1">
            <a:spLocks noChangeArrowheads="1"/>
          </p:cNvSpPr>
          <p:nvPr/>
        </p:nvSpPr>
        <p:spPr bwMode="auto">
          <a:xfrm>
            <a:off x="2959100" y="1543050"/>
            <a:ext cx="6078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dirty="0"/>
              <a:t>介绍用户需求及系统需求的概念</a:t>
            </a:r>
            <a:endParaRPr lang="zh-CN" altLang="en-US" sz="1600" dirty="0">
              <a:solidFill>
                <a:schemeClr val="accent1"/>
              </a:solidFill>
              <a:latin typeface="微软雅黑" panose="020B0503020204020204" pitchFamily="34" charset="-122"/>
            </a:endParaRPr>
          </a:p>
        </p:txBody>
      </p:sp>
      <p:sp>
        <p:nvSpPr>
          <p:cNvPr id="13335" name="TextBox 31"/>
          <p:cNvSpPr txBox="1">
            <a:spLocks noChangeArrowheads="1"/>
          </p:cNvSpPr>
          <p:nvPr/>
        </p:nvSpPr>
        <p:spPr bwMode="auto">
          <a:xfrm>
            <a:off x="5410940" y="4456906"/>
            <a:ext cx="3651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buNone/>
            </a:pPr>
            <a:r>
              <a:rPr lang="zh-CN" altLang="en-US" sz="1600" dirty="0"/>
              <a:t>从三个角度介绍架构设计风格</a:t>
            </a:r>
            <a:endParaRPr lang="zh-CN" altLang="zh-CN" sz="1600" dirty="0"/>
          </a:p>
        </p:txBody>
      </p:sp>
      <p:sp>
        <p:nvSpPr>
          <p:cNvPr id="13337" name="TextBox 33"/>
          <p:cNvSpPr txBox="1">
            <a:spLocks noChangeArrowheads="1"/>
          </p:cNvSpPr>
          <p:nvPr/>
        </p:nvSpPr>
        <p:spPr bwMode="auto">
          <a:xfrm>
            <a:off x="360363" y="4968914"/>
            <a:ext cx="3178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buNone/>
            </a:pPr>
            <a:r>
              <a:rPr lang="zh-CN" altLang="en-US" sz="1600" dirty="0"/>
              <a:t>解释在架构设计过程中要做出的决策</a:t>
            </a:r>
          </a:p>
        </p:txBody>
      </p:sp>
      <p:sp>
        <p:nvSpPr>
          <p:cNvPr id="2" name="文本框 1"/>
          <p:cNvSpPr txBox="1"/>
          <p:nvPr/>
        </p:nvSpPr>
        <p:spPr>
          <a:xfrm>
            <a:off x="3425052" y="3524806"/>
            <a:ext cx="646331" cy="369332"/>
          </a:xfrm>
          <a:prstGeom prst="rect">
            <a:avLst/>
          </a:prstGeom>
          <a:noFill/>
        </p:spPr>
        <p:txBody>
          <a:bodyPr wrap="none" rtlCol="0">
            <a:spAutoFit/>
          </a:bodyPr>
          <a:lstStyle/>
          <a:p>
            <a:r>
              <a:rPr lang="zh-CN" altLang="en-US" dirty="0"/>
              <a:t>目标</a:t>
            </a:r>
          </a:p>
        </p:txBody>
      </p:sp>
    </p:spTree>
    <p:extLst>
      <p:ext uri="{BB962C8B-B14F-4D97-AF65-F5344CB8AC3E}">
        <p14:creationId xmlns:p14="http://schemas.microsoft.com/office/powerpoint/2010/main" val="3307623625"/>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300" fill="hold"/>
                                        <p:tgtEl>
                                          <p:spTgt spid="13316"/>
                                        </p:tgtEl>
                                        <p:attrNameLst>
                                          <p:attrName>ppt_x</p:attrName>
                                        </p:attrNameLst>
                                      </p:cBhvr>
                                      <p:tavLst>
                                        <p:tav tm="0">
                                          <p:val>
                                            <p:strVal val="0-#ppt_w/2"/>
                                          </p:val>
                                        </p:tav>
                                        <p:tav tm="100000">
                                          <p:val>
                                            <p:strVal val="#ppt_x"/>
                                          </p:val>
                                        </p:tav>
                                      </p:tavLst>
                                    </p:anim>
                                    <p:anim calcmode="lin" valueType="num">
                                      <p:cBhvr additive="base">
                                        <p:cTn id="8" dur="300" fill="hold"/>
                                        <p:tgtEl>
                                          <p:spTgt spid="133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314"/>
                                        </p:tgtEl>
                                        <p:attrNameLst>
                                          <p:attrName>style.visibility</p:attrName>
                                        </p:attrNameLst>
                                      </p:cBhvr>
                                      <p:to>
                                        <p:strVal val="visible"/>
                                      </p:to>
                                    </p:set>
                                    <p:anim calcmode="lin" valueType="num">
                                      <p:cBhvr>
                                        <p:cTn id="16"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3314"/>
                                        </p:tgtEl>
                                        <p:attrNameLst>
                                          <p:attrName>ppt_y</p:attrName>
                                        </p:attrNameLst>
                                      </p:cBhvr>
                                      <p:tavLst>
                                        <p:tav tm="0">
                                          <p:val>
                                            <p:strVal val="#ppt_y"/>
                                          </p:val>
                                        </p:tav>
                                        <p:tav tm="100000">
                                          <p:val>
                                            <p:strVal val="#ppt_y"/>
                                          </p:val>
                                        </p:tav>
                                      </p:tavLst>
                                    </p:anim>
                                    <p:anim calcmode="lin" valueType="num">
                                      <p:cBhvr>
                                        <p:cTn id="18"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3314"/>
                                        </p:tgtEl>
                                      </p:cBhvr>
                                    </p:animEffect>
                                  </p:childTnLst>
                                </p:cTn>
                              </p:par>
                            </p:childTnLst>
                          </p:cTn>
                        </p:par>
                        <p:par>
                          <p:cTn id="21" fill="hold" nodeType="afterGroup">
                            <p:stCondLst>
                              <p:cond delay="1320"/>
                            </p:stCondLst>
                            <p:childTnLst>
                              <p:par>
                                <p:cTn id="22" presetID="22" presetClass="entr" presetSubtype="8" fill="hold" grpId="0" nodeType="afterEffect">
                                  <p:stCondLst>
                                    <p:cond delay="0"/>
                                  </p:stCondLst>
                                  <p:childTnLst>
                                    <p:set>
                                      <p:cBhvr>
                                        <p:cTn id="23" dur="1" fill="hold">
                                          <p:stCondLst>
                                            <p:cond delay="0"/>
                                          </p:stCondLst>
                                        </p:cTn>
                                        <p:tgtEl>
                                          <p:spTgt spid="13317"/>
                                        </p:tgtEl>
                                        <p:attrNameLst>
                                          <p:attrName>style.visibility</p:attrName>
                                        </p:attrNameLst>
                                      </p:cBhvr>
                                      <p:to>
                                        <p:strVal val="visible"/>
                                      </p:to>
                                    </p:set>
                                    <p:animEffect transition="in" filter="wipe(left)">
                                      <p:cBhvr>
                                        <p:cTn id="24" dur="500"/>
                                        <p:tgtEl>
                                          <p:spTgt spid="13317"/>
                                        </p:tgtEl>
                                      </p:cBhvr>
                                    </p:animEffect>
                                  </p:childTnLst>
                                </p:cTn>
                              </p:par>
                            </p:childTnLst>
                          </p:cTn>
                        </p:par>
                        <p:par>
                          <p:cTn id="25" fill="hold" nodeType="afterGroup">
                            <p:stCondLst>
                              <p:cond delay="1820"/>
                            </p:stCondLst>
                            <p:childTnLst>
                              <p:par>
                                <p:cTn id="26" presetID="22" presetClass="entr" presetSubtype="1" fill="hold" grpId="0" nodeType="afterEffect">
                                  <p:stCondLst>
                                    <p:cond delay="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childTnLst>
                          </p:cTn>
                        </p:par>
                        <p:par>
                          <p:cTn id="29" fill="hold" nodeType="afterGroup">
                            <p:stCondLst>
                              <p:cond delay="2320"/>
                            </p:stCondLst>
                            <p:childTnLst>
                              <p:par>
                                <p:cTn id="30" presetID="22" presetClass="entr" presetSubtype="2" fill="hold" grpId="0" nodeType="after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right)">
                                      <p:cBhvr>
                                        <p:cTn id="32" dur="500"/>
                                        <p:tgtEl>
                                          <p:spTgt spid="13319"/>
                                        </p:tgtEl>
                                      </p:cBhvr>
                                    </p:animEffect>
                                  </p:childTnLst>
                                </p:cTn>
                              </p:par>
                            </p:childTnLst>
                          </p:cTn>
                        </p:par>
                        <p:par>
                          <p:cTn id="33" fill="hold" nodeType="afterGroup">
                            <p:stCondLst>
                              <p:cond delay="2820"/>
                            </p:stCondLst>
                            <p:childTnLst>
                              <p:par>
                                <p:cTn id="34" presetID="22" presetClass="entr" presetSubtype="4" fill="hold" nodeType="afterEffect">
                                  <p:stCondLst>
                                    <p:cond delay="0"/>
                                  </p:stCondLst>
                                  <p:childTnLst>
                                    <p:set>
                                      <p:cBhvr>
                                        <p:cTn id="35" dur="1" fill="hold">
                                          <p:stCondLst>
                                            <p:cond delay="0"/>
                                          </p:stCondLst>
                                        </p:cTn>
                                        <p:tgtEl>
                                          <p:spTgt spid="13329"/>
                                        </p:tgtEl>
                                        <p:attrNameLst>
                                          <p:attrName>style.visibility</p:attrName>
                                        </p:attrNameLst>
                                      </p:cBhvr>
                                      <p:to>
                                        <p:strVal val="visible"/>
                                      </p:to>
                                    </p:set>
                                    <p:animEffect transition="in" filter="wipe(down)">
                                      <p:cBhvr>
                                        <p:cTn id="36" dur="500"/>
                                        <p:tgtEl>
                                          <p:spTgt spid="13329"/>
                                        </p:tgtEl>
                                      </p:cBhvr>
                                    </p:animEffect>
                                  </p:childTnLst>
                                </p:cTn>
                              </p:par>
                            </p:childTnLst>
                          </p:cTn>
                        </p:par>
                        <p:par>
                          <p:cTn id="37" fill="hold" nodeType="afterGroup">
                            <p:stCondLst>
                              <p:cond delay="3320"/>
                            </p:stCondLst>
                            <p:childTnLst>
                              <p:par>
                                <p:cTn id="38" presetID="10" presetClass="entr" presetSubtype="0" fill="hold" grpId="0" nodeType="afterEffect">
                                  <p:stCondLst>
                                    <p:cond delay="0"/>
                                  </p:stCondLst>
                                  <p:childTnLst>
                                    <p:set>
                                      <p:cBhvr>
                                        <p:cTn id="39" dur="1" fill="hold">
                                          <p:stCondLst>
                                            <p:cond delay="0"/>
                                          </p:stCondLst>
                                        </p:cTn>
                                        <p:tgtEl>
                                          <p:spTgt spid="13320"/>
                                        </p:tgtEl>
                                        <p:attrNameLst>
                                          <p:attrName>style.visibility</p:attrName>
                                        </p:attrNameLst>
                                      </p:cBhvr>
                                      <p:to>
                                        <p:strVal val="visible"/>
                                      </p:to>
                                    </p:set>
                                    <p:anim calcmode="lin" valueType="num">
                                      <p:cBhvr>
                                        <p:cTn id="40" dur="500" fill="hold"/>
                                        <p:tgtEl>
                                          <p:spTgt spid="13320"/>
                                        </p:tgtEl>
                                        <p:attrNameLst>
                                          <p:attrName>ppt_w</p:attrName>
                                        </p:attrNameLst>
                                      </p:cBhvr>
                                      <p:tavLst>
                                        <p:tav tm="0">
                                          <p:val>
                                            <p:fltVal val="0"/>
                                          </p:val>
                                        </p:tav>
                                        <p:tav tm="100000">
                                          <p:val>
                                            <p:strVal val="#ppt_w"/>
                                          </p:val>
                                        </p:tav>
                                      </p:tavLst>
                                    </p:anim>
                                    <p:anim calcmode="lin" valueType="num">
                                      <p:cBhvr>
                                        <p:cTn id="41" dur="500" fill="hold"/>
                                        <p:tgtEl>
                                          <p:spTgt spid="13320"/>
                                        </p:tgtEl>
                                        <p:attrNameLst>
                                          <p:attrName>ppt_h</p:attrName>
                                        </p:attrNameLst>
                                      </p:cBhvr>
                                      <p:tavLst>
                                        <p:tav tm="0">
                                          <p:val>
                                            <p:fltVal val="0"/>
                                          </p:val>
                                        </p:tav>
                                        <p:tav tm="100000">
                                          <p:val>
                                            <p:strVal val="#ppt_h"/>
                                          </p:val>
                                        </p:tav>
                                      </p:tavLst>
                                    </p:anim>
                                    <p:animEffect transition="in" filter="fade">
                                      <p:cBhvr>
                                        <p:cTn id="42" dur="500"/>
                                        <p:tgtEl>
                                          <p:spTgt spid="133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21"/>
                                        </p:tgtEl>
                                        <p:attrNameLst>
                                          <p:attrName>style.visibility</p:attrName>
                                        </p:attrNameLst>
                                      </p:cBhvr>
                                      <p:to>
                                        <p:strVal val="visible"/>
                                      </p:to>
                                    </p:set>
                                    <p:anim calcmode="lin" valueType="num">
                                      <p:cBhvr>
                                        <p:cTn id="45" dur="500" fill="hold"/>
                                        <p:tgtEl>
                                          <p:spTgt spid="13321"/>
                                        </p:tgtEl>
                                        <p:attrNameLst>
                                          <p:attrName>ppt_w</p:attrName>
                                        </p:attrNameLst>
                                      </p:cBhvr>
                                      <p:tavLst>
                                        <p:tav tm="0">
                                          <p:val>
                                            <p:fltVal val="0"/>
                                          </p:val>
                                        </p:tav>
                                        <p:tav tm="100000">
                                          <p:val>
                                            <p:strVal val="#ppt_w"/>
                                          </p:val>
                                        </p:tav>
                                      </p:tavLst>
                                    </p:anim>
                                    <p:anim calcmode="lin" valueType="num">
                                      <p:cBhvr>
                                        <p:cTn id="46" dur="500" fill="hold"/>
                                        <p:tgtEl>
                                          <p:spTgt spid="13321"/>
                                        </p:tgtEl>
                                        <p:attrNameLst>
                                          <p:attrName>ppt_h</p:attrName>
                                        </p:attrNameLst>
                                      </p:cBhvr>
                                      <p:tavLst>
                                        <p:tav tm="0">
                                          <p:val>
                                            <p:fltVal val="0"/>
                                          </p:val>
                                        </p:tav>
                                        <p:tav tm="100000">
                                          <p:val>
                                            <p:strVal val="#ppt_h"/>
                                          </p:val>
                                        </p:tav>
                                      </p:tavLst>
                                    </p:anim>
                                    <p:animEffect transition="in" filter="fade">
                                      <p:cBhvr>
                                        <p:cTn id="47" dur="500"/>
                                        <p:tgtEl>
                                          <p:spTgt spid="133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322"/>
                                        </p:tgtEl>
                                        <p:attrNameLst>
                                          <p:attrName>style.visibility</p:attrName>
                                        </p:attrNameLst>
                                      </p:cBhvr>
                                      <p:to>
                                        <p:strVal val="visible"/>
                                      </p:to>
                                    </p:set>
                                    <p:anim calcmode="lin" valueType="num">
                                      <p:cBhvr>
                                        <p:cTn id="50" dur="500" fill="hold"/>
                                        <p:tgtEl>
                                          <p:spTgt spid="13322"/>
                                        </p:tgtEl>
                                        <p:attrNameLst>
                                          <p:attrName>ppt_w</p:attrName>
                                        </p:attrNameLst>
                                      </p:cBhvr>
                                      <p:tavLst>
                                        <p:tav tm="0">
                                          <p:val>
                                            <p:fltVal val="0"/>
                                          </p:val>
                                        </p:tav>
                                        <p:tav tm="100000">
                                          <p:val>
                                            <p:strVal val="#ppt_w"/>
                                          </p:val>
                                        </p:tav>
                                      </p:tavLst>
                                    </p:anim>
                                    <p:anim calcmode="lin" valueType="num">
                                      <p:cBhvr>
                                        <p:cTn id="51" dur="500" fill="hold"/>
                                        <p:tgtEl>
                                          <p:spTgt spid="13322"/>
                                        </p:tgtEl>
                                        <p:attrNameLst>
                                          <p:attrName>ppt_h</p:attrName>
                                        </p:attrNameLst>
                                      </p:cBhvr>
                                      <p:tavLst>
                                        <p:tav tm="0">
                                          <p:val>
                                            <p:fltVal val="0"/>
                                          </p:val>
                                        </p:tav>
                                        <p:tav tm="100000">
                                          <p:val>
                                            <p:strVal val="#ppt_h"/>
                                          </p:val>
                                        </p:tav>
                                      </p:tavLst>
                                    </p:anim>
                                    <p:animEffect transition="in" filter="fade">
                                      <p:cBhvr>
                                        <p:cTn id="52" dur="500"/>
                                        <p:tgtEl>
                                          <p:spTgt spid="13322"/>
                                        </p:tgtEl>
                                      </p:cBhvr>
                                    </p:animEffect>
                                  </p:childTnLst>
                                </p:cTn>
                              </p:par>
                            </p:childTnLst>
                          </p:cTn>
                        </p:par>
                        <p:par>
                          <p:cTn id="53" fill="hold" nodeType="afterGroup">
                            <p:stCondLst>
                              <p:cond delay="3820"/>
                            </p:stCondLst>
                            <p:childTnLst>
                              <p:par>
                                <p:cTn id="54" presetID="22" presetClass="entr" presetSubtype="1" fill="hold" grpId="0" nodeType="afterEffect">
                                  <p:stCondLst>
                                    <p:cond delay="0"/>
                                  </p:stCondLst>
                                  <p:childTnLst>
                                    <p:set>
                                      <p:cBhvr>
                                        <p:cTn id="55" dur="1" fill="hold">
                                          <p:stCondLst>
                                            <p:cond delay="0"/>
                                          </p:stCondLst>
                                        </p:cTn>
                                        <p:tgtEl>
                                          <p:spTgt spid="13333"/>
                                        </p:tgtEl>
                                        <p:attrNameLst>
                                          <p:attrName>style.visibility</p:attrName>
                                        </p:attrNameLst>
                                      </p:cBhvr>
                                      <p:to>
                                        <p:strVal val="visible"/>
                                      </p:to>
                                    </p:set>
                                    <p:animEffect transition="in" filter="wipe(up)">
                                      <p:cBhvr>
                                        <p:cTn id="56" dur="500"/>
                                        <p:tgtEl>
                                          <p:spTgt spid="13333"/>
                                        </p:tgtEl>
                                      </p:cBhvr>
                                    </p:animEffect>
                                  </p:childTnLst>
                                </p:cTn>
                              </p:par>
                            </p:childTnLst>
                          </p:cTn>
                        </p:par>
                        <p:par>
                          <p:cTn id="57" fill="hold" nodeType="afterGroup">
                            <p:stCondLst>
                              <p:cond delay="4320"/>
                            </p:stCondLst>
                            <p:childTnLst>
                              <p:par>
                                <p:cTn id="58" presetID="22" presetClass="entr" presetSubtype="8" fill="hold" nodeType="afterEffect">
                                  <p:stCondLst>
                                    <p:cond delay="0"/>
                                  </p:stCondLst>
                                  <p:childTnLst>
                                    <p:set>
                                      <p:cBhvr>
                                        <p:cTn id="59" dur="1" fill="hold">
                                          <p:stCondLst>
                                            <p:cond delay="0"/>
                                          </p:stCondLst>
                                        </p:cTn>
                                        <p:tgtEl>
                                          <p:spTgt spid="13330"/>
                                        </p:tgtEl>
                                        <p:attrNameLst>
                                          <p:attrName>style.visibility</p:attrName>
                                        </p:attrNameLst>
                                      </p:cBhvr>
                                      <p:to>
                                        <p:strVal val="visible"/>
                                      </p:to>
                                    </p:set>
                                    <p:animEffect transition="in" filter="wipe(left)">
                                      <p:cBhvr>
                                        <p:cTn id="60" dur="500"/>
                                        <p:tgtEl>
                                          <p:spTgt spid="13330"/>
                                        </p:tgtEl>
                                      </p:cBhvr>
                                    </p:animEffect>
                                  </p:childTnLst>
                                </p:cTn>
                              </p:par>
                            </p:childTnLst>
                          </p:cTn>
                        </p:par>
                        <p:par>
                          <p:cTn id="61" fill="hold" nodeType="afterGroup">
                            <p:stCondLst>
                              <p:cond delay="4820"/>
                            </p:stCondLst>
                            <p:childTnLst>
                              <p:par>
                                <p:cTn id="62" presetID="10" presetClass="entr" presetSubtype="0" fill="hold" grpId="0" nodeType="afterEffect">
                                  <p:stCondLst>
                                    <p:cond delay="0"/>
                                  </p:stCondLst>
                                  <p:childTnLst>
                                    <p:set>
                                      <p:cBhvr>
                                        <p:cTn id="63" dur="1" fill="hold">
                                          <p:stCondLst>
                                            <p:cond delay="0"/>
                                          </p:stCondLst>
                                        </p:cTn>
                                        <p:tgtEl>
                                          <p:spTgt spid="13326"/>
                                        </p:tgtEl>
                                        <p:attrNameLst>
                                          <p:attrName>style.visibility</p:attrName>
                                        </p:attrNameLst>
                                      </p:cBhvr>
                                      <p:to>
                                        <p:strVal val="visible"/>
                                      </p:to>
                                    </p:set>
                                    <p:anim calcmode="lin" valueType="num">
                                      <p:cBhvr>
                                        <p:cTn id="64" dur="500" fill="hold"/>
                                        <p:tgtEl>
                                          <p:spTgt spid="13326"/>
                                        </p:tgtEl>
                                        <p:attrNameLst>
                                          <p:attrName>ppt_w</p:attrName>
                                        </p:attrNameLst>
                                      </p:cBhvr>
                                      <p:tavLst>
                                        <p:tav tm="0">
                                          <p:val>
                                            <p:fltVal val="0"/>
                                          </p:val>
                                        </p:tav>
                                        <p:tav tm="100000">
                                          <p:val>
                                            <p:strVal val="#ppt_w"/>
                                          </p:val>
                                        </p:tav>
                                      </p:tavLst>
                                    </p:anim>
                                    <p:anim calcmode="lin" valueType="num">
                                      <p:cBhvr>
                                        <p:cTn id="65" dur="500" fill="hold"/>
                                        <p:tgtEl>
                                          <p:spTgt spid="13326"/>
                                        </p:tgtEl>
                                        <p:attrNameLst>
                                          <p:attrName>ppt_h</p:attrName>
                                        </p:attrNameLst>
                                      </p:cBhvr>
                                      <p:tavLst>
                                        <p:tav tm="0">
                                          <p:val>
                                            <p:fltVal val="0"/>
                                          </p:val>
                                        </p:tav>
                                        <p:tav tm="100000">
                                          <p:val>
                                            <p:strVal val="#ppt_h"/>
                                          </p:val>
                                        </p:tav>
                                      </p:tavLst>
                                    </p:anim>
                                    <p:animEffect transition="in" filter="fade">
                                      <p:cBhvr>
                                        <p:cTn id="66" dur="500"/>
                                        <p:tgtEl>
                                          <p:spTgt spid="133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327"/>
                                        </p:tgtEl>
                                        <p:attrNameLst>
                                          <p:attrName>style.visibility</p:attrName>
                                        </p:attrNameLst>
                                      </p:cBhvr>
                                      <p:to>
                                        <p:strVal val="visible"/>
                                      </p:to>
                                    </p:set>
                                    <p:anim calcmode="lin" valueType="num">
                                      <p:cBhvr>
                                        <p:cTn id="69" dur="500" fill="hold"/>
                                        <p:tgtEl>
                                          <p:spTgt spid="13327"/>
                                        </p:tgtEl>
                                        <p:attrNameLst>
                                          <p:attrName>ppt_w</p:attrName>
                                        </p:attrNameLst>
                                      </p:cBhvr>
                                      <p:tavLst>
                                        <p:tav tm="0">
                                          <p:val>
                                            <p:fltVal val="0"/>
                                          </p:val>
                                        </p:tav>
                                        <p:tav tm="100000">
                                          <p:val>
                                            <p:strVal val="#ppt_w"/>
                                          </p:val>
                                        </p:tav>
                                      </p:tavLst>
                                    </p:anim>
                                    <p:anim calcmode="lin" valueType="num">
                                      <p:cBhvr>
                                        <p:cTn id="70" dur="500" fill="hold"/>
                                        <p:tgtEl>
                                          <p:spTgt spid="13327"/>
                                        </p:tgtEl>
                                        <p:attrNameLst>
                                          <p:attrName>ppt_h</p:attrName>
                                        </p:attrNameLst>
                                      </p:cBhvr>
                                      <p:tavLst>
                                        <p:tav tm="0">
                                          <p:val>
                                            <p:fltVal val="0"/>
                                          </p:val>
                                        </p:tav>
                                        <p:tav tm="100000">
                                          <p:val>
                                            <p:strVal val="#ppt_h"/>
                                          </p:val>
                                        </p:tav>
                                      </p:tavLst>
                                    </p:anim>
                                    <p:animEffect transition="in" filter="fade">
                                      <p:cBhvr>
                                        <p:cTn id="71" dur="500"/>
                                        <p:tgtEl>
                                          <p:spTgt spid="133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328"/>
                                        </p:tgtEl>
                                        <p:attrNameLst>
                                          <p:attrName>style.visibility</p:attrName>
                                        </p:attrNameLst>
                                      </p:cBhvr>
                                      <p:to>
                                        <p:strVal val="visible"/>
                                      </p:to>
                                    </p:set>
                                    <p:anim calcmode="lin" valueType="num">
                                      <p:cBhvr>
                                        <p:cTn id="74" dur="500" fill="hold"/>
                                        <p:tgtEl>
                                          <p:spTgt spid="13328"/>
                                        </p:tgtEl>
                                        <p:attrNameLst>
                                          <p:attrName>ppt_w</p:attrName>
                                        </p:attrNameLst>
                                      </p:cBhvr>
                                      <p:tavLst>
                                        <p:tav tm="0">
                                          <p:val>
                                            <p:fltVal val="0"/>
                                          </p:val>
                                        </p:tav>
                                        <p:tav tm="100000">
                                          <p:val>
                                            <p:strVal val="#ppt_w"/>
                                          </p:val>
                                        </p:tav>
                                      </p:tavLst>
                                    </p:anim>
                                    <p:anim calcmode="lin" valueType="num">
                                      <p:cBhvr>
                                        <p:cTn id="75" dur="500" fill="hold"/>
                                        <p:tgtEl>
                                          <p:spTgt spid="13328"/>
                                        </p:tgtEl>
                                        <p:attrNameLst>
                                          <p:attrName>ppt_h</p:attrName>
                                        </p:attrNameLst>
                                      </p:cBhvr>
                                      <p:tavLst>
                                        <p:tav tm="0">
                                          <p:val>
                                            <p:fltVal val="0"/>
                                          </p:val>
                                        </p:tav>
                                        <p:tav tm="100000">
                                          <p:val>
                                            <p:strVal val="#ppt_h"/>
                                          </p:val>
                                        </p:tav>
                                      </p:tavLst>
                                    </p:anim>
                                    <p:animEffect transition="in" filter="fade">
                                      <p:cBhvr>
                                        <p:cTn id="76" dur="500"/>
                                        <p:tgtEl>
                                          <p:spTgt spid="13328"/>
                                        </p:tgtEl>
                                      </p:cBhvr>
                                    </p:animEffect>
                                  </p:childTnLst>
                                </p:cTn>
                              </p:par>
                            </p:childTnLst>
                          </p:cTn>
                        </p:par>
                        <p:par>
                          <p:cTn id="77" fill="hold" nodeType="afterGroup">
                            <p:stCondLst>
                              <p:cond delay="5320"/>
                            </p:stCondLst>
                            <p:childTnLst>
                              <p:par>
                                <p:cTn id="78" presetID="22" presetClass="entr" presetSubtype="1" fill="hold" grpId="0" nodeType="afterEffect">
                                  <p:stCondLst>
                                    <p:cond delay="0"/>
                                  </p:stCondLst>
                                  <p:childTnLst>
                                    <p:set>
                                      <p:cBhvr>
                                        <p:cTn id="79" dur="1" fill="hold">
                                          <p:stCondLst>
                                            <p:cond delay="0"/>
                                          </p:stCondLst>
                                        </p:cTn>
                                        <p:tgtEl>
                                          <p:spTgt spid="13335"/>
                                        </p:tgtEl>
                                        <p:attrNameLst>
                                          <p:attrName>style.visibility</p:attrName>
                                        </p:attrNameLst>
                                      </p:cBhvr>
                                      <p:to>
                                        <p:strVal val="visible"/>
                                      </p:to>
                                    </p:set>
                                    <p:animEffect transition="in" filter="wipe(up)">
                                      <p:cBhvr>
                                        <p:cTn id="80" dur="500"/>
                                        <p:tgtEl>
                                          <p:spTgt spid="13335"/>
                                        </p:tgtEl>
                                      </p:cBhvr>
                                    </p:animEffect>
                                  </p:childTnLst>
                                </p:cTn>
                              </p:par>
                            </p:childTnLst>
                          </p:cTn>
                        </p:par>
                        <p:par>
                          <p:cTn id="81" fill="hold" nodeType="afterGroup">
                            <p:stCondLst>
                              <p:cond delay="5820"/>
                            </p:stCondLst>
                            <p:childTnLst>
                              <p:par>
                                <p:cTn id="82" presetID="22" presetClass="entr" presetSubtype="1" fill="hold" nodeType="afterEffect">
                                  <p:stCondLst>
                                    <p:cond delay="0"/>
                                  </p:stCondLst>
                                  <p:childTnLst>
                                    <p:set>
                                      <p:cBhvr>
                                        <p:cTn id="83" dur="1" fill="hold">
                                          <p:stCondLst>
                                            <p:cond delay="0"/>
                                          </p:stCondLst>
                                        </p:cTn>
                                        <p:tgtEl>
                                          <p:spTgt spid="13331"/>
                                        </p:tgtEl>
                                        <p:attrNameLst>
                                          <p:attrName>style.visibility</p:attrName>
                                        </p:attrNameLst>
                                      </p:cBhvr>
                                      <p:to>
                                        <p:strVal val="visible"/>
                                      </p:to>
                                    </p:set>
                                    <p:animEffect transition="in" filter="wipe(up)">
                                      <p:cBhvr>
                                        <p:cTn id="84" dur="500"/>
                                        <p:tgtEl>
                                          <p:spTgt spid="13331"/>
                                        </p:tgtEl>
                                      </p:cBhvr>
                                    </p:animEffect>
                                  </p:childTnLst>
                                </p:cTn>
                              </p:par>
                            </p:childTnLst>
                          </p:cTn>
                        </p:par>
                        <p:par>
                          <p:cTn id="85" fill="hold" nodeType="afterGroup">
                            <p:stCondLst>
                              <p:cond delay="6320"/>
                            </p:stCondLst>
                            <p:childTnLst>
                              <p:par>
                                <p:cTn id="86" presetID="10" presetClass="entr" presetSubtype="0" fill="hold" grpId="0" nodeType="afterEffect">
                                  <p:stCondLst>
                                    <p:cond delay="0"/>
                                  </p:stCondLst>
                                  <p:childTnLst>
                                    <p:set>
                                      <p:cBhvr>
                                        <p:cTn id="87" dur="1" fill="hold">
                                          <p:stCondLst>
                                            <p:cond delay="0"/>
                                          </p:stCondLst>
                                        </p:cTn>
                                        <p:tgtEl>
                                          <p:spTgt spid="13323"/>
                                        </p:tgtEl>
                                        <p:attrNameLst>
                                          <p:attrName>style.visibility</p:attrName>
                                        </p:attrNameLst>
                                      </p:cBhvr>
                                      <p:to>
                                        <p:strVal val="visible"/>
                                      </p:to>
                                    </p:set>
                                    <p:anim calcmode="lin" valueType="num">
                                      <p:cBhvr>
                                        <p:cTn id="88" dur="500" fill="hold"/>
                                        <p:tgtEl>
                                          <p:spTgt spid="13323"/>
                                        </p:tgtEl>
                                        <p:attrNameLst>
                                          <p:attrName>ppt_w</p:attrName>
                                        </p:attrNameLst>
                                      </p:cBhvr>
                                      <p:tavLst>
                                        <p:tav tm="0">
                                          <p:val>
                                            <p:fltVal val="0"/>
                                          </p:val>
                                        </p:tav>
                                        <p:tav tm="100000">
                                          <p:val>
                                            <p:strVal val="#ppt_w"/>
                                          </p:val>
                                        </p:tav>
                                      </p:tavLst>
                                    </p:anim>
                                    <p:anim calcmode="lin" valueType="num">
                                      <p:cBhvr>
                                        <p:cTn id="89" dur="500" fill="hold"/>
                                        <p:tgtEl>
                                          <p:spTgt spid="13323"/>
                                        </p:tgtEl>
                                        <p:attrNameLst>
                                          <p:attrName>ppt_h</p:attrName>
                                        </p:attrNameLst>
                                      </p:cBhvr>
                                      <p:tavLst>
                                        <p:tav tm="0">
                                          <p:val>
                                            <p:fltVal val="0"/>
                                          </p:val>
                                        </p:tav>
                                        <p:tav tm="100000">
                                          <p:val>
                                            <p:strVal val="#ppt_h"/>
                                          </p:val>
                                        </p:tav>
                                      </p:tavLst>
                                    </p:anim>
                                    <p:animEffect transition="in" filter="fade">
                                      <p:cBhvr>
                                        <p:cTn id="90" dur="500"/>
                                        <p:tgtEl>
                                          <p:spTgt spid="133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324"/>
                                        </p:tgtEl>
                                        <p:attrNameLst>
                                          <p:attrName>style.visibility</p:attrName>
                                        </p:attrNameLst>
                                      </p:cBhvr>
                                      <p:to>
                                        <p:strVal val="visible"/>
                                      </p:to>
                                    </p:set>
                                    <p:anim calcmode="lin" valueType="num">
                                      <p:cBhvr>
                                        <p:cTn id="93" dur="500" fill="hold"/>
                                        <p:tgtEl>
                                          <p:spTgt spid="13324"/>
                                        </p:tgtEl>
                                        <p:attrNameLst>
                                          <p:attrName>ppt_w</p:attrName>
                                        </p:attrNameLst>
                                      </p:cBhvr>
                                      <p:tavLst>
                                        <p:tav tm="0">
                                          <p:val>
                                            <p:fltVal val="0"/>
                                          </p:val>
                                        </p:tav>
                                        <p:tav tm="100000">
                                          <p:val>
                                            <p:strVal val="#ppt_w"/>
                                          </p:val>
                                        </p:tav>
                                      </p:tavLst>
                                    </p:anim>
                                    <p:anim calcmode="lin" valueType="num">
                                      <p:cBhvr>
                                        <p:cTn id="94" dur="500" fill="hold"/>
                                        <p:tgtEl>
                                          <p:spTgt spid="13324"/>
                                        </p:tgtEl>
                                        <p:attrNameLst>
                                          <p:attrName>ppt_h</p:attrName>
                                        </p:attrNameLst>
                                      </p:cBhvr>
                                      <p:tavLst>
                                        <p:tav tm="0">
                                          <p:val>
                                            <p:fltVal val="0"/>
                                          </p:val>
                                        </p:tav>
                                        <p:tav tm="100000">
                                          <p:val>
                                            <p:strVal val="#ppt_h"/>
                                          </p:val>
                                        </p:tav>
                                      </p:tavLst>
                                    </p:anim>
                                    <p:animEffect transition="in" filter="fade">
                                      <p:cBhvr>
                                        <p:cTn id="95" dur="500"/>
                                        <p:tgtEl>
                                          <p:spTgt spid="133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25"/>
                                        </p:tgtEl>
                                        <p:attrNameLst>
                                          <p:attrName>style.visibility</p:attrName>
                                        </p:attrNameLst>
                                      </p:cBhvr>
                                      <p:to>
                                        <p:strVal val="visible"/>
                                      </p:to>
                                    </p:set>
                                    <p:anim calcmode="lin" valueType="num">
                                      <p:cBhvr>
                                        <p:cTn id="98" dur="500" fill="hold"/>
                                        <p:tgtEl>
                                          <p:spTgt spid="13325"/>
                                        </p:tgtEl>
                                        <p:attrNameLst>
                                          <p:attrName>ppt_w</p:attrName>
                                        </p:attrNameLst>
                                      </p:cBhvr>
                                      <p:tavLst>
                                        <p:tav tm="0">
                                          <p:val>
                                            <p:fltVal val="0"/>
                                          </p:val>
                                        </p:tav>
                                        <p:tav tm="100000">
                                          <p:val>
                                            <p:strVal val="#ppt_w"/>
                                          </p:val>
                                        </p:tav>
                                      </p:tavLst>
                                    </p:anim>
                                    <p:anim calcmode="lin" valueType="num">
                                      <p:cBhvr>
                                        <p:cTn id="99" dur="500" fill="hold"/>
                                        <p:tgtEl>
                                          <p:spTgt spid="13325"/>
                                        </p:tgtEl>
                                        <p:attrNameLst>
                                          <p:attrName>ppt_h</p:attrName>
                                        </p:attrNameLst>
                                      </p:cBhvr>
                                      <p:tavLst>
                                        <p:tav tm="0">
                                          <p:val>
                                            <p:fltVal val="0"/>
                                          </p:val>
                                        </p:tav>
                                        <p:tav tm="100000">
                                          <p:val>
                                            <p:strVal val="#ppt_h"/>
                                          </p:val>
                                        </p:tav>
                                      </p:tavLst>
                                    </p:anim>
                                    <p:animEffect transition="in" filter="fade">
                                      <p:cBhvr>
                                        <p:cTn id="100" dur="500"/>
                                        <p:tgtEl>
                                          <p:spTgt spid="13325"/>
                                        </p:tgtEl>
                                      </p:cBhvr>
                                    </p:animEffect>
                                  </p:childTnLst>
                                </p:cTn>
                              </p:par>
                            </p:childTnLst>
                          </p:cTn>
                        </p:par>
                        <p:par>
                          <p:cTn id="101" fill="hold" nodeType="afterGroup">
                            <p:stCondLst>
                              <p:cond delay="6820"/>
                            </p:stCondLst>
                            <p:childTnLst>
                              <p:par>
                                <p:cTn id="102" presetID="22" presetClass="entr" presetSubtype="1" fill="hold" grpId="0" nodeType="afterEffect">
                                  <p:stCondLst>
                                    <p:cond delay="0"/>
                                  </p:stCondLst>
                                  <p:childTnLst>
                                    <p:set>
                                      <p:cBhvr>
                                        <p:cTn id="103" dur="1" fill="hold">
                                          <p:stCondLst>
                                            <p:cond delay="0"/>
                                          </p:stCondLst>
                                        </p:cTn>
                                        <p:tgtEl>
                                          <p:spTgt spid="13337"/>
                                        </p:tgtEl>
                                        <p:attrNameLst>
                                          <p:attrName>style.visibility</p:attrName>
                                        </p:attrNameLst>
                                      </p:cBhvr>
                                      <p:to>
                                        <p:strVal val="visible"/>
                                      </p:to>
                                    </p:set>
                                    <p:animEffect transition="in" filter="wipe(up)">
                                      <p:cBhvr>
                                        <p:cTn id="104"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6" grpId="0" animBg="1"/>
      <p:bldP spid="13317" grpId="0" animBg="1"/>
      <p:bldP spid="13318" grpId="0" animBg="1"/>
      <p:bldP spid="13319" grpId="0" animBg="1"/>
      <p:bldP spid="13320" grpId="0" animBg="1" autoUpdateAnimBg="0"/>
      <p:bldP spid="13321" grpId="0" animBg="1" autoUpdateAnimBg="0"/>
      <p:bldP spid="13322" grpId="0" autoUpdateAnimBg="0"/>
      <p:bldP spid="13323" grpId="0" animBg="1" autoUpdateAnimBg="0"/>
      <p:bldP spid="13324" grpId="0" animBg="1" autoUpdateAnimBg="0"/>
      <p:bldP spid="13325" grpId="0" autoUpdateAnimBg="0"/>
      <p:bldP spid="13326" grpId="0" animBg="1" autoUpdateAnimBg="0"/>
      <p:bldP spid="13327" grpId="0" animBg="1" autoUpdateAnimBg="0"/>
      <p:bldP spid="13328" grpId="0" autoUpdateAnimBg="0"/>
      <p:bldP spid="13333" grpId="0" autoUpdateAnimBg="0"/>
      <p:bldP spid="13335" grpId="0" autoUpdateAnimBg="0"/>
      <p:bldP spid="1333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ChangeArrowheads="1"/>
          </p:cNvSpPr>
          <p:nvPr/>
        </p:nvSpPr>
        <p:spPr bwMode="auto">
          <a:xfrm>
            <a:off x="3236131" y="6031975"/>
            <a:ext cx="2673326" cy="42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0356" name="Freeform 4"/>
          <p:cNvSpPr>
            <a:spLocks/>
          </p:cNvSpPr>
          <p:nvPr/>
        </p:nvSpPr>
        <p:spPr bwMode="auto">
          <a:xfrm>
            <a:off x="1934644" y="1881285"/>
            <a:ext cx="4464336" cy="3413474"/>
          </a:xfrm>
          <a:custGeom>
            <a:avLst/>
            <a:gdLst>
              <a:gd name="T0" fmla="*/ 0 w 3046"/>
              <a:gd name="T1" fmla="*/ 2147483646 h 2329"/>
              <a:gd name="T2" fmla="*/ 2147483646 w 3046"/>
              <a:gd name="T3" fmla="*/ 2147483646 h 2329"/>
              <a:gd name="T4" fmla="*/ 2147483646 w 3046"/>
              <a:gd name="T5" fmla="*/ 2147483646 h 2329"/>
              <a:gd name="T6" fmla="*/ 2147483646 w 3046"/>
              <a:gd name="T7" fmla="*/ 2147483646 h 2329"/>
              <a:gd name="T8" fmla="*/ 2147483646 w 3046"/>
              <a:gd name="T9" fmla="*/ 2147483646 h 2329"/>
              <a:gd name="T10" fmla="*/ 2147483646 w 3046"/>
              <a:gd name="T11" fmla="*/ 2147483646 h 2329"/>
              <a:gd name="T12" fmla="*/ 2147483646 w 3046"/>
              <a:gd name="T13" fmla="*/ 2147483646 h 2329"/>
              <a:gd name="T14" fmla="*/ 2147483646 w 3046"/>
              <a:gd name="T15" fmla="*/ 2147483646 h 2329"/>
              <a:gd name="T16" fmla="*/ 2147483646 w 3046"/>
              <a:gd name="T17" fmla="*/ 2147483646 h 2329"/>
              <a:gd name="T18" fmla="*/ 2147483646 w 3046"/>
              <a:gd name="T19" fmla="*/ 0 h 2329"/>
              <a:gd name="T20" fmla="*/ 2147483646 w 3046"/>
              <a:gd name="T21" fmla="*/ 2147483646 h 2329"/>
              <a:gd name="T22" fmla="*/ 2147483646 w 3046"/>
              <a:gd name="T23" fmla="*/ 2147483646 h 2329"/>
              <a:gd name="T24" fmla="*/ 2147483646 w 3046"/>
              <a:gd name="T25" fmla="*/ 2147483646 h 2329"/>
              <a:gd name="T26" fmla="*/ 2147483646 w 3046"/>
              <a:gd name="T27" fmla="*/ 2147483646 h 2329"/>
              <a:gd name="T28" fmla="*/ 2147483646 w 3046"/>
              <a:gd name="T29" fmla="*/ 2147483646 h 2329"/>
              <a:gd name="T30" fmla="*/ 2147483646 w 3046"/>
              <a:gd name="T31" fmla="*/ 2147483646 h 2329"/>
              <a:gd name="T32" fmla="*/ 2147483646 w 3046"/>
              <a:gd name="T33" fmla="*/ 2147483646 h 2329"/>
              <a:gd name="T34" fmla="*/ 2147483646 w 3046"/>
              <a:gd name="T35" fmla="*/ 2147483646 h 2329"/>
              <a:gd name="T36" fmla="*/ 2147483646 w 3046"/>
              <a:gd name="T37" fmla="*/ 2147483646 h 2329"/>
              <a:gd name="T38" fmla="*/ 2147483646 w 3046"/>
              <a:gd name="T39" fmla="*/ 2147483646 h 2329"/>
              <a:gd name="T40" fmla="*/ 2147483646 w 3046"/>
              <a:gd name="T41" fmla="*/ 2147483646 h 2329"/>
              <a:gd name="T42" fmla="*/ 2147483646 w 3046"/>
              <a:gd name="T43" fmla="*/ 2147483646 h 2329"/>
              <a:gd name="T44" fmla="*/ 2147483646 w 3046"/>
              <a:gd name="T45" fmla="*/ 2147483646 h 2329"/>
              <a:gd name="T46" fmla="*/ 2147483646 w 3046"/>
              <a:gd name="T47" fmla="*/ 2147483646 h 2329"/>
              <a:gd name="T48" fmla="*/ 2147483646 w 3046"/>
              <a:gd name="T49" fmla="*/ 2147483646 h 2329"/>
              <a:gd name="T50" fmla="*/ 2147483646 w 3046"/>
              <a:gd name="T51" fmla="*/ 2147483646 h 2329"/>
              <a:gd name="T52" fmla="*/ 2147483646 w 3046"/>
              <a:gd name="T53" fmla="*/ 2147483646 h 2329"/>
              <a:gd name="T54" fmla="*/ 2147483646 w 3046"/>
              <a:gd name="T55" fmla="*/ 2147483646 h 2329"/>
              <a:gd name="T56" fmla="*/ 2147483646 w 3046"/>
              <a:gd name="T57" fmla="*/ 2147483646 h 2329"/>
              <a:gd name="T58" fmla="*/ 2147483646 w 3046"/>
              <a:gd name="T59" fmla="*/ 2147483646 h 2329"/>
              <a:gd name="T60" fmla="*/ 2147483646 w 3046"/>
              <a:gd name="T61" fmla="*/ 2147483646 h 2329"/>
              <a:gd name="T62" fmla="*/ 2147483646 w 3046"/>
              <a:gd name="T63" fmla="*/ 2147483646 h 2329"/>
              <a:gd name="T64" fmla="*/ 2147483646 w 3046"/>
              <a:gd name="T65" fmla="*/ 2147483646 h 2329"/>
              <a:gd name="T66" fmla="*/ 2147483646 w 3046"/>
              <a:gd name="T67" fmla="*/ 2147483646 h 2329"/>
              <a:gd name="T68" fmla="*/ 2147483646 w 3046"/>
              <a:gd name="T69" fmla="*/ 2147483646 h 2329"/>
              <a:gd name="T70" fmla="*/ 2147483646 w 3046"/>
              <a:gd name="T71" fmla="*/ 2147483646 h 2329"/>
              <a:gd name="T72" fmla="*/ 2147483646 w 3046"/>
              <a:gd name="T73" fmla="*/ 2147483646 h 2329"/>
              <a:gd name="T74" fmla="*/ 2147483646 w 3046"/>
              <a:gd name="T75" fmla="*/ 2147483646 h 2329"/>
              <a:gd name="T76" fmla="*/ 2147483646 w 3046"/>
              <a:gd name="T77" fmla="*/ 2147483646 h 2329"/>
              <a:gd name="T78" fmla="*/ 2147483646 w 3046"/>
              <a:gd name="T79" fmla="*/ 2147483646 h 2329"/>
              <a:gd name="T80" fmla="*/ 2147483646 w 3046"/>
              <a:gd name="T81" fmla="*/ 2147483646 h 2329"/>
              <a:gd name="T82" fmla="*/ 2147483646 w 3046"/>
              <a:gd name="T83" fmla="*/ 2147483646 h 2329"/>
              <a:gd name="T84" fmla="*/ 2147483646 w 3046"/>
              <a:gd name="T85" fmla="*/ 2147483646 h 2329"/>
              <a:gd name="T86" fmla="*/ 2147483646 w 3046"/>
              <a:gd name="T87" fmla="*/ 2147483646 h 2329"/>
              <a:gd name="T88" fmla="*/ 2147483646 w 3046"/>
              <a:gd name="T89" fmla="*/ 2147483646 h 2329"/>
              <a:gd name="T90" fmla="*/ 2147483646 w 3046"/>
              <a:gd name="T91" fmla="*/ 2147483646 h 2329"/>
              <a:gd name="T92" fmla="*/ 2147483646 w 3046"/>
              <a:gd name="T93" fmla="*/ 2147483646 h 2329"/>
              <a:gd name="T94" fmla="*/ 2147483646 w 3046"/>
              <a:gd name="T95" fmla="*/ 2147483646 h 2329"/>
              <a:gd name="T96" fmla="*/ 2147483646 w 3046"/>
              <a:gd name="T97" fmla="*/ 2147483646 h 2329"/>
              <a:gd name="T98" fmla="*/ 2147483646 w 3046"/>
              <a:gd name="T99" fmla="*/ 2147483646 h 2329"/>
              <a:gd name="T100" fmla="*/ 2147483646 w 3046"/>
              <a:gd name="T101" fmla="*/ 2147483646 h 2329"/>
              <a:gd name="T102" fmla="*/ 2147483646 w 3046"/>
              <a:gd name="T103" fmla="*/ 2147483646 h 2329"/>
              <a:gd name="T104" fmla="*/ 2147483646 w 3046"/>
              <a:gd name="T105" fmla="*/ 2147483646 h 2329"/>
              <a:gd name="T106" fmla="*/ 2147483646 w 3046"/>
              <a:gd name="T107" fmla="*/ 2147483646 h 2329"/>
              <a:gd name="T108" fmla="*/ 2147483646 w 3046"/>
              <a:gd name="T109" fmla="*/ 2147483646 h 232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46" h="2329">
                <a:moveTo>
                  <a:pt x="0" y="620"/>
                </a:moveTo>
                <a:lnTo>
                  <a:pt x="0" y="598"/>
                </a:lnTo>
                <a:lnTo>
                  <a:pt x="0" y="576"/>
                </a:lnTo>
                <a:lnTo>
                  <a:pt x="0" y="554"/>
                </a:lnTo>
                <a:lnTo>
                  <a:pt x="0" y="532"/>
                </a:lnTo>
                <a:lnTo>
                  <a:pt x="0" y="511"/>
                </a:lnTo>
                <a:lnTo>
                  <a:pt x="11" y="489"/>
                </a:lnTo>
                <a:lnTo>
                  <a:pt x="22" y="467"/>
                </a:lnTo>
                <a:lnTo>
                  <a:pt x="22" y="446"/>
                </a:lnTo>
                <a:lnTo>
                  <a:pt x="44" y="424"/>
                </a:lnTo>
                <a:lnTo>
                  <a:pt x="55" y="402"/>
                </a:lnTo>
                <a:lnTo>
                  <a:pt x="67" y="380"/>
                </a:lnTo>
                <a:lnTo>
                  <a:pt x="89" y="358"/>
                </a:lnTo>
                <a:lnTo>
                  <a:pt x="122" y="348"/>
                </a:lnTo>
                <a:lnTo>
                  <a:pt x="122" y="326"/>
                </a:lnTo>
                <a:lnTo>
                  <a:pt x="122" y="294"/>
                </a:lnTo>
                <a:lnTo>
                  <a:pt x="133" y="272"/>
                </a:lnTo>
                <a:lnTo>
                  <a:pt x="167" y="260"/>
                </a:lnTo>
                <a:lnTo>
                  <a:pt x="178" y="228"/>
                </a:lnTo>
                <a:lnTo>
                  <a:pt x="201" y="217"/>
                </a:lnTo>
                <a:lnTo>
                  <a:pt x="223" y="217"/>
                </a:lnTo>
                <a:lnTo>
                  <a:pt x="245" y="217"/>
                </a:lnTo>
                <a:lnTo>
                  <a:pt x="279" y="217"/>
                </a:lnTo>
                <a:lnTo>
                  <a:pt x="301" y="217"/>
                </a:lnTo>
                <a:lnTo>
                  <a:pt x="334" y="217"/>
                </a:lnTo>
                <a:lnTo>
                  <a:pt x="357" y="196"/>
                </a:lnTo>
                <a:lnTo>
                  <a:pt x="446" y="152"/>
                </a:lnTo>
                <a:lnTo>
                  <a:pt x="546" y="108"/>
                </a:lnTo>
                <a:lnTo>
                  <a:pt x="568" y="108"/>
                </a:lnTo>
                <a:lnTo>
                  <a:pt x="590" y="86"/>
                </a:lnTo>
                <a:lnTo>
                  <a:pt x="613" y="86"/>
                </a:lnTo>
                <a:lnTo>
                  <a:pt x="636" y="86"/>
                </a:lnTo>
                <a:lnTo>
                  <a:pt x="668" y="86"/>
                </a:lnTo>
                <a:lnTo>
                  <a:pt x="691" y="76"/>
                </a:lnTo>
                <a:lnTo>
                  <a:pt x="714" y="76"/>
                </a:lnTo>
                <a:lnTo>
                  <a:pt x="736" y="76"/>
                </a:lnTo>
                <a:lnTo>
                  <a:pt x="780" y="76"/>
                </a:lnTo>
                <a:lnTo>
                  <a:pt x="802" y="76"/>
                </a:lnTo>
                <a:lnTo>
                  <a:pt x="836" y="65"/>
                </a:lnTo>
                <a:lnTo>
                  <a:pt x="858" y="65"/>
                </a:lnTo>
                <a:lnTo>
                  <a:pt x="925" y="65"/>
                </a:lnTo>
                <a:lnTo>
                  <a:pt x="1037" y="21"/>
                </a:lnTo>
                <a:lnTo>
                  <a:pt x="1149" y="21"/>
                </a:lnTo>
                <a:lnTo>
                  <a:pt x="1182" y="21"/>
                </a:lnTo>
                <a:lnTo>
                  <a:pt x="1204" y="21"/>
                </a:lnTo>
                <a:lnTo>
                  <a:pt x="1237" y="21"/>
                </a:lnTo>
                <a:lnTo>
                  <a:pt x="1260" y="21"/>
                </a:lnTo>
                <a:lnTo>
                  <a:pt x="1282" y="21"/>
                </a:lnTo>
                <a:lnTo>
                  <a:pt x="1316" y="21"/>
                </a:lnTo>
                <a:lnTo>
                  <a:pt x="1338" y="32"/>
                </a:lnTo>
                <a:lnTo>
                  <a:pt x="1372" y="32"/>
                </a:lnTo>
                <a:lnTo>
                  <a:pt x="1405" y="32"/>
                </a:lnTo>
                <a:lnTo>
                  <a:pt x="1427" y="32"/>
                </a:lnTo>
                <a:lnTo>
                  <a:pt x="1450" y="21"/>
                </a:lnTo>
                <a:lnTo>
                  <a:pt x="1472" y="10"/>
                </a:lnTo>
                <a:lnTo>
                  <a:pt x="1494" y="10"/>
                </a:lnTo>
                <a:lnTo>
                  <a:pt x="1528" y="10"/>
                </a:lnTo>
                <a:lnTo>
                  <a:pt x="1572" y="0"/>
                </a:lnTo>
                <a:lnTo>
                  <a:pt x="1617" y="0"/>
                </a:lnTo>
                <a:lnTo>
                  <a:pt x="1639" y="0"/>
                </a:lnTo>
                <a:lnTo>
                  <a:pt x="1672" y="0"/>
                </a:lnTo>
                <a:lnTo>
                  <a:pt x="1717" y="21"/>
                </a:lnTo>
                <a:lnTo>
                  <a:pt x="1751" y="21"/>
                </a:lnTo>
                <a:lnTo>
                  <a:pt x="1784" y="21"/>
                </a:lnTo>
                <a:lnTo>
                  <a:pt x="1807" y="21"/>
                </a:lnTo>
                <a:lnTo>
                  <a:pt x="1829" y="10"/>
                </a:lnTo>
                <a:lnTo>
                  <a:pt x="1862" y="32"/>
                </a:lnTo>
                <a:lnTo>
                  <a:pt x="1885" y="32"/>
                </a:lnTo>
                <a:lnTo>
                  <a:pt x="1907" y="54"/>
                </a:lnTo>
                <a:lnTo>
                  <a:pt x="1929" y="54"/>
                </a:lnTo>
                <a:lnTo>
                  <a:pt x="2208" y="86"/>
                </a:lnTo>
                <a:lnTo>
                  <a:pt x="2330" y="141"/>
                </a:lnTo>
                <a:lnTo>
                  <a:pt x="2376" y="141"/>
                </a:lnTo>
                <a:lnTo>
                  <a:pt x="2398" y="152"/>
                </a:lnTo>
                <a:lnTo>
                  <a:pt x="2431" y="152"/>
                </a:lnTo>
                <a:lnTo>
                  <a:pt x="2454" y="152"/>
                </a:lnTo>
                <a:lnTo>
                  <a:pt x="2464" y="174"/>
                </a:lnTo>
                <a:lnTo>
                  <a:pt x="2487" y="174"/>
                </a:lnTo>
                <a:lnTo>
                  <a:pt x="2509" y="174"/>
                </a:lnTo>
                <a:lnTo>
                  <a:pt x="2532" y="174"/>
                </a:lnTo>
                <a:lnTo>
                  <a:pt x="2554" y="174"/>
                </a:lnTo>
                <a:lnTo>
                  <a:pt x="2565" y="196"/>
                </a:lnTo>
                <a:lnTo>
                  <a:pt x="2587" y="196"/>
                </a:lnTo>
                <a:lnTo>
                  <a:pt x="2610" y="196"/>
                </a:lnTo>
                <a:lnTo>
                  <a:pt x="2632" y="196"/>
                </a:lnTo>
                <a:lnTo>
                  <a:pt x="2654" y="196"/>
                </a:lnTo>
                <a:lnTo>
                  <a:pt x="2677" y="196"/>
                </a:lnTo>
                <a:lnTo>
                  <a:pt x="2699" y="196"/>
                </a:lnTo>
                <a:lnTo>
                  <a:pt x="2732" y="206"/>
                </a:lnTo>
                <a:lnTo>
                  <a:pt x="2755" y="238"/>
                </a:lnTo>
                <a:lnTo>
                  <a:pt x="2777" y="238"/>
                </a:lnTo>
                <a:lnTo>
                  <a:pt x="2811" y="250"/>
                </a:lnTo>
                <a:lnTo>
                  <a:pt x="2821" y="272"/>
                </a:lnTo>
                <a:lnTo>
                  <a:pt x="2833" y="294"/>
                </a:lnTo>
                <a:lnTo>
                  <a:pt x="2833" y="314"/>
                </a:lnTo>
                <a:lnTo>
                  <a:pt x="2855" y="314"/>
                </a:lnTo>
                <a:lnTo>
                  <a:pt x="2877" y="348"/>
                </a:lnTo>
                <a:lnTo>
                  <a:pt x="2899" y="358"/>
                </a:lnTo>
                <a:lnTo>
                  <a:pt x="2922" y="358"/>
                </a:lnTo>
                <a:lnTo>
                  <a:pt x="2933" y="380"/>
                </a:lnTo>
                <a:lnTo>
                  <a:pt x="2933" y="413"/>
                </a:lnTo>
                <a:lnTo>
                  <a:pt x="2955" y="424"/>
                </a:lnTo>
                <a:lnTo>
                  <a:pt x="2977" y="424"/>
                </a:lnTo>
                <a:lnTo>
                  <a:pt x="2977" y="456"/>
                </a:lnTo>
                <a:lnTo>
                  <a:pt x="2977" y="478"/>
                </a:lnTo>
                <a:lnTo>
                  <a:pt x="2977" y="500"/>
                </a:lnTo>
                <a:lnTo>
                  <a:pt x="2977" y="522"/>
                </a:lnTo>
                <a:lnTo>
                  <a:pt x="2955" y="522"/>
                </a:lnTo>
                <a:lnTo>
                  <a:pt x="2977" y="543"/>
                </a:lnTo>
                <a:lnTo>
                  <a:pt x="2977" y="565"/>
                </a:lnTo>
                <a:lnTo>
                  <a:pt x="2977" y="598"/>
                </a:lnTo>
                <a:lnTo>
                  <a:pt x="2989" y="631"/>
                </a:lnTo>
                <a:lnTo>
                  <a:pt x="2989" y="663"/>
                </a:lnTo>
                <a:lnTo>
                  <a:pt x="2989" y="685"/>
                </a:lnTo>
                <a:lnTo>
                  <a:pt x="2989" y="707"/>
                </a:lnTo>
                <a:lnTo>
                  <a:pt x="2989" y="729"/>
                </a:lnTo>
                <a:lnTo>
                  <a:pt x="2989" y="750"/>
                </a:lnTo>
                <a:lnTo>
                  <a:pt x="2989" y="772"/>
                </a:lnTo>
                <a:lnTo>
                  <a:pt x="3000" y="793"/>
                </a:lnTo>
                <a:lnTo>
                  <a:pt x="3022" y="849"/>
                </a:lnTo>
                <a:lnTo>
                  <a:pt x="3022" y="881"/>
                </a:lnTo>
                <a:lnTo>
                  <a:pt x="3022" y="903"/>
                </a:lnTo>
                <a:lnTo>
                  <a:pt x="3022" y="925"/>
                </a:lnTo>
                <a:lnTo>
                  <a:pt x="3022" y="946"/>
                </a:lnTo>
                <a:lnTo>
                  <a:pt x="3022" y="979"/>
                </a:lnTo>
                <a:lnTo>
                  <a:pt x="3022" y="1001"/>
                </a:lnTo>
                <a:lnTo>
                  <a:pt x="3022" y="1022"/>
                </a:lnTo>
                <a:lnTo>
                  <a:pt x="3022" y="1055"/>
                </a:lnTo>
                <a:lnTo>
                  <a:pt x="3045" y="1055"/>
                </a:lnTo>
                <a:lnTo>
                  <a:pt x="3045" y="1077"/>
                </a:lnTo>
                <a:lnTo>
                  <a:pt x="3045" y="1120"/>
                </a:lnTo>
                <a:lnTo>
                  <a:pt x="3045" y="1142"/>
                </a:lnTo>
                <a:lnTo>
                  <a:pt x="3045" y="1164"/>
                </a:lnTo>
                <a:lnTo>
                  <a:pt x="3022" y="1164"/>
                </a:lnTo>
                <a:lnTo>
                  <a:pt x="3011" y="1196"/>
                </a:lnTo>
                <a:lnTo>
                  <a:pt x="2989" y="1240"/>
                </a:lnTo>
                <a:lnTo>
                  <a:pt x="2989" y="1262"/>
                </a:lnTo>
                <a:lnTo>
                  <a:pt x="2989" y="1283"/>
                </a:lnTo>
                <a:lnTo>
                  <a:pt x="2989" y="1316"/>
                </a:lnTo>
                <a:lnTo>
                  <a:pt x="3011" y="1348"/>
                </a:lnTo>
                <a:lnTo>
                  <a:pt x="3011" y="1381"/>
                </a:lnTo>
                <a:lnTo>
                  <a:pt x="3011" y="1402"/>
                </a:lnTo>
                <a:lnTo>
                  <a:pt x="3011" y="1424"/>
                </a:lnTo>
                <a:lnTo>
                  <a:pt x="3011" y="1446"/>
                </a:lnTo>
                <a:lnTo>
                  <a:pt x="3011" y="1468"/>
                </a:lnTo>
                <a:lnTo>
                  <a:pt x="3011" y="1490"/>
                </a:lnTo>
                <a:lnTo>
                  <a:pt x="3011" y="1512"/>
                </a:lnTo>
                <a:lnTo>
                  <a:pt x="3011" y="1534"/>
                </a:lnTo>
                <a:lnTo>
                  <a:pt x="3011" y="1577"/>
                </a:lnTo>
                <a:lnTo>
                  <a:pt x="3011" y="1598"/>
                </a:lnTo>
                <a:lnTo>
                  <a:pt x="3022" y="1620"/>
                </a:lnTo>
                <a:lnTo>
                  <a:pt x="3022" y="1642"/>
                </a:lnTo>
                <a:lnTo>
                  <a:pt x="3011" y="1664"/>
                </a:lnTo>
                <a:lnTo>
                  <a:pt x="3011" y="1686"/>
                </a:lnTo>
                <a:lnTo>
                  <a:pt x="3011" y="1718"/>
                </a:lnTo>
                <a:lnTo>
                  <a:pt x="3011" y="1740"/>
                </a:lnTo>
                <a:lnTo>
                  <a:pt x="3000" y="1762"/>
                </a:lnTo>
                <a:lnTo>
                  <a:pt x="3000" y="1784"/>
                </a:lnTo>
                <a:lnTo>
                  <a:pt x="3000" y="1805"/>
                </a:lnTo>
                <a:lnTo>
                  <a:pt x="3000" y="1827"/>
                </a:lnTo>
                <a:lnTo>
                  <a:pt x="2989" y="1860"/>
                </a:lnTo>
                <a:lnTo>
                  <a:pt x="2967" y="1860"/>
                </a:lnTo>
                <a:lnTo>
                  <a:pt x="2967" y="1881"/>
                </a:lnTo>
                <a:lnTo>
                  <a:pt x="2955" y="1903"/>
                </a:lnTo>
                <a:lnTo>
                  <a:pt x="2955" y="1925"/>
                </a:lnTo>
                <a:lnTo>
                  <a:pt x="2933" y="1936"/>
                </a:lnTo>
                <a:lnTo>
                  <a:pt x="2922" y="1957"/>
                </a:lnTo>
                <a:lnTo>
                  <a:pt x="2899" y="1969"/>
                </a:lnTo>
                <a:lnTo>
                  <a:pt x="2889" y="1991"/>
                </a:lnTo>
                <a:lnTo>
                  <a:pt x="2877" y="2013"/>
                </a:lnTo>
                <a:lnTo>
                  <a:pt x="2866" y="2033"/>
                </a:lnTo>
                <a:lnTo>
                  <a:pt x="2833" y="2033"/>
                </a:lnTo>
                <a:lnTo>
                  <a:pt x="2811" y="2055"/>
                </a:lnTo>
                <a:lnTo>
                  <a:pt x="2788" y="2055"/>
                </a:lnTo>
                <a:lnTo>
                  <a:pt x="2765" y="2055"/>
                </a:lnTo>
                <a:lnTo>
                  <a:pt x="2743" y="2067"/>
                </a:lnTo>
                <a:lnTo>
                  <a:pt x="2721" y="2077"/>
                </a:lnTo>
                <a:lnTo>
                  <a:pt x="2699" y="2099"/>
                </a:lnTo>
                <a:lnTo>
                  <a:pt x="2665" y="2131"/>
                </a:lnTo>
                <a:lnTo>
                  <a:pt x="2643" y="2131"/>
                </a:lnTo>
                <a:lnTo>
                  <a:pt x="2621" y="2153"/>
                </a:lnTo>
                <a:lnTo>
                  <a:pt x="2598" y="2165"/>
                </a:lnTo>
                <a:lnTo>
                  <a:pt x="2576" y="2153"/>
                </a:lnTo>
                <a:lnTo>
                  <a:pt x="2554" y="2165"/>
                </a:lnTo>
                <a:lnTo>
                  <a:pt x="2532" y="2165"/>
                </a:lnTo>
                <a:lnTo>
                  <a:pt x="2487" y="2165"/>
                </a:lnTo>
                <a:lnTo>
                  <a:pt x="2464" y="2165"/>
                </a:lnTo>
                <a:lnTo>
                  <a:pt x="2431" y="2165"/>
                </a:lnTo>
                <a:lnTo>
                  <a:pt x="2408" y="2175"/>
                </a:lnTo>
                <a:lnTo>
                  <a:pt x="2386" y="2175"/>
                </a:lnTo>
                <a:lnTo>
                  <a:pt x="2364" y="2175"/>
                </a:lnTo>
                <a:lnTo>
                  <a:pt x="2330" y="2197"/>
                </a:lnTo>
                <a:lnTo>
                  <a:pt x="2308" y="2208"/>
                </a:lnTo>
                <a:lnTo>
                  <a:pt x="2286" y="2208"/>
                </a:lnTo>
                <a:lnTo>
                  <a:pt x="2264" y="2186"/>
                </a:lnTo>
                <a:lnTo>
                  <a:pt x="2242" y="2186"/>
                </a:lnTo>
                <a:lnTo>
                  <a:pt x="2219" y="2208"/>
                </a:lnTo>
                <a:lnTo>
                  <a:pt x="2197" y="2208"/>
                </a:lnTo>
                <a:lnTo>
                  <a:pt x="2175" y="2208"/>
                </a:lnTo>
                <a:lnTo>
                  <a:pt x="2152" y="2208"/>
                </a:lnTo>
                <a:lnTo>
                  <a:pt x="2119" y="2208"/>
                </a:lnTo>
                <a:lnTo>
                  <a:pt x="2097" y="2219"/>
                </a:lnTo>
                <a:lnTo>
                  <a:pt x="2063" y="2219"/>
                </a:lnTo>
                <a:lnTo>
                  <a:pt x="2041" y="2219"/>
                </a:lnTo>
                <a:lnTo>
                  <a:pt x="2019" y="2229"/>
                </a:lnTo>
                <a:lnTo>
                  <a:pt x="1996" y="2229"/>
                </a:lnTo>
                <a:lnTo>
                  <a:pt x="1973" y="2241"/>
                </a:lnTo>
                <a:lnTo>
                  <a:pt x="1951" y="2241"/>
                </a:lnTo>
                <a:lnTo>
                  <a:pt x="1929" y="2251"/>
                </a:lnTo>
                <a:lnTo>
                  <a:pt x="1907" y="2251"/>
                </a:lnTo>
                <a:lnTo>
                  <a:pt x="1885" y="2262"/>
                </a:lnTo>
                <a:lnTo>
                  <a:pt x="1862" y="2273"/>
                </a:lnTo>
                <a:lnTo>
                  <a:pt x="1829" y="2284"/>
                </a:lnTo>
                <a:lnTo>
                  <a:pt x="1807" y="2273"/>
                </a:lnTo>
                <a:lnTo>
                  <a:pt x="1762" y="2273"/>
                </a:lnTo>
                <a:lnTo>
                  <a:pt x="1740" y="2284"/>
                </a:lnTo>
                <a:lnTo>
                  <a:pt x="1717" y="2284"/>
                </a:lnTo>
                <a:lnTo>
                  <a:pt x="1695" y="2284"/>
                </a:lnTo>
                <a:lnTo>
                  <a:pt x="1662" y="2284"/>
                </a:lnTo>
                <a:lnTo>
                  <a:pt x="1639" y="2284"/>
                </a:lnTo>
                <a:lnTo>
                  <a:pt x="1606" y="2295"/>
                </a:lnTo>
                <a:lnTo>
                  <a:pt x="1584" y="2295"/>
                </a:lnTo>
                <a:lnTo>
                  <a:pt x="1561" y="2295"/>
                </a:lnTo>
                <a:lnTo>
                  <a:pt x="1506" y="2295"/>
                </a:lnTo>
                <a:lnTo>
                  <a:pt x="1450" y="2328"/>
                </a:lnTo>
                <a:lnTo>
                  <a:pt x="1427" y="2328"/>
                </a:lnTo>
                <a:lnTo>
                  <a:pt x="1416" y="2306"/>
                </a:lnTo>
                <a:lnTo>
                  <a:pt x="1394" y="2306"/>
                </a:lnTo>
                <a:lnTo>
                  <a:pt x="1360" y="2306"/>
                </a:lnTo>
                <a:lnTo>
                  <a:pt x="1338" y="2306"/>
                </a:lnTo>
                <a:lnTo>
                  <a:pt x="1305" y="2306"/>
                </a:lnTo>
                <a:lnTo>
                  <a:pt x="1282" y="2306"/>
                </a:lnTo>
                <a:lnTo>
                  <a:pt x="1260" y="2306"/>
                </a:lnTo>
                <a:lnTo>
                  <a:pt x="1237" y="2306"/>
                </a:lnTo>
                <a:lnTo>
                  <a:pt x="1227" y="2284"/>
                </a:lnTo>
                <a:lnTo>
                  <a:pt x="1204" y="2284"/>
                </a:lnTo>
                <a:lnTo>
                  <a:pt x="1171" y="2273"/>
                </a:lnTo>
                <a:lnTo>
                  <a:pt x="1149" y="2273"/>
                </a:lnTo>
                <a:lnTo>
                  <a:pt x="1115" y="2273"/>
                </a:lnTo>
                <a:lnTo>
                  <a:pt x="1059" y="2273"/>
                </a:lnTo>
                <a:lnTo>
                  <a:pt x="1037" y="2273"/>
                </a:lnTo>
                <a:lnTo>
                  <a:pt x="1015" y="2273"/>
                </a:lnTo>
                <a:lnTo>
                  <a:pt x="992" y="2273"/>
                </a:lnTo>
                <a:lnTo>
                  <a:pt x="970" y="2273"/>
                </a:lnTo>
                <a:lnTo>
                  <a:pt x="947" y="2251"/>
                </a:lnTo>
                <a:lnTo>
                  <a:pt x="914" y="2229"/>
                </a:lnTo>
                <a:lnTo>
                  <a:pt x="892" y="2219"/>
                </a:lnTo>
                <a:lnTo>
                  <a:pt x="858" y="2219"/>
                </a:lnTo>
                <a:lnTo>
                  <a:pt x="836" y="2219"/>
                </a:lnTo>
                <a:lnTo>
                  <a:pt x="814" y="2219"/>
                </a:lnTo>
                <a:lnTo>
                  <a:pt x="658" y="2262"/>
                </a:lnTo>
                <a:lnTo>
                  <a:pt x="636" y="2262"/>
                </a:lnTo>
                <a:lnTo>
                  <a:pt x="613" y="2262"/>
                </a:lnTo>
                <a:lnTo>
                  <a:pt x="590" y="2262"/>
                </a:lnTo>
                <a:lnTo>
                  <a:pt x="568" y="2262"/>
                </a:lnTo>
                <a:lnTo>
                  <a:pt x="546" y="2262"/>
                </a:lnTo>
                <a:lnTo>
                  <a:pt x="524" y="2262"/>
                </a:lnTo>
                <a:lnTo>
                  <a:pt x="502" y="2262"/>
                </a:lnTo>
                <a:lnTo>
                  <a:pt x="479" y="2262"/>
                </a:lnTo>
                <a:lnTo>
                  <a:pt x="479" y="2241"/>
                </a:lnTo>
                <a:lnTo>
                  <a:pt x="457" y="2219"/>
                </a:lnTo>
                <a:lnTo>
                  <a:pt x="412" y="2208"/>
                </a:lnTo>
                <a:lnTo>
                  <a:pt x="390" y="2208"/>
                </a:lnTo>
                <a:lnTo>
                  <a:pt x="367" y="2208"/>
                </a:lnTo>
                <a:lnTo>
                  <a:pt x="301" y="2208"/>
                </a:lnTo>
                <a:lnTo>
                  <a:pt x="245" y="2208"/>
                </a:lnTo>
                <a:lnTo>
                  <a:pt x="233" y="2186"/>
                </a:lnTo>
                <a:lnTo>
                  <a:pt x="211" y="2175"/>
                </a:lnTo>
                <a:lnTo>
                  <a:pt x="189" y="2175"/>
                </a:lnTo>
                <a:lnTo>
                  <a:pt x="167" y="2153"/>
                </a:lnTo>
                <a:lnTo>
                  <a:pt x="145" y="2153"/>
                </a:lnTo>
                <a:lnTo>
                  <a:pt x="133" y="2131"/>
                </a:lnTo>
                <a:lnTo>
                  <a:pt x="122" y="2110"/>
                </a:lnTo>
                <a:lnTo>
                  <a:pt x="122" y="2089"/>
                </a:lnTo>
                <a:lnTo>
                  <a:pt x="111" y="2067"/>
                </a:lnTo>
                <a:lnTo>
                  <a:pt x="111" y="2045"/>
                </a:lnTo>
                <a:lnTo>
                  <a:pt x="111" y="2023"/>
                </a:lnTo>
                <a:lnTo>
                  <a:pt x="77" y="2013"/>
                </a:lnTo>
                <a:lnTo>
                  <a:pt x="77" y="1979"/>
                </a:lnTo>
                <a:lnTo>
                  <a:pt x="77" y="1957"/>
                </a:lnTo>
                <a:lnTo>
                  <a:pt x="77" y="1925"/>
                </a:lnTo>
                <a:lnTo>
                  <a:pt x="77" y="1881"/>
                </a:lnTo>
                <a:lnTo>
                  <a:pt x="77" y="1860"/>
                </a:lnTo>
                <a:lnTo>
                  <a:pt x="77" y="1838"/>
                </a:lnTo>
                <a:lnTo>
                  <a:pt x="77" y="1816"/>
                </a:lnTo>
                <a:lnTo>
                  <a:pt x="77" y="1795"/>
                </a:lnTo>
                <a:lnTo>
                  <a:pt x="67" y="1773"/>
                </a:lnTo>
                <a:lnTo>
                  <a:pt x="55" y="1740"/>
                </a:lnTo>
                <a:lnTo>
                  <a:pt x="33" y="1718"/>
                </a:lnTo>
                <a:lnTo>
                  <a:pt x="22" y="1696"/>
                </a:lnTo>
                <a:lnTo>
                  <a:pt x="0" y="1675"/>
                </a:lnTo>
                <a:lnTo>
                  <a:pt x="0" y="1642"/>
                </a:lnTo>
                <a:lnTo>
                  <a:pt x="22" y="1620"/>
                </a:lnTo>
                <a:lnTo>
                  <a:pt x="44" y="1588"/>
                </a:lnTo>
                <a:lnTo>
                  <a:pt x="77" y="1555"/>
                </a:lnTo>
                <a:lnTo>
                  <a:pt x="67" y="1500"/>
                </a:lnTo>
                <a:lnTo>
                  <a:pt x="55" y="1478"/>
                </a:lnTo>
                <a:lnTo>
                  <a:pt x="67" y="1446"/>
                </a:lnTo>
                <a:lnTo>
                  <a:pt x="77" y="1424"/>
                </a:lnTo>
                <a:lnTo>
                  <a:pt x="77" y="1392"/>
                </a:lnTo>
                <a:lnTo>
                  <a:pt x="77" y="1360"/>
                </a:lnTo>
                <a:lnTo>
                  <a:pt x="55" y="1305"/>
                </a:lnTo>
                <a:lnTo>
                  <a:pt x="55" y="1283"/>
                </a:lnTo>
                <a:lnTo>
                  <a:pt x="67" y="1240"/>
                </a:lnTo>
                <a:lnTo>
                  <a:pt x="44" y="1218"/>
                </a:lnTo>
                <a:lnTo>
                  <a:pt x="44" y="1196"/>
                </a:lnTo>
                <a:lnTo>
                  <a:pt x="22" y="1174"/>
                </a:lnTo>
                <a:lnTo>
                  <a:pt x="11" y="1142"/>
                </a:lnTo>
                <a:lnTo>
                  <a:pt x="22" y="1098"/>
                </a:lnTo>
                <a:lnTo>
                  <a:pt x="22" y="1033"/>
                </a:lnTo>
                <a:lnTo>
                  <a:pt x="22" y="1011"/>
                </a:lnTo>
                <a:lnTo>
                  <a:pt x="11" y="989"/>
                </a:lnTo>
                <a:lnTo>
                  <a:pt x="11" y="967"/>
                </a:lnTo>
                <a:lnTo>
                  <a:pt x="11" y="946"/>
                </a:lnTo>
                <a:lnTo>
                  <a:pt x="33" y="925"/>
                </a:lnTo>
                <a:lnTo>
                  <a:pt x="33" y="903"/>
                </a:lnTo>
                <a:lnTo>
                  <a:pt x="33" y="869"/>
                </a:lnTo>
                <a:lnTo>
                  <a:pt x="33" y="849"/>
                </a:lnTo>
                <a:lnTo>
                  <a:pt x="33" y="827"/>
                </a:lnTo>
                <a:lnTo>
                  <a:pt x="11" y="827"/>
                </a:lnTo>
                <a:lnTo>
                  <a:pt x="0" y="805"/>
                </a:lnTo>
                <a:lnTo>
                  <a:pt x="22" y="783"/>
                </a:lnTo>
                <a:lnTo>
                  <a:pt x="33" y="761"/>
                </a:lnTo>
                <a:lnTo>
                  <a:pt x="33" y="739"/>
                </a:lnTo>
                <a:lnTo>
                  <a:pt x="33" y="717"/>
                </a:lnTo>
                <a:lnTo>
                  <a:pt x="11" y="707"/>
                </a:lnTo>
                <a:lnTo>
                  <a:pt x="11" y="685"/>
                </a:lnTo>
                <a:lnTo>
                  <a:pt x="11" y="663"/>
                </a:lnTo>
                <a:lnTo>
                  <a:pt x="33" y="652"/>
                </a:lnTo>
                <a:lnTo>
                  <a:pt x="11" y="641"/>
                </a:lnTo>
                <a:lnTo>
                  <a:pt x="11" y="620"/>
                </a:lnTo>
                <a:lnTo>
                  <a:pt x="0" y="620"/>
                </a:lnTo>
              </a:path>
            </a:pathLst>
          </a:custGeom>
          <a:noFill/>
          <a:ln w="50800" cap="rnd" cmpd="sng">
            <a:solidFill>
              <a:srgbClr val="FF0000"/>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57" name="Freeform 5"/>
          <p:cNvSpPr>
            <a:spLocks/>
          </p:cNvSpPr>
          <p:nvPr/>
        </p:nvSpPr>
        <p:spPr bwMode="auto">
          <a:xfrm>
            <a:off x="3256651" y="2725493"/>
            <a:ext cx="2056292" cy="2041636"/>
          </a:xfrm>
          <a:custGeom>
            <a:avLst/>
            <a:gdLst>
              <a:gd name="T0" fmla="*/ 2147483646 w 1403"/>
              <a:gd name="T1" fmla="*/ 2147483646 h 1393"/>
              <a:gd name="T2" fmla="*/ 2147483646 w 1403"/>
              <a:gd name="T3" fmla="*/ 2147483646 h 1393"/>
              <a:gd name="T4" fmla="*/ 2147483646 w 1403"/>
              <a:gd name="T5" fmla="*/ 2147483646 h 1393"/>
              <a:gd name="T6" fmla="*/ 2147483646 w 1403"/>
              <a:gd name="T7" fmla="*/ 2147483646 h 1393"/>
              <a:gd name="T8" fmla="*/ 2147483646 w 1403"/>
              <a:gd name="T9" fmla="*/ 2147483646 h 1393"/>
              <a:gd name="T10" fmla="*/ 2147483646 w 1403"/>
              <a:gd name="T11" fmla="*/ 2147483646 h 1393"/>
              <a:gd name="T12" fmla="*/ 2147483646 w 1403"/>
              <a:gd name="T13" fmla="*/ 2147483646 h 1393"/>
              <a:gd name="T14" fmla="*/ 2147483646 w 1403"/>
              <a:gd name="T15" fmla="*/ 2147483646 h 1393"/>
              <a:gd name="T16" fmla="*/ 2147483646 w 1403"/>
              <a:gd name="T17" fmla="*/ 2147483646 h 1393"/>
              <a:gd name="T18" fmla="*/ 2147483646 w 1403"/>
              <a:gd name="T19" fmla="*/ 2147483646 h 1393"/>
              <a:gd name="T20" fmla="*/ 2147483646 w 1403"/>
              <a:gd name="T21" fmla="*/ 2147483646 h 1393"/>
              <a:gd name="T22" fmla="*/ 2147483646 w 1403"/>
              <a:gd name="T23" fmla="*/ 2147483646 h 1393"/>
              <a:gd name="T24" fmla="*/ 2147483646 w 1403"/>
              <a:gd name="T25" fmla="*/ 2147483646 h 1393"/>
              <a:gd name="T26" fmla="*/ 2147483646 w 1403"/>
              <a:gd name="T27" fmla="*/ 0 h 1393"/>
              <a:gd name="T28" fmla="*/ 2147483646 w 1403"/>
              <a:gd name="T29" fmla="*/ 2147483646 h 1393"/>
              <a:gd name="T30" fmla="*/ 2147483646 w 1403"/>
              <a:gd name="T31" fmla="*/ 2147483646 h 1393"/>
              <a:gd name="T32" fmla="*/ 2147483646 w 1403"/>
              <a:gd name="T33" fmla="*/ 2147483646 h 1393"/>
              <a:gd name="T34" fmla="*/ 2147483646 w 1403"/>
              <a:gd name="T35" fmla="*/ 2147483646 h 1393"/>
              <a:gd name="T36" fmla="*/ 2147483646 w 1403"/>
              <a:gd name="T37" fmla="*/ 2147483646 h 1393"/>
              <a:gd name="T38" fmla="*/ 2147483646 w 1403"/>
              <a:gd name="T39" fmla="*/ 2147483646 h 1393"/>
              <a:gd name="T40" fmla="*/ 2147483646 w 1403"/>
              <a:gd name="T41" fmla="*/ 2147483646 h 1393"/>
              <a:gd name="T42" fmla="*/ 2147483646 w 1403"/>
              <a:gd name="T43" fmla="*/ 2147483646 h 1393"/>
              <a:gd name="T44" fmla="*/ 2147483646 w 1403"/>
              <a:gd name="T45" fmla="*/ 2147483646 h 1393"/>
              <a:gd name="T46" fmla="*/ 2147483646 w 1403"/>
              <a:gd name="T47" fmla="*/ 2147483646 h 1393"/>
              <a:gd name="T48" fmla="*/ 2147483646 w 1403"/>
              <a:gd name="T49" fmla="*/ 2147483646 h 1393"/>
              <a:gd name="T50" fmla="*/ 2147483646 w 1403"/>
              <a:gd name="T51" fmla="*/ 2147483646 h 1393"/>
              <a:gd name="T52" fmla="*/ 2147483646 w 1403"/>
              <a:gd name="T53" fmla="*/ 2147483646 h 1393"/>
              <a:gd name="T54" fmla="*/ 2147483646 w 1403"/>
              <a:gd name="T55" fmla="*/ 2147483646 h 1393"/>
              <a:gd name="T56" fmla="*/ 2147483646 w 1403"/>
              <a:gd name="T57" fmla="*/ 2147483646 h 1393"/>
              <a:gd name="T58" fmla="*/ 2147483646 w 1403"/>
              <a:gd name="T59" fmla="*/ 2147483646 h 1393"/>
              <a:gd name="T60" fmla="*/ 2147483646 w 1403"/>
              <a:gd name="T61" fmla="*/ 2147483646 h 1393"/>
              <a:gd name="T62" fmla="*/ 2147483646 w 1403"/>
              <a:gd name="T63" fmla="*/ 2147483646 h 1393"/>
              <a:gd name="T64" fmla="*/ 2147483646 w 1403"/>
              <a:gd name="T65" fmla="*/ 2147483646 h 1393"/>
              <a:gd name="T66" fmla="*/ 2147483646 w 1403"/>
              <a:gd name="T67" fmla="*/ 2147483646 h 1393"/>
              <a:gd name="T68" fmla="*/ 2147483646 w 1403"/>
              <a:gd name="T69" fmla="*/ 2147483646 h 1393"/>
              <a:gd name="T70" fmla="*/ 2147483646 w 1403"/>
              <a:gd name="T71" fmla="*/ 2147483646 h 1393"/>
              <a:gd name="T72" fmla="*/ 2147483646 w 1403"/>
              <a:gd name="T73" fmla="*/ 2147483646 h 1393"/>
              <a:gd name="T74" fmla="*/ 2147483646 w 1403"/>
              <a:gd name="T75" fmla="*/ 2147483646 h 1393"/>
              <a:gd name="T76" fmla="*/ 2147483646 w 1403"/>
              <a:gd name="T77" fmla="*/ 2147483646 h 1393"/>
              <a:gd name="T78" fmla="*/ 2147483646 w 1403"/>
              <a:gd name="T79" fmla="*/ 2147483646 h 1393"/>
              <a:gd name="T80" fmla="*/ 2147483646 w 1403"/>
              <a:gd name="T81" fmla="*/ 2147483646 h 1393"/>
              <a:gd name="T82" fmla="*/ 2147483646 w 1403"/>
              <a:gd name="T83" fmla="*/ 2147483646 h 1393"/>
              <a:gd name="T84" fmla="*/ 2147483646 w 1403"/>
              <a:gd name="T85" fmla="*/ 2147483646 h 1393"/>
              <a:gd name="T86" fmla="*/ 2147483646 w 1403"/>
              <a:gd name="T87" fmla="*/ 2147483646 h 1393"/>
              <a:gd name="T88" fmla="*/ 2147483646 w 1403"/>
              <a:gd name="T89" fmla="*/ 2147483646 h 1393"/>
              <a:gd name="T90" fmla="*/ 2147483646 w 1403"/>
              <a:gd name="T91" fmla="*/ 2147483646 h 1393"/>
              <a:gd name="T92" fmla="*/ 2147483646 w 1403"/>
              <a:gd name="T93" fmla="*/ 2147483646 h 1393"/>
              <a:gd name="T94" fmla="*/ 2147483646 w 1403"/>
              <a:gd name="T95" fmla="*/ 2147483646 h 1393"/>
              <a:gd name="T96" fmla="*/ 2147483646 w 1403"/>
              <a:gd name="T97" fmla="*/ 2147483646 h 1393"/>
              <a:gd name="T98" fmla="*/ 2147483646 w 1403"/>
              <a:gd name="T99" fmla="*/ 2147483646 h 1393"/>
              <a:gd name="T100" fmla="*/ 2147483646 w 1403"/>
              <a:gd name="T101" fmla="*/ 2147483646 h 1393"/>
              <a:gd name="T102" fmla="*/ 2147483646 w 1403"/>
              <a:gd name="T103" fmla="*/ 2147483646 h 1393"/>
              <a:gd name="T104" fmla="*/ 0 w 1403"/>
              <a:gd name="T105" fmla="*/ 2147483646 h 1393"/>
              <a:gd name="T106" fmla="*/ 2147483646 w 1403"/>
              <a:gd name="T107" fmla="*/ 2147483646 h 1393"/>
              <a:gd name="T108" fmla="*/ 2147483646 w 1403"/>
              <a:gd name="T109" fmla="*/ 2147483646 h 1393"/>
              <a:gd name="T110" fmla="*/ 2147483646 w 1403"/>
              <a:gd name="T111" fmla="*/ 2147483646 h 1393"/>
              <a:gd name="T112" fmla="*/ 2147483646 w 1403"/>
              <a:gd name="T113" fmla="*/ 2147483646 h 13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03" h="1393">
                <a:moveTo>
                  <a:pt x="11" y="589"/>
                </a:moveTo>
                <a:lnTo>
                  <a:pt x="11" y="564"/>
                </a:lnTo>
                <a:lnTo>
                  <a:pt x="23" y="539"/>
                </a:lnTo>
                <a:lnTo>
                  <a:pt x="23" y="514"/>
                </a:lnTo>
                <a:lnTo>
                  <a:pt x="23" y="489"/>
                </a:lnTo>
                <a:lnTo>
                  <a:pt x="23" y="464"/>
                </a:lnTo>
                <a:lnTo>
                  <a:pt x="35" y="438"/>
                </a:lnTo>
                <a:lnTo>
                  <a:pt x="35" y="413"/>
                </a:lnTo>
                <a:lnTo>
                  <a:pt x="35" y="388"/>
                </a:lnTo>
                <a:lnTo>
                  <a:pt x="35" y="363"/>
                </a:lnTo>
                <a:lnTo>
                  <a:pt x="35" y="338"/>
                </a:lnTo>
                <a:lnTo>
                  <a:pt x="47" y="313"/>
                </a:lnTo>
                <a:lnTo>
                  <a:pt x="71" y="313"/>
                </a:lnTo>
                <a:lnTo>
                  <a:pt x="96" y="288"/>
                </a:lnTo>
                <a:lnTo>
                  <a:pt x="108" y="263"/>
                </a:lnTo>
                <a:lnTo>
                  <a:pt x="108" y="238"/>
                </a:lnTo>
                <a:lnTo>
                  <a:pt x="120" y="213"/>
                </a:lnTo>
                <a:lnTo>
                  <a:pt x="143" y="213"/>
                </a:lnTo>
                <a:lnTo>
                  <a:pt x="179" y="213"/>
                </a:lnTo>
                <a:lnTo>
                  <a:pt x="215" y="200"/>
                </a:lnTo>
                <a:lnTo>
                  <a:pt x="240" y="200"/>
                </a:lnTo>
                <a:lnTo>
                  <a:pt x="263" y="200"/>
                </a:lnTo>
                <a:lnTo>
                  <a:pt x="287" y="163"/>
                </a:lnTo>
                <a:lnTo>
                  <a:pt x="287" y="137"/>
                </a:lnTo>
                <a:lnTo>
                  <a:pt x="299" y="100"/>
                </a:lnTo>
                <a:lnTo>
                  <a:pt x="323" y="87"/>
                </a:lnTo>
                <a:lnTo>
                  <a:pt x="347" y="87"/>
                </a:lnTo>
                <a:lnTo>
                  <a:pt x="371" y="75"/>
                </a:lnTo>
                <a:lnTo>
                  <a:pt x="395" y="50"/>
                </a:lnTo>
                <a:lnTo>
                  <a:pt x="407" y="25"/>
                </a:lnTo>
                <a:lnTo>
                  <a:pt x="431" y="25"/>
                </a:lnTo>
                <a:lnTo>
                  <a:pt x="455" y="25"/>
                </a:lnTo>
                <a:lnTo>
                  <a:pt x="479" y="25"/>
                </a:lnTo>
                <a:lnTo>
                  <a:pt x="491" y="50"/>
                </a:lnTo>
                <a:lnTo>
                  <a:pt x="503" y="25"/>
                </a:lnTo>
                <a:lnTo>
                  <a:pt x="526" y="25"/>
                </a:lnTo>
                <a:lnTo>
                  <a:pt x="551" y="25"/>
                </a:lnTo>
                <a:lnTo>
                  <a:pt x="587" y="12"/>
                </a:lnTo>
                <a:lnTo>
                  <a:pt x="611" y="12"/>
                </a:lnTo>
                <a:lnTo>
                  <a:pt x="635" y="12"/>
                </a:lnTo>
                <a:lnTo>
                  <a:pt x="658" y="0"/>
                </a:lnTo>
                <a:lnTo>
                  <a:pt x="682" y="0"/>
                </a:lnTo>
                <a:lnTo>
                  <a:pt x="707" y="0"/>
                </a:lnTo>
                <a:lnTo>
                  <a:pt x="731" y="12"/>
                </a:lnTo>
                <a:lnTo>
                  <a:pt x="755" y="12"/>
                </a:lnTo>
                <a:lnTo>
                  <a:pt x="778" y="12"/>
                </a:lnTo>
                <a:lnTo>
                  <a:pt x="826" y="12"/>
                </a:lnTo>
                <a:lnTo>
                  <a:pt x="875" y="12"/>
                </a:lnTo>
                <a:lnTo>
                  <a:pt x="898" y="12"/>
                </a:lnTo>
                <a:lnTo>
                  <a:pt x="946" y="12"/>
                </a:lnTo>
                <a:lnTo>
                  <a:pt x="970" y="12"/>
                </a:lnTo>
                <a:lnTo>
                  <a:pt x="994" y="12"/>
                </a:lnTo>
                <a:lnTo>
                  <a:pt x="1019" y="12"/>
                </a:lnTo>
                <a:lnTo>
                  <a:pt x="1042" y="25"/>
                </a:lnTo>
                <a:lnTo>
                  <a:pt x="1078" y="50"/>
                </a:lnTo>
                <a:lnTo>
                  <a:pt x="1102" y="75"/>
                </a:lnTo>
                <a:lnTo>
                  <a:pt x="1138" y="87"/>
                </a:lnTo>
                <a:lnTo>
                  <a:pt x="1161" y="125"/>
                </a:lnTo>
                <a:lnTo>
                  <a:pt x="1186" y="137"/>
                </a:lnTo>
                <a:lnTo>
                  <a:pt x="1210" y="137"/>
                </a:lnTo>
                <a:lnTo>
                  <a:pt x="1258" y="163"/>
                </a:lnTo>
                <a:lnTo>
                  <a:pt x="1281" y="163"/>
                </a:lnTo>
                <a:lnTo>
                  <a:pt x="1281" y="188"/>
                </a:lnTo>
                <a:lnTo>
                  <a:pt x="1281" y="213"/>
                </a:lnTo>
                <a:lnTo>
                  <a:pt x="1317" y="225"/>
                </a:lnTo>
                <a:lnTo>
                  <a:pt x="1317" y="250"/>
                </a:lnTo>
                <a:lnTo>
                  <a:pt x="1317" y="288"/>
                </a:lnTo>
                <a:lnTo>
                  <a:pt x="1317" y="313"/>
                </a:lnTo>
                <a:lnTo>
                  <a:pt x="1317" y="338"/>
                </a:lnTo>
                <a:lnTo>
                  <a:pt x="1317" y="376"/>
                </a:lnTo>
                <a:lnTo>
                  <a:pt x="1330" y="413"/>
                </a:lnTo>
                <a:lnTo>
                  <a:pt x="1342" y="451"/>
                </a:lnTo>
                <a:lnTo>
                  <a:pt x="1342" y="476"/>
                </a:lnTo>
                <a:lnTo>
                  <a:pt x="1342" y="514"/>
                </a:lnTo>
                <a:lnTo>
                  <a:pt x="1378" y="551"/>
                </a:lnTo>
                <a:lnTo>
                  <a:pt x="1378" y="576"/>
                </a:lnTo>
                <a:lnTo>
                  <a:pt x="1378" y="601"/>
                </a:lnTo>
                <a:lnTo>
                  <a:pt x="1390" y="627"/>
                </a:lnTo>
                <a:lnTo>
                  <a:pt x="1402" y="652"/>
                </a:lnTo>
                <a:lnTo>
                  <a:pt x="1402" y="677"/>
                </a:lnTo>
                <a:lnTo>
                  <a:pt x="1402" y="714"/>
                </a:lnTo>
                <a:lnTo>
                  <a:pt x="1390" y="739"/>
                </a:lnTo>
                <a:lnTo>
                  <a:pt x="1390" y="764"/>
                </a:lnTo>
                <a:lnTo>
                  <a:pt x="1390" y="802"/>
                </a:lnTo>
                <a:lnTo>
                  <a:pt x="1390" y="827"/>
                </a:lnTo>
                <a:lnTo>
                  <a:pt x="1390" y="852"/>
                </a:lnTo>
                <a:lnTo>
                  <a:pt x="1378" y="890"/>
                </a:lnTo>
                <a:lnTo>
                  <a:pt x="1378" y="915"/>
                </a:lnTo>
                <a:lnTo>
                  <a:pt x="1354" y="928"/>
                </a:lnTo>
                <a:lnTo>
                  <a:pt x="1354" y="965"/>
                </a:lnTo>
                <a:lnTo>
                  <a:pt x="1342" y="990"/>
                </a:lnTo>
                <a:lnTo>
                  <a:pt x="1330" y="1015"/>
                </a:lnTo>
                <a:lnTo>
                  <a:pt x="1317" y="1040"/>
                </a:lnTo>
                <a:lnTo>
                  <a:pt x="1281" y="1040"/>
                </a:lnTo>
                <a:lnTo>
                  <a:pt x="1258" y="1040"/>
                </a:lnTo>
                <a:lnTo>
                  <a:pt x="1258" y="1078"/>
                </a:lnTo>
                <a:lnTo>
                  <a:pt x="1258" y="1103"/>
                </a:lnTo>
                <a:lnTo>
                  <a:pt x="1234" y="1116"/>
                </a:lnTo>
                <a:lnTo>
                  <a:pt x="1210" y="1116"/>
                </a:lnTo>
                <a:lnTo>
                  <a:pt x="1198" y="1141"/>
                </a:lnTo>
                <a:lnTo>
                  <a:pt x="1161" y="1141"/>
                </a:lnTo>
                <a:lnTo>
                  <a:pt x="1126" y="1153"/>
                </a:lnTo>
                <a:lnTo>
                  <a:pt x="1102" y="1153"/>
                </a:lnTo>
                <a:lnTo>
                  <a:pt x="1078" y="1166"/>
                </a:lnTo>
                <a:lnTo>
                  <a:pt x="1054" y="1191"/>
                </a:lnTo>
                <a:lnTo>
                  <a:pt x="1019" y="1203"/>
                </a:lnTo>
                <a:lnTo>
                  <a:pt x="1006" y="1228"/>
                </a:lnTo>
                <a:lnTo>
                  <a:pt x="982" y="1228"/>
                </a:lnTo>
                <a:lnTo>
                  <a:pt x="982" y="1254"/>
                </a:lnTo>
                <a:lnTo>
                  <a:pt x="946" y="1254"/>
                </a:lnTo>
                <a:lnTo>
                  <a:pt x="922" y="1254"/>
                </a:lnTo>
                <a:lnTo>
                  <a:pt x="898" y="1254"/>
                </a:lnTo>
                <a:lnTo>
                  <a:pt x="875" y="1254"/>
                </a:lnTo>
                <a:lnTo>
                  <a:pt x="850" y="1266"/>
                </a:lnTo>
                <a:lnTo>
                  <a:pt x="826" y="1291"/>
                </a:lnTo>
                <a:lnTo>
                  <a:pt x="802" y="1291"/>
                </a:lnTo>
                <a:lnTo>
                  <a:pt x="790" y="1316"/>
                </a:lnTo>
                <a:lnTo>
                  <a:pt x="766" y="1341"/>
                </a:lnTo>
                <a:lnTo>
                  <a:pt x="731" y="1354"/>
                </a:lnTo>
                <a:lnTo>
                  <a:pt x="707" y="1354"/>
                </a:lnTo>
                <a:lnTo>
                  <a:pt x="670" y="1379"/>
                </a:lnTo>
                <a:lnTo>
                  <a:pt x="646" y="1379"/>
                </a:lnTo>
                <a:lnTo>
                  <a:pt x="611" y="1379"/>
                </a:lnTo>
                <a:lnTo>
                  <a:pt x="587" y="1392"/>
                </a:lnTo>
                <a:lnTo>
                  <a:pt x="575" y="1354"/>
                </a:lnTo>
                <a:lnTo>
                  <a:pt x="551" y="1341"/>
                </a:lnTo>
                <a:lnTo>
                  <a:pt x="526" y="1341"/>
                </a:lnTo>
                <a:lnTo>
                  <a:pt x="503" y="1341"/>
                </a:lnTo>
                <a:lnTo>
                  <a:pt x="479" y="1341"/>
                </a:lnTo>
                <a:lnTo>
                  <a:pt x="455" y="1341"/>
                </a:lnTo>
                <a:lnTo>
                  <a:pt x="443" y="1316"/>
                </a:lnTo>
                <a:lnTo>
                  <a:pt x="419" y="1304"/>
                </a:lnTo>
                <a:lnTo>
                  <a:pt x="382" y="1279"/>
                </a:lnTo>
                <a:lnTo>
                  <a:pt x="371" y="1254"/>
                </a:lnTo>
                <a:lnTo>
                  <a:pt x="371" y="1228"/>
                </a:lnTo>
                <a:lnTo>
                  <a:pt x="347" y="1228"/>
                </a:lnTo>
                <a:lnTo>
                  <a:pt x="311" y="1203"/>
                </a:lnTo>
                <a:lnTo>
                  <a:pt x="287" y="1203"/>
                </a:lnTo>
                <a:lnTo>
                  <a:pt x="263" y="1203"/>
                </a:lnTo>
                <a:lnTo>
                  <a:pt x="240" y="1203"/>
                </a:lnTo>
                <a:lnTo>
                  <a:pt x="215" y="1191"/>
                </a:lnTo>
                <a:lnTo>
                  <a:pt x="191" y="1191"/>
                </a:lnTo>
                <a:lnTo>
                  <a:pt x="167" y="1191"/>
                </a:lnTo>
                <a:lnTo>
                  <a:pt x="143" y="1166"/>
                </a:lnTo>
                <a:lnTo>
                  <a:pt x="120" y="1153"/>
                </a:lnTo>
                <a:lnTo>
                  <a:pt x="108" y="1116"/>
                </a:lnTo>
                <a:lnTo>
                  <a:pt x="84" y="1091"/>
                </a:lnTo>
                <a:lnTo>
                  <a:pt x="59" y="1091"/>
                </a:lnTo>
                <a:lnTo>
                  <a:pt x="59" y="1065"/>
                </a:lnTo>
                <a:lnTo>
                  <a:pt x="35" y="1040"/>
                </a:lnTo>
                <a:lnTo>
                  <a:pt x="23" y="1015"/>
                </a:lnTo>
                <a:lnTo>
                  <a:pt x="23" y="990"/>
                </a:lnTo>
                <a:lnTo>
                  <a:pt x="23" y="965"/>
                </a:lnTo>
                <a:lnTo>
                  <a:pt x="23" y="940"/>
                </a:lnTo>
                <a:lnTo>
                  <a:pt x="23" y="902"/>
                </a:lnTo>
                <a:lnTo>
                  <a:pt x="23" y="877"/>
                </a:lnTo>
                <a:lnTo>
                  <a:pt x="11" y="852"/>
                </a:lnTo>
                <a:lnTo>
                  <a:pt x="11" y="827"/>
                </a:lnTo>
                <a:lnTo>
                  <a:pt x="0" y="802"/>
                </a:lnTo>
                <a:lnTo>
                  <a:pt x="0" y="777"/>
                </a:lnTo>
                <a:lnTo>
                  <a:pt x="0" y="739"/>
                </a:lnTo>
                <a:lnTo>
                  <a:pt x="11" y="702"/>
                </a:lnTo>
                <a:lnTo>
                  <a:pt x="11" y="677"/>
                </a:lnTo>
                <a:lnTo>
                  <a:pt x="11" y="652"/>
                </a:lnTo>
                <a:lnTo>
                  <a:pt x="11" y="627"/>
                </a:lnTo>
                <a:lnTo>
                  <a:pt x="11" y="601"/>
                </a:lnTo>
                <a:lnTo>
                  <a:pt x="35" y="601"/>
                </a:lnTo>
                <a:lnTo>
                  <a:pt x="35" y="576"/>
                </a:lnTo>
                <a:lnTo>
                  <a:pt x="35" y="539"/>
                </a:lnTo>
                <a:lnTo>
                  <a:pt x="35" y="514"/>
                </a:lnTo>
                <a:lnTo>
                  <a:pt x="11" y="514"/>
                </a:lnTo>
                <a:lnTo>
                  <a:pt x="11" y="589"/>
                </a:lnTo>
              </a:path>
            </a:pathLst>
          </a:custGeom>
          <a:solidFill>
            <a:schemeClr val="accent1"/>
          </a:solidFill>
          <a:ln w="50800" cap="rnd" cmpd="sng">
            <a:solidFill>
              <a:srgbClr val="FFCC0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58" name="Rectangle 6"/>
          <p:cNvSpPr>
            <a:spLocks noChangeArrowheads="1"/>
          </p:cNvSpPr>
          <p:nvPr/>
        </p:nvSpPr>
        <p:spPr bwMode="auto">
          <a:xfrm>
            <a:off x="3798937" y="3288299"/>
            <a:ext cx="832483" cy="709369"/>
          </a:xfrm>
          <a:prstGeom prst="rect">
            <a:avLst/>
          </a:prstGeom>
          <a:ln>
            <a:headEnd/>
            <a:tailEnd/>
          </a:ln>
          <a:extLst/>
        </p:spPr>
        <p:style>
          <a:lnRef idx="1">
            <a:schemeClr val="accent5"/>
          </a:lnRef>
          <a:fillRef idx="3">
            <a:schemeClr val="accent5"/>
          </a:fillRef>
          <a:effectRef idx="2">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0359" name="Line 7"/>
          <p:cNvSpPr>
            <a:spLocks noChangeShapeType="1"/>
          </p:cNvSpPr>
          <p:nvPr/>
        </p:nvSpPr>
        <p:spPr bwMode="auto">
          <a:xfrm flipV="1">
            <a:off x="2954729" y="3780754"/>
            <a:ext cx="844208" cy="351753"/>
          </a:xfrm>
          <a:prstGeom prst="line">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0" name="Line 8"/>
          <p:cNvSpPr>
            <a:spLocks noChangeShapeType="1"/>
          </p:cNvSpPr>
          <p:nvPr/>
        </p:nvSpPr>
        <p:spPr bwMode="auto">
          <a:xfrm>
            <a:off x="1407014" y="3147597"/>
            <a:ext cx="2368473" cy="545218"/>
          </a:xfrm>
          <a:prstGeom prst="line">
            <a:avLst/>
          </a:prstGeom>
          <a:noFill/>
          <a:ln w="12700">
            <a:solidFill>
              <a:schemeClr val="tx1"/>
            </a:solidFill>
            <a:round/>
            <a:headEnd type="none" w="med"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1" name="Rectangle 9"/>
          <p:cNvSpPr>
            <a:spLocks noChangeArrowheads="1"/>
          </p:cNvSpPr>
          <p:nvPr/>
        </p:nvSpPr>
        <p:spPr bwMode="auto">
          <a:xfrm>
            <a:off x="6967648" y="3358650"/>
            <a:ext cx="1375530" cy="76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216"/>
              <a:t>System</a:t>
            </a:r>
          </a:p>
          <a:p>
            <a:r>
              <a:rPr lang="en-US" altLang="zh-CN" sz="2216"/>
              <a:t>boundary?</a:t>
            </a:r>
          </a:p>
        </p:txBody>
      </p:sp>
      <p:sp>
        <p:nvSpPr>
          <p:cNvPr id="100362" name="Line 10"/>
          <p:cNvSpPr>
            <a:spLocks noChangeShapeType="1"/>
          </p:cNvSpPr>
          <p:nvPr/>
        </p:nvSpPr>
        <p:spPr bwMode="auto">
          <a:xfrm flipH="1">
            <a:off x="5315873" y="3552114"/>
            <a:ext cx="1640050" cy="27554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3" name="Line 11"/>
          <p:cNvSpPr>
            <a:spLocks noChangeShapeType="1"/>
          </p:cNvSpPr>
          <p:nvPr/>
        </p:nvSpPr>
        <p:spPr bwMode="auto">
          <a:xfrm flipH="1">
            <a:off x="6366736" y="4056293"/>
            <a:ext cx="740148" cy="546684"/>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64" name="Rectangle 12"/>
          <p:cNvSpPr>
            <a:spLocks noChangeArrowheads="1"/>
          </p:cNvSpPr>
          <p:nvPr/>
        </p:nvSpPr>
        <p:spPr bwMode="auto">
          <a:xfrm>
            <a:off x="3589351" y="4000599"/>
            <a:ext cx="1040951" cy="28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92" b="1" i="1" dirty="0">
                <a:solidFill>
                  <a:srgbClr val="F8F8F8"/>
                </a:solidFill>
              </a:rPr>
              <a:t>ATM System</a:t>
            </a:r>
          </a:p>
        </p:txBody>
      </p:sp>
      <p:sp>
        <p:nvSpPr>
          <p:cNvPr id="100365" name="Rectangle 13"/>
          <p:cNvSpPr>
            <a:spLocks noChangeArrowheads="1"/>
          </p:cNvSpPr>
          <p:nvPr/>
        </p:nvSpPr>
        <p:spPr bwMode="auto">
          <a:xfrm>
            <a:off x="2110521" y="4695312"/>
            <a:ext cx="1085642" cy="31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77" b="1" i="1"/>
              <a:t>Bank Teller</a:t>
            </a:r>
          </a:p>
        </p:txBody>
      </p:sp>
      <p:grpSp>
        <p:nvGrpSpPr>
          <p:cNvPr id="100366" name="Group 14"/>
          <p:cNvGrpSpPr>
            <a:grpSpLocks/>
          </p:cNvGrpSpPr>
          <p:nvPr/>
        </p:nvGrpSpPr>
        <p:grpSpPr bwMode="auto">
          <a:xfrm>
            <a:off x="2251222" y="3780753"/>
            <a:ext cx="693248" cy="914559"/>
            <a:chOff x="1296" y="2400"/>
            <a:chExt cx="473" cy="624"/>
          </a:xfrm>
        </p:grpSpPr>
        <p:sp>
          <p:nvSpPr>
            <p:cNvPr id="100389" name="Rectangle 15"/>
            <p:cNvSpPr>
              <a:spLocks noChangeArrowheads="1"/>
            </p:cNvSpPr>
            <p:nvPr/>
          </p:nvSpPr>
          <p:spPr bwMode="auto">
            <a:xfrm>
              <a:off x="1296" y="2400"/>
              <a:ext cx="473" cy="6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0390" name="Rectangle 16"/>
            <p:cNvSpPr>
              <a:spLocks noChangeArrowheads="1"/>
            </p:cNvSpPr>
            <p:nvPr/>
          </p:nvSpPr>
          <p:spPr bwMode="auto">
            <a:xfrm>
              <a:off x="1358" y="2485"/>
              <a:ext cx="342"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00391" name="Group 17"/>
            <p:cNvGrpSpPr>
              <a:grpSpLocks/>
            </p:cNvGrpSpPr>
            <p:nvPr/>
          </p:nvGrpSpPr>
          <p:grpSpPr bwMode="auto">
            <a:xfrm>
              <a:off x="1440" y="2496"/>
              <a:ext cx="255" cy="479"/>
              <a:chOff x="1451" y="1453"/>
              <a:chExt cx="255" cy="479"/>
            </a:xfrm>
          </p:grpSpPr>
          <p:grpSp>
            <p:nvGrpSpPr>
              <p:cNvPr id="100392" name="Group 18"/>
              <p:cNvGrpSpPr>
                <a:grpSpLocks/>
              </p:cNvGrpSpPr>
              <p:nvPr/>
            </p:nvGrpSpPr>
            <p:grpSpPr bwMode="auto">
              <a:xfrm>
                <a:off x="1459" y="1758"/>
                <a:ext cx="239" cy="174"/>
                <a:chOff x="1459" y="1758"/>
                <a:chExt cx="239" cy="174"/>
              </a:xfrm>
            </p:grpSpPr>
            <p:sp>
              <p:nvSpPr>
                <p:cNvPr id="100396" name="Line 19"/>
                <p:cNvSpPr>
                  <a:spLocks noChangeShapeType="1"/>
                </p:cNvSpPr>
                <p:nvPr/>
              </p:nvSpPr>
              <p:spPr bwMode="auto">
                <a:xfrm flipH="1">
                  <a:off x="1459" y="1766"/>
                  <a:ext cx="109" cy="16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97" name="Line 20"/>
                <p:cNvSpPr>
                  <a:spLocks noChangeShapeType="1"/>
                </p:cNvSpPr>
                <p:nvPr/>
              </p:nvSpPr>
              <p:spPr bwMode="auto">
                <a:xfrm flipH="1" flipV="1">
                  <a:off x="1573" y="1758"/>
                  <a:ext cx="125" cy="17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393" name="Line 21"/>
              <p:cNvSpPr>
                <a:spLocks noChangeShapeType="1"/>
              </p:cNvSpPr>
              <p:nvPr/>
            </p:nvSpPr>
            <p:spPr bwMode="auto">
              <a:xfrm flipV="1">
                <a:off x="1451" y="1655"/>
                <a:ext cx="255" cy="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94" name="Line 22"/>
              <p:cNvSpPr>
                <a:spLocks noChangeShapeType="1"/>
              </p:cNvSpPr>
              <p:nvPr/>
            </p:nvSpPr>
            <p:spPr bwMode="auto">
              <a:xfrm>
                <a:off x="1571" y="1613"/>
                <a:ext cx="0" cy="15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95" name="Oval 23"/>
              <p:cNvSpPr>
                <a:spLocks noChangeArrowheads="1"/>
              </p:cNvSpPr>
              <p:nvPr/>
            </p:nvSpPr>
            <p:spPr bwMode="auto">
              <a:xfrm>
                <a:off x="1484" y="1453"/>
                <a:ext cx="169" cy="1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grpSp>
      <p:grpSp>
        <p:nvGrpSpPr>
          <p:cNvPr id="100367" name="Group 24"/>
          <p:cNvGrpSpPr>
            <a:grpSpLocks/>
          </p:cNvGrpSpPr>
          <p:nvPr/>
        </p:nvGrpSpPr>
        <p:grpSpPr bwMode="auto">
          <a:xfrm>
            <a:off x="811965" y="2725495"/>
            <a:ext cx="968787" cy="1228206"/>
            <a:chOff x="314" y="1536"/>
            <a:chExt cx="661" cy="838"/>
          </a:xfrm>
        </p:grpSpPr>
        <p:grpSp>
          <p:nvGrpSpPr>
            <p:cNvPr id="100381" name="Group 25"/>
            <p:cNvGrpSpPr>
              <a:grpSpLocks/>
            </p:cNvGrpSpPr>
            <p:nvPr/>
          </p:nvGrpSpPr>
          <p:grpSpPr bwMode="auto">
            <a:xfrm>
              <a:off x="432" y="1536"/>
              <a:ext cx="255" cy="484"/>
              <a:chOff x="578" y="2482"/>
              <a:chExt cx="255" cy="484"/>
            </a:xfrm>
          </p:grpSpPr>
          <p:grpSp>
            <p:nvGrpSpPr>
              <p:cNvPr id="100383" name="Group 26"/>
              <p:cNvGrpSpPr>
                <a:grpSpLocks/>
              </p:cNvGrpSpPr>
              <p:nvPr/>
            </p:nvGrpSpPr>
            <p:grpSpPr bwMode="auto">
              <a:xfrm>
                <a:off x="586" y="2791"/>
                <a:ext cx="239" cy="175"/>
                <a:chOff x="586" y="2791"/>
                <a:chExt cx="239" cy="175"/>
              </a:xfrm>
            </p:grpSpPr>
            <p:sp>
              <p:nvSpPr>
                <p:cNvPr id="100387" name="Line 27"/>
                <p:cNvSpPr>
                  <a:spLocks noChangeShapeType="1"/>
                </p:cNvSpPr>
                <p:nvPr/>
              </p:nvSpPr>
              <p:spPr bwMode="auto">
                <a:xfrm flipH="1">
                  <a:off x="586" y="2798"/>
                  <a:ext cx="109" cy="16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8" name="Line 28"/>
                <p:cNvSpPr>
                  <a:spLocks noChangeShapeType="1"/>
                </p:cNvSpPr>
                <p:nvPr/>
              </p:nvSpPr>
              <p:spPr bwMode="auto">
                <a:xfrm flipH="1" flipV="1">
                  <a:off x="700" y="2791"/>
                  <a:ext cx="125" cy="1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384" name="Line 29"/>
              <p:cNvSpPr>
                <a:spLocks noChangeShapeType="1"/>
              </p:cNvSpPr>
              <p:nvPr/>
            </p:nvSpPr>
            <p:spPr bwMode="auto">
              <a:xfrm flipV="1">
                <a:off x="578" y="2686"/>
                <a:ext cx="255" cy="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5" name="Line 30"/>
              <p:cNvSpPr>
                <a:spLocks noChangeShapeType="1"/>
              </p:cNvSpPr>
              <p:nvPr/>
            </p:nvSpPr>
            <p:spPr bwMode="auto">
              <a:xfrm>
                <a:off x="698" y="2644"/>
                <a:ext cx="0" cy="15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6" name="Oval 31"/>
              <p:cNvSpPr>
                <a:spLocks noChangeArrowheads="1"/>
              </p:cNvSpPr>
              <p:nvPr/>
            </p:nvSpPr>
            <p:spPr bwMode="auto">
              <a:xfrm>
                <a:off x="611" y="2482"/>
                <a:ext cx="169" cy="151"/>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sp>
          <p:nvSpPr>
            <p:cNvPr id="100382" name="Rectangle 32"/>
            <p:cNvSpPr>
              <a:spLocks noChangeArrowheads="1"/>
            </p:cNvSpPr>
            <p:nvPr/>
          </p:nvSpPr>
          <p:spPr bwMode="auto">
            <a:xfrm>
              <a:off x="314" y="2160"/>
              <a:ext cx="66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477" b="1"/>
                <a:t>Customer</a:t>
              </a:r>
            </a:p>
          </p:txBody>
        </p:sp>
      </p:grpSp>
      <p:sp>
        <p:nvSpPr>
          <p:cNvPr id="100368" name="Rectangle 33"/>
          <p:cNvSpPr>
            <a:spLocks noChangeArrowheads="1"/>
          </p:cNvSpPr>
          <p:nvPr/>
        </p:nvSpPr>
        <p:spPr bwMode="auto">
          <a:xfrm>
            <a:off x="5288026" y="3251658"/>
            <a:ext cx="1187978" cy="31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77" b="1" i="1"/>
              <a:t>Bank System</a:t>
            </a:r>
          </a:p>
        </p:txBody>
      </p:sp>
      <p:grpSp>
        <p:nvGrpSpPr>
          <p:cNvPr id="100369" name="Group 34"/>
          <p:cNvGrpSpPr>
            <a:grpSpLocks/>
          </p:cNvGrpSpPr>
          <p:nvPr/>
        </p:nvGrpSpPr>
        <p:grpSpPr bwMode="auto">
          <a:xfrm>
            <a:off x="5276301" y="2373740"/>
            <a:ext cx="693248" cy="914559"/>
            <a:chOff x="3360" y="1440"/>
            <a:chExt cx="473" cy="624"/>
          </a:xfrm>
        </p:grpSpPr>
        <p:sp>
          <p:nvSpPr>
            <p:cNvPr id="100373" name="Rectangle 35"/>
            <p:cNvSpPr>
              <a:spLocks noChangeArrowheads="1"/>
            </p:cNvSpPr>
            <p:nvPr/>
          </p:nvSpPr>
          <p:spPr bwMode="auto">
            <a:xfrm>
              <a:off x="3360" y="1440"/>
              <a:ext cx="473" cy="62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0374" name="Rectangle 36"/>
            <p:cNvSpPr>
              <a:spLocks noChangeArrowheads="1"/>
            </p:cNvSpPr>
            <p:nvPr/>
          </p:nvSpPr>
          <p:spPr bwMode="auto">
            <a:xfrm>
              <a:off x="3422" y="1525"/>
              <a:ext cx="342"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00375" name="Group 37"/>
            <p:cNvGrpSpPr>
              <a:grpSpLocks/>
            </p:cNvGrpSpPr>
            <p:nvPr/>
          </p:nvGrpSpPr>
          <p:grpSpPr bwMode="auto">
            <a:xfrm>
              <a:off x="3512" y="1841"/>
              <a:ext cx="239" cy="174"/>
              <a:chOff x="1459" y="1758"/>
              <a:chExt cx="239" cy="174"/>
            </a:xfrm>
          </p:grpSpPr>
          <p:sp>
            <p:nvSpPr>
              <p:cNvPr id="100379" name="Line 38"/>
              <p:cNvSpPr>
                <a:spLocks noChangeShapeType="1"/>
              </p:cNvSpPr>
              <p:nvPr/>
            </p:nvSpPr>
            <p:spPr bwMode="auto">
              <a:xfrm flipH="1">
                <a:off x="1459" y="1766"/>
                <a:ext cx="109" cy="16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80" name="Line 39"/>
              <p:cNvSpPr>
                <a:spLocks noChangeShapeType="1"/>
              </p:cNvSpPr>
              <p:nvPr/>
            </p:nvSpPr>
            <p:spPr bwMode="auto">
              <a:xfrm flipH="1" flipV="1">
                <a:off x="1573" y="1758"/>
                <a:ext cx="125" cy="17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376" name="Line 40"/>
            <p:cNvSpPr>
              <a:spLocks noChangeShapeType="1"/>
            </p:cNvSpPr>
            <p:nvPr/>
          </p:nvSpPr>
          <p:spPr bwMode="auto">
            <a:xfrm flipV="1">
              <a:off x="3504" y="1738"/>
              <a:ext cx="255" cy="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7" name="Line 41"/>
            <p:cNvSpPr>
              <a:spLocks noChangeShapeType="1"/>
            </p:cNvSpPr>
            <p:nvPr/>
          </p:nvSpPr>
          <p:spPr bwMode="auto">
            <a:xfrm>
              <a:off x="3624" y="1696"/>
              <a:ext cx="0" cy="15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8" name="Oval 42"/>
            <p:cNvSpPr>
              <a:spLocks noChangeArrowheads="1"/>
            </p:cNvSpPr>
            <p:nvPr/>
          </p:nvSpPr>
          <p:spPr bwMode="auto">
            <a:xfrm>
              <a:off x="3537" y="1536"/>
              <a:ext cx="169" cy="1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sp>
        <p:nvSpPr>
          <p:cNvPr id="100370" name="Line 43"/>
          <p:cNvSpPr>
            <a:spLocks noChangeShapeType="1"/>
          </p:cNvSpPr>
          <p:nvPr/>
        </p:nvSpPr>
        <p:spPr bwMode="auto">
          <a:xfrm flipV="1">
            <a:off x="4643145" y="2725493"/>
            <a:ext cx="633156" cy="773857"/>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1" name="Line 44"/>
          <p:cNvSpPr>
            <a:spLocks noChangeShapeType="1"/>
          </p:cNvSpPr>
          <p:nvPr/>
        </p:nvSpPr>
        <p:spPr bwMode="auto">
          <a:xfrm>
            <a:off x="1336663" y="3358649"/>
            <a:ext cx="914559" cy="633156"/>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72" name="Rectangle 45"/>
          <p:cNvSpPr>
            <a:spLocks noGrp="1" noChangeArrowheads="1"/>
          </p:cNvSpPr>
          <p:nvPr>
            <p:ph type="title"/>
          </p:nvPr>
        </p:nvSpPr>
        <p:spPr/>
        <p:txBody>
          <a:bodyPr/>
          <a:lstStyle/>
          <a:p>
            <a:r>
              <a:rPr lang="en-US" altLang="zh-CN"/>
              <a:t>Actors Vs. </a:t>
            </a:r>
            <a:r>
              <a:rPr lang="zh-CN" altLang="en-US"/>
              <a:t>系统边界</a:t>
            </a:r>
            <a:endParaRPr lang="en-US" altLang="zh-CN"/>
          </a:p>
        </p:txBody>
      </p:sp>
      <p:sp>
        <p:nvSpPr>
          <p:cNvPr id="46"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4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6668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 fill="hold"/>
                                        <p:tgtEl>
                                          <p:spTgt spid="48"/>
                                        </p:tgtEl>
                                        <p:attrNameLst>
                                          <p:attrName>ppt_x</p:attrName>
                                        </p:attrNameLst>
                                      </p:cBhvr>
                                      <p:tavLst>
                                        <p:tav tm="0">
                                          <p:val>
                                            <p:strVal val="0-#ppt_w/2"/>
                                          </p:val>
                                        </p:tav>
                                        <p:tav tm="100000">
                                          <p:val>
                                            <p:strVal val="#ppt_x"/>
                                          </p:val>
                                        </p:tav>
                                      </p:tavLst>
                                    </p:anim>
                                    <p:anim calcmode="lin" valueType="num">
                                      <p:cBhvr additive="base">
                                        <p:cTn id="8" dur="3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737217" y="4323040"/>
            <a:ext cx="7662361" cy="319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31"/>
              <a:t>A </a:t>
            </a:r>
            <a:r>
              <a:rPr lang="en-US" altLang="zh-CN" sz="2031" b="1"/>
              <a:t>use case</a:t>
            </a:r>
            <a:r>
              <a:rPr lang="en-US" altLang="zh-CN" sz="2031"/>
              <a:t> </a:t>
            </a:r>
            <a:r>
              <a:rPr lang="zh-CN" altLang="en-US" sz="2031"/>
              <a:t>由某一特定用户执行的一系列系统行为，并产生相应的结果</a:t>
            </a:r>
            <a:r>
              <a:rPr lang="en-US" altLang="zh-CN" sz="2031"/>
              <a:t>.</a:t>
            </a:r>
          </a:p>
        </p:txBody>
      </p:sp>
      <p:grpSp>
        <p:nvGrpSpPr>
          <p:cNvPr id="102403" name="Group 3"/>
          <p:cNvGrpSpPr>
            <a:grpSpLocks/>
          </p:cNvGrpSpPr>
          <p:nvPr/>
        </p:nvGrpSpPr>
        <p:grpSpPr bwMode="auto">
          <a:xfrm>
            <a:off x="3587885" y="2303388"/>
            <a:ext cx="1961025" cy="1685484"/>
            <a:chOff x="2489" y="1372"/>
            <a:chExt cx="1338" cy="1150"/>
          </a:xfrm>
        </p:grpSpPr>
        <p:sp>
          <p:nvSpPr>
            <p:cNvPr id="102406" name="Oval 4"/>
            <p:cNvSpPr>
              <a:spLocks noChangeArrowheads="1"/>
            </p:cNvSpPr>
            <p:nvPr/>
          </p:nvSpPr>
          <p:spPr bwMode="auto">
            <a:xfrm>
              <a:off x="2489" y="1372"/>
              <a:ext cx="1338" cy="6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2407" name="Rectangle 5"/>
            <p:cNvSpPr>
              <a:spLocks noChangeArrowheads="1"/>
            </p:cNvSpPr>
            <p:nvPr/>
          </p:nvSpPr>
          <p:spPr bwMode="auto">
            <a:xfrm>
              <a:off x="2661" y="2231"/>
              <a:ext cx="8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07" tIns="42504" rIns="85007" bIns="42504">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216" b="1"/>
                <a:t>Use-Case</a:t>
              </a:r>
            </a:p>
          </p:txBody>
        </p:sp>
      </p:grpSp>
      <p:sp>
        <p:nvSpPr>
          <p:cNvPr id="102404" name="Rectangle 6"/>
          <p:cNvSpPr>
            <a:spLocks noGrp="1" noChangeArrowheads="1"/>
          </p:cNvSpPr>
          <p:nvPr>
            <p:ph type="title"/>
          </p:nvPr>
        </p:nvSpPr>
        <p:spPr/>
        <p:txBody>
          <a:bodyPr/>
          <a:lstStyle/>
          <a:p>
            <a:r>
              <a:rPr lang="zh-CN" altLang="en-US"/>
              <a:t>用例建模中的概念</a:t>
            </a:r>
            <a:r>
              <a:rPr lang="en-US" altLang="zh-CN"/>
              <a:t>: </a:t>
            </a:r>
            <a:r>
              <a:rPr lang="zh-CN" altLang="en-US"/>
              <a:t>用例（</a:t>
            </a:r>
            <a:r>
              <a:rPr lang="en-US" altLang="zh-CN"/>
              <a:t>Use-Case</a:t>
            </a:r>
            <a:r>
              <a:rPr lang="zh-CN" altLang="en-US"/>
              <a:t>）</a:t>
            </a:r>
            <a:endParaRPr lang="en-US" altLang="zh-CN"/>
          </a:p>
        </p:txBody>
      </p:sp>
      <p:sp>
        <p:nvSpPr>
          <p:cNvPr id="102405" name="Text Box 8"/>
          <p:cNvSpPr txBox="1">
            <a:spLocks noChangeArrowheads="1"/>
          </p:cNvSpPr>
          <p:nvPr/>
        </p:nvSpPr>
        <p:spPr bwMode="auto">
          <a:xfrm>
            <a:off x="709369" y="4844807"/>
            <a:ext cx="7515797" cy="71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31"/>
              <a:t>进行用例建模的主要目的之一就是使得最终用户和开发团队对需求理解达成一致</a:t>
            </a:r>
            <a:endParaRPr lang="en-US" altLang="zh-CN" sz="2031"/>
          </a:p>
        </p:txBody>
      </p:sp>
      <p:sp>
        <p:nvSpPr>
          <p:cNvPr id="8"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173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0-#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title"/>
          </p:nvPr>
        </p:nvSpPr>
        <p:spPr/>
        <p:txBody>
          <a:bodyPr/>
          <a:lstStyle/>
          <a:p>
            <a:r>
              <a:rPr lang="zh-CN" altLang="en-US"/>
              <a:t>用例模型中的包“</a:t>
            </a:r>
            <a:r>
              <a:rPr lang="en-US" altLang="zh-CN"/>
              <a:t>Package</a:t>
            </a:r>
            <a:r>
              <a:rPr lang="zh-CN" altLang="en-US"/>
              <a:t>”</a:t>
            </a:r>
            <a:endParaRPr lang="en-US" altLang="zh-CN"/>
          </a:p>
        </p:txBody>
      </p:sp>
      <p:grpSp>
        <p:nvGrpSpPr>
          <p:cNvPr id="104452" name="Group 4"/>
          <p:cNvGrpSpPr>
            <a:grpSpLocks/>
          </p:cNvGrpSpPr>
          <p:nvPr/>
        </p:nvGrpSpPr>
        <p:grpSpPr bwMode="auto">
          <a:xfrm>
            <a:off x="2512105" y="2165619"/>
            <a:ext cx="3728586" cy="3165780"/>
            <a:chOff x="1824" y="1200"/>
            <a:chExt cx="2544" cy="2160"/>
          </a:xfrm>
        </p:grpSpPr>
        <p:sp>
          <p:nvSpPr>
            <p:cNvPr id="104454" name="Rectangle 5"/>
            <p:cNvSpPr>
              <a:spLocks noChangeArrowheads="1"/>
            </p:cNvSpPr>
            <p:nvPr/>
          </p:nvSpPr>
          <p:spPr bwMode="auto">
            <a:xfrm>
              <a:off x="1824" y="1591"/>
              <a:ext cx="2544" cy="176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4455" name="Rectangle 6"/>
            <p:cNvSpPr>
              <a:spLocks noChangeArrowheads="1"/>
            </p:cNvSpPr>
            <p:nvPr/>
          </p:nvSpPr>
          <p:spPr bwMode="auto">
            <a:xfrm>
              <a:off x="1824" y="1200"/>
              <a:ext cx="771" cy="391"/>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04456" name="Group 7"/>
            <p:cNvGrpSpPr>
              <a:grpSpLocks/>
            </p:cNvGrpSpPr>
            <p:nvPr/>
          </p:nvGrpSpPr>
          <p:grpSpPr bwMode="auto">
            <a:xfrm>
              <a:off x="1872" y="1920"/>
              <a:ext cx="2448" cy="960"/>
              <a:chOff x="700" y="713"/>
              <a:chExt cx="1589" cy="681"/>
            </a:xfrm>
          </p:grpSpPr>
          <p:grpSp>
            <p:nvGrpSpPr>
              <p:cNvPr id="104457" name="Group 8"/>
              <p:cNvGrpSpPr>
                <a:grpSpLocks/>
              </p:cNvGrpSpPr>
              <p:nvPr/>
            </p:nvGrpSpPr>
            <p:grpSpPr bwMode="auto">
              <a:xfrm>
                <a:off x="700" y="713"/>
                <a:ext cx="320" cy="403"/>
                <a:chOff x="7654" y="3380"/>
                <a:chExt cx="554" cy="754"/>
              </a:xfrm>
            </p:grpSpPr>
            <p:sp>
              <p:nvSpPr>
                <p:cNvPr id="104464" name="Oval 9"/>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4465" name="Line 10"/>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6" name="Line 11"/>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7" name="Freeform 12"/>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4458" name="Oval 13"/>
              <p:cNvSpPr>
                <a:spLocks noChangeArrowheads="1"/>
              </p:cNvSpPr>
              <p:nvPr/>
            </p:nvSpPr>
            <p:spPr bwMode="auto">
              <a:xfrm>
                <a:off x="1434" y="799"/>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4459" name="Oval 14"/>
              <p:cNvSpPr>
                <a:spLocks noChangeArrowheads="1"/>
              </p:cNvSpPr>
              <p:nvPr/>
            </p:nvSpPr>
            <p:spPr bwMode="auto">
              <a:xfrm>
                <a:off x="1121" y="1164"/>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4460" name="Oval 15"/>
              <p:cNvSpPr>
                <a:spLocks noChangeArrowheads="1"/>
              </p:cNvSpPr>
              <p:nvPr/>
            </p:nvSpPr>
            <p:spPr bwMode="auto">
              <a:xfrm>
                <a:off x="1790" y="1164"/>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04461" name="Line 16"/>
              <p:cNvSpPr>
                <a:spLocks noChangeShapeType="1"/>
              </p:cNvSpPr>
              <p:nvPr/>
            </p:nvSpPr>
            <p:spPr bwMode="auto">
              <a:xfrm>
                <a:off x="965" y="914"/>
                <a:ext cx="46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62" name="Line 17"/>
              <p:cNvSpPr>
                <a:spLocks noChangeShapeType="1"/>
              </p:cNvSpPr>
              <p:nvPr/>
            </p:nvSpPr>
            <p:spPr bwMode="auto">
              <a:xfrm flipV="1">
                <a:off x="1476" y="1029"/>
                <a:ext cx="144"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63" name="Line 18"/>
              <p:cNvSpPr>
                <a:spLocks noChangeShapeType="1"/>
              </p:cNvSpPr>
              <p:nvPr/>
            </p:nvSpPr>
            <p:spPr bwMode="auto">
              <a:xfrm flipH="1" flipV="1">
                <a:off x="1790" y="1029"/>
                <a:ext cx="143"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4453" name="文本框 1"/>
          <p:cNvSpPr txBox="1">
            <a:spLocks noChangeArrowheads="1"/>
          </p:cNvSpPr>
          <p:nvPr/>
        </p:nvSpPr>
        <p:spPr bwMode="auto">
          <a:xfrm>
            <a:off x="3205354" y="5647977"/>
            <a:ext cx="1986441"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t>包（</a:t>
            </a:r>
            <a:r>
              <a:rPr lang="en-US" altLang="zh-CN" sz="2216"/>
              <a:t>Package</a:t>
            </a:r>
            <a:r>
              <a:rPr lang="zh-CN" altLang="en-US" sz="2216"/>
              <a:t>）</a:t>
            </a:r>
          </a:p>
        </p:txBody>
      </p:sp>
      <p:sp>
        <p:nvSpPr>
          <p:cNvPr id="2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2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3522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300" fill="hold"/>
                                        <p:tgtEl>
                                          <p:spTgt spid="22"/>
                                        </p:tgtEl>
                                        <p:attrNameLst>
                                          <p:attrName>ppt_x</p:attrName>
                                        </p:attrNameLst>
                                      </p:cBhvr>
                                      <p:tavLst>
                                        <p:tav tm="0">
                                          <p:val>
                                            <p:strVal val="0-#ppt_w/2"/>
                                          </p:val>
                                        </p:tav>
                                        <p:tav tm="100000">
                                          <p:val>
                                            <p:strVal val="#ppt_x"/>
                                          </p:val>
                                        </p:tav>
                                      </p:tavLst>
                                    </p:anim>
                                    <p:anim calcmode="lin" valueType="num">
                                      <p:cBhvr additive="base">
                                        <p:cTn id="8" dur="3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1182771" y="1766966"/>
            <a:ext cx="4361742" cy="4432092"/>
            <a:chOff x="2448" y="576"/>
            <a:chExt cx="3216" cy="3120"/>
          </a:xfrm>
        </p:grpSpPr>
        <p:sp>
          <p:nvSpPr>
            <p:cNvPr id="112644" name="Rectangle 3"/>
            <p:cNvSpPr>
              <a:spLocks noChangeArrowheads="1"/>
            </p:cNvSpPr>
            <p:nvPr/>
          </p:nvSpPr>
          <p:spPr bwMode="auto">
            <a:xfrm>
              <a:off x="2448" y="576"/>
              <a:ext cx="3216" cy="3120"/>
            </a:xfrm>
            <a:prstGeom prst="rect">
              <a:avLst/>
            </a:prstGeom>
            <a:noFill/>
            <a:ln w="28575">
              <a:solidFill>
                <a:schemeClr val="tx2"/>
              </a:solidFill>
              <a:prstDash val="dash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a:p>
          </p:txBody>
        </p:sp>
        <p:grpSp>
          <p:nvGrpSpPr>
            <p:cNvPr id="112645" name="Group 4"/>
            <p:cNvGrpSpPr>
              <a:grpSpLocks/>
            </p:cNvGrpSpPr>
            <p:nvPr/>
          </p:nvGrpSpPr>
          <p:grpSpPr bwMode="auto">
            <a:xfrm>
              <a:off x="3240" y="2256"/>
              <a:ext cx="754" cy="1008"/>
              <a:chOff x="365" y="2533"/>
              <a:chExt cx="754" cy="1008"/>
            </a:xfrm>
          </p:grpSpPr>
          <p:sp>
            <p:nvSpPr>
              <p:cNvPr id="112688" name="Oval 5"/>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89" name="Rectangle 6"/>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90" name="Line 7"/>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1" name="Line 8"/>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2" name="Line 9"/>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3" name="Line 10"/>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4" name="Line 11"/>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5" name="Line 12"/>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6" name="Line 13"/>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7" name="Line 14"/>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8" name="Line 15"/>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9" name="Line 16"/>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0" name="Line 17"/>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1" name="Line 18"/>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2" name="Line 19"/>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3" name="Line 20"/>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4" name="Line 21"/>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5" name="Line 22"/>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06" name="Line 23"/>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646" name="Text Box 24"/>
            <p:cNvSpPr txBox="1">
              <a:spLocks noChangeArrowheads="1"/>
            </p:cNvSpPr>
            <p:nvPr/>
          </p:nvSpPr>
          <p:spPr bwMode="auto">
            <a:xfrm>
              <a:off x="3504" y="3360"/>
              <a:ext cx="164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216"/>
                <a:t>Use-Case Reports</a:t>
              </a:r>
            </a:p>
          </p:txBody>
        </p:sp>
        <p:grpSp>
          <p:nvGrpSpPr>
            <p:cNvPr id="112647" name="Group 25"/>
            <p:cNvGrpSpPr>
              <a:grpSpLocks/>
            </p:cNvGrpSpPr>
            <p:nvPr/>
          </p:nvGrpSpPr>
          <p:grpSpPr bwMode="auto">
            <a:xfrm>
              <a:off x="4056" y="2256"/>
              <a:ext cx="754" cy="1008"/>
              <a:chOff x="365" y="2533"/>
              <a:chExt cx="754" cy="1008"/>
            </a:xfrm>
          </p:grpSpPr>
          <p:sp>
            <p:nvSpPr>
              <p:cNvPr id="112669" name="Oval 26"/>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70" name="Rectangle 27"/>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71" name="Line 28"/>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2" name="Line 29"/>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3" name="Line 30"/>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4" name="Line 31"/>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5" name="Line 32"/>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6" name="Line 33"/>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7" name="Line 34"/>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8" name="Line 35"/>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79" name="Line 36"/>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0" name="Line 37"/>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1" name="Line 38"/>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2" name="Line 39"/>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3" name="Line 40"/>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4" name="Line 41"/>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5" name="Line 42"/>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6" name="Line 43"/>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7" name="Line 44"/>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648" name="Text Box 45"/>
            <p:cNvSpPr txBox="1">
              <a:spLocks noChangeArrowheads="1"/>
            </p:cNvSpPr>
            <p:nvPr/>
          </p:nvSpPr>
          <p:spPr bwMode="auto">
            <a:xfrm>
              <a:off x="4056" y="2832"/>
              <a:ext cx="289"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b="1"/>
                <a:t>...</a:t>
              </a:r>
            </a:p>
          </p:txBody>
        </p:sp>
        <p:grpSp>
          <p:nvGrpSpPr>
            <p:cNvPr id="112649" name="Group 46"/>
            <p:cNvGrpSpPr>
              <a:grpSpLocks/>
            </p:cNvGrpSpPr>
            <p:nvPr/>
          </p:nvGrpSpPr>
          <p:grpSpPr bwMode="auto">
            <a:xfrm>
              <a:off x="2784" y="1056"/>
              <a:ext cx="442" cy="505"/>
              <a:chOff x="7654" y="3380"/>
              <a:chExt cx="554" cy="754"/>
            </a:xfrm>
          </p:grpSpPr>
          <p:sp>
            <p:nvSpPr>
              <p:cNvPr id="112665" name="Oval 47"/>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66" name="Line 48"/>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7" name="Line 49"/>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8" name="Freeform 50"/>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650" name="Oval 51"/>
            <p:cNvSpPr>
              <a:spLocks noChangeArrowheads="1"/>
            </p:cNvSpPr>
            <p:nvPr/>
          </p:nvSpPr>
          <p:spPr bwMode="auto">
            <a:xfrm>
              <a:off x="3744" y="960"/>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51" name="Oval 52"/>
            <p:cNvSpPr>
              <a:spLocks noChangeArrowheads="1"/>
            </p:cNvSpPr>
            <p:nvPr/>
          </p:nvSpPr>
          <p:spPr bwMode="auto">
            <a:xfrm>
              <a:off x="3408" y="1536"/>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52" name="Line 53"/>
            <p:cNvSpPr>
              <a:spLocks noChangeShapeType="1"/>
            </p:cNvSpPr>
            <p:nvPr/>
          </p:nvSpPr>
          <p:spPr bwMode="auto">
            <a:xfrm flipV="1">
              <a:off x="3312" y="1104"/>
              <a:ext cx="432" cy="19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3" name="Oval 54"/>
            <p:cNvSpPr>
              <a:spLocks noChangeArrowheads="1"/>
            </p:cNvSpPr>
            <p:nvPr/>
          </p:nvSpPr>
          <p:spPr bwMode="auto">
            <a:xfrm>
              <a:off x="4074" y="1542"/>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54" name="Line 55"/>
            <p:cNvSpPr>
              <a:spLocks noChangeShapeType="1"/>
            </p:cNvSpPr>
            <p:nvPr/>
          </p:nvSpPr>
          <p:spPr bwMode="auto">
            <a:xfrm flipH="1" flipV="1">
              <a:off x="4093" y="1259"/>
              <a:ext cx="288" cy="276"/>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5" name="Line 56"/>
            <p:cNvSpPr>
              <a:spLocks noChangeShapeType="1"/>
            </p:cNvSpPr>
            <p:nvPr/>
          </p:nvSpPr>
          <p:spPr bwMode="auto">
            <a:xfrm>
              <a:off x="3312" y="1392"/>
              <a:ext cx="38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656" name="Group 57"/>
            <p:cNvGrpSpPr>
              <a:grpSpLocks/>
            </p:cNvGrpSpPr>
            <p:nvPr/>
          </p:nvGrpSpPr>
          <p:grpSpPr bwMode="auto">
            <a:xfrm>
              <a:off x="4896" y="1104"/>
              <a:ext cx="442" cy="505"/>
              <a:chOff x="7654" y="3380"/>
              <a:chExt cx="554" cy="754"/>
            </a:xfrm>
          </p:grpSpPr>
          <p:sp>
            <p:nvSpPr>
              <p:cNvPr id="112661" name="Oval 58"/>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2662" name="Line 59"/>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3" name="Line 60"/>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Freeform 61"/>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657" name="Line 62"/>
            <p:cNvSpPr>
              <a:spLocks noChangeShapeType="1"/>
            </p:cNvSpPr>
            <p:nvPr/>
          </p:nvSpPr>
          <p:spPr bwMode="auto">
            <a:xfrm flipV="1">
              <a:off x="4608" y="1440"/>
              <a:ext cx="336"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8" name="Text Box 63"/>
            <p:cNvSpPr txBox="1">
              <a:spLocks noChangeArrowheads="1"/>
            </p:cNvSpPr>
            <p:nvPr/>
          </p:nvSpPr>
          <p:spPr bwMode="auto">
            <a:xfrm>
              <a:off x="2496" y="576"/>
              <a:ext cx="1393"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b="1">
                  <a:solidFill>
                    <a:schemeClr val="tx2"/>
                  </a:solidFill>
                </a:rPr>
                <a:t>Use-Case Model</a:t>
              </a:r>
            </a:p>
          </p:txBody>
        </p:sp>
        <p:sp>
          <p:nvSpPr>
            <p:cNvPr id="112659" name="Text Box 64"/>
            <p:cNvSpPr txBox="1">
              <a:spLocks noChangeArrowheads="1"/>
            </p:cNvSpPr>
            <p:nvPr/>
          </p:nvSpPr>
          <p:spPr bwMode="auto">
            <a:xfrm>
              <a:off x="2688" y="1680"/>
              <a:ext cx="816"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Actors</a:t>
              </a:r>
            </a:p>
          </p:txBody>
        </p:sp>
        <p:sp>
          <p:nvSpPr>
            <p:cNvPr id="112660" name="Text Box 65"/>
            <p:cNvSpPr txBox="1">
              <a:spLocks noChangeArrowheads="1"/>
            </p:cNvSpPr>
            <p:nvPr/>
          </p:nvSpPr>
          <p:spPr bwMode="auto">
            <a:xfrm>
              <a:off x="3696" y="1920"/>
              <a:ext cx="1320"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Use Cases</a:t>
              </a:r>
            </a:p>
          </p:txBody>
        </p:sp>
      </p:grpSp>
      <p:sp>
        <p:nvSpPr>
          <p:cNvPr id="112643" name="Rectangle 66"/>
          <p:cNvSpPr>
            <a:spLocks noGrp="1" noChangeArrowheads="1"/>
          </p:cNvSpPr>
          <p:nvPr>
            <p:ph type="title"/>
          </p:nvPr>
        </p:nvSpPr>
        <p:spPr/>
        <p:txBody>
          <a:bodyPr/>
          <a:lstStyle/>
          <a:p>
            <a:r>
              <a:rPr lang="zh-CN" altLang="en-US"/>
              <a:t>用例模型：</a:t>
            </a:r>
            <a:endParaRPr lang="en-US" altLang="zh-CN"/>
          </a:p>
        </p:txBody>
      </p:sp>
      <p:sp>
        <p:nvSpPr>
          <p:cNvPr id="6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6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022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300" fill="hold"/>
                                        <p:tgtEl>
                                          <p:spTgt spid="69"/>
                                        </p:tgtEl>
                                        <p:attrNameLst>
                                          <p:attrName>ppt_x</p:attrName>
                                        </p:attrNameLst>
                                      </p:cBhvr>
                                      <p:tavLst>
                                        <p:tav tm="0">
                                          <p:val>
                                            <p:strVal val="0-#ppt_w/2"/>
                                          </p:val>
                                        </p:tav>
                                        <p:tav tm="100000">
                                          <p:val>
                                            <p:strVal val="#ppt_x"/>
                                          </p:val>
                                        </p:tav>
                                      </p:tavLst>
                                    </p:anim>
                                    <p:anim calcmode="lin" valueType="num">
                                      <p:cBhvr additive="base">
                                        <p:cTn id="8" dur="3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Line 3"/>
          <p:cNvSpPr>
            <a:spLocks noChangeShapeType="1"/>
          </p:cNvSpPr>
          <p:nvPr/>
        </p:nvSpPr>
        <p:spPr bwMode="auto">
          <a:xfrm flipH="1">
            <a:off x="2164750" y="2662472"/>
            <a:ext cx="1585821" cy="1080175"/>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2" name="Line 4"/>
          <p:cNvSpPr>
            <a:spLocks noChangeShapeType="1"/>
          </p:cNvSpPr>
          <p:nvPr/>
        </p:nvSpPr>
        <p:spPr bwMode="auto">
          <a:xfrm>
            <a:off x="5460971" y="2680059"/>
            <a:ext cx="1776354" cy="976116"/>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3" name="Rectangle 5"/>
          <p:cNvSpPr>
            <a:spLocks noChangeArrowheads="1"/>
          </p:cNvSpPr>
          <p:nvPr/>
        </p:nvSpPr>
        <p:spPr bwMode="auto">
          <a:xfrm>
            <a:off x="6394584" y="2935080"/>
            <a:ext cx="781174" cy="229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8">
                <a:latin typeface="Arial" panose="020B0604020202020204" pitchFamily="34" charset="0"/>
                <a:ea typeface="宋体" panose="02010600030101010101" pitchFamily="2" charset="-122"/>
              </a:rPr>
              <a:t>Verified by</a:t>
            </a:r>
          </a:p>
        </p:txBody>
      </p:sp>
      <p:sp>
        <p:nvSpPr>
          <p:cNvPr id="114694" name="Rectangle 6"/>
          <p:cNvSpPr>
            <a:spLocks noChangeArrowheads="1"/>
          </p:cNvSpPr>
          <p:nvPr/>
        </p:nvSpPr>
        <p:spPr bwMode="auto">
          <a:xfrm>
            <a:off x="1807134" y="3011294"/>
            <a:ext cx="850102" cy="229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8">
                <a:latin typeface="Arial" panose="020B0604020202020204" pitchFamily="34" charset="0"/>
                <a:ea typeface="宋体" panose="02010600030101010101" pitchFamily="2" charset="-122"/>
              </a:rPr>
              <a:t>Realized by</a:t>
            </a:r>
          </a:p>
        </p:txBody>
      </p:sp>
      <p:sp>
        <p:nvSpPr>
          <p:cNvPr id="114695" name="Line 7"/>
          <p:cNvSpPr>
            <a:spLocks noChangeShapeType="1"/>
          </p:cNvSpPr>
          <p:nvPr/>
        </p:nvSpPr>
        <p:spPr bwMode="auto">
          <a:xfrm>
            <a:off x="1969819" y="4378734"/>
            <a:ext cx="1584356"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6" name="Line 8"/>
          <p:cNvSpPr>
            <a:spLocks noChangeShapeType="1"/>
          </p:cNvSpPr>
          <p:nvPr/>
        </p:nvSpPr>
        <p:spPr bwMode="auto">
          <a:xfrm>
            <a:off x="5417002" y="4378734"/>
            <a:ext cx="1484693"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7" name="Line 9"/>
          <p:cNvSpPr>
            <a:spLocks noChangeShapeType="1"/>
          </p:cNvSpPr>
          <p:nvPr/>
        </p:nvSpPr>
        <p:spPr bwMode="auto">
          <a:xfrm>
            <a:off x="4542016" y="2662471"/>
            <a:ext cx="0" cy="989306"/>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8" name="Rectangle 10"/>
          <p:cNvSpPr>
            <a:spLocks noChangeArrowheads="1"/>
          </p:cNvSpPr>
          <p:nvPr/>
        </p:nvSpPr>
        <p:spPr bwMode="auto">
          <a:xfrm>
            <a:off x="3922051" y="3011294"/>
            <a:ext cx="1119407" cy="229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8">
                <a:latin typeface="Arial" panose="020B0604020202020204" pitchFamily="34" charset="0"/>
                <a:ea typeface="宋体" panose="02010600030101010101" pitchFamily="2" charset="-122"/>
              </a:rPr>
              <a:t>Implemented by</a:t>
            </a:r>
          </a:p>
        </p:txBody>
      </p:sp>
      <p:grpSp>
        <p:nvGrpSpPr>
          <p:cNvPr id="114699" name="Group 11"/>
          <p:cNvGrpSpPr>
            <a:grpSpLocks/>
          </p:cNvGrpSpPr>
          <p:nvPr/>
        </p:nvGrpSpPr>
        <p:grpSpPr bwMode="auto">
          <a:xfrm>
            <a:off x="3587885" y="3780753"/>
            <a:ext cx="2031376" cy="1946368"/>
            <a:chOff x="2454" y="2400"/>
            <a:chExt cx="1386" cy="1328"/>
          </a:xfrm>
        </p:grpSpPr>
        <p:sp>
          <p:nvSpPr>
            <p:cNvPr id="114713" name="Rectangle 12"/>
            <p:cNvSpPr>
              <a:spLocks noChangeArrowheads="1"/>
            </p:cNvSpPr>
            <p:nvPr/>
          </p:nvSpPr>
          <p:spPr bwMode="auto">
            <a:xfrm>
              <a:off x="2537" y="3552"/>
              <a:ext cx="126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292" b="1">
                  <a:latin typeface="Arial" panose="020B0604020202020204" pitchFamily="34" charset="0"/>
                  <a:ea typeface="宋体" panose="02010600030101010101" pitchFamily="2" charset="-122"/>
                </a:rPr>
                <a:t>Implementation Model</a:t>
              </a:r>
            </a:p>
          </p:txBody>
        </p:sp>
        <p:graphicFrame>
          <p:nvGraphicFramePr>
            <p:cNvPr id="114714" name="Object 13"/>
            <p:cNvGraphicFramePr>
              <a:graphicFrameLocks/>
            </p:cNvGraphicFramePr>
            <p:nvPr/>
          </p:nvGraphicFramePr>
          <p:xfrm>
            <a:off x="2454" y="2400"/>
            <a:ext cx="1386" cy="1061"/>
          </p:xfrm>
          <a:graphic>
            <a:graphicData uri="http://schemas.openxmlformats.org/presentationml/2006/ole">
              <mc:AlternateContent xmlns:mc="http://schemas.openxmlformats.org/markup-compatibility/2006">
                <mc:Choice xmlns:v="urn:schemas-microsoft-com:vml" Requires="v">
                  <p:oleObj spid="_x0000_s5274" name="CorelDRAW 6.0" r:id="rId4" imgW="457200" imgH="457200" progId="CorelDRAW.Graphic.6">
                    <p:embed/>
                  </p:oleObj>
                </mc:Choice>
                <mc:Fallback>
                  <p:oleObj name="CorelDRAW 6.0" r:id="rId4" imgW="457200" imgH="457200" progId="CorelDRAW.Graphic.6">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 y="2400"/>
                          <a:ext cx="1386" cy="1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4700" name="Group 14"/>
          <p:cNvGrpSpPr>
            <a:grpSpLocks/>
          </p:cNvGrpSpPr>
          <p:nvPr/>
        </p:nvGrpSpPr>
        <p:grpSpPr bwMode="auto">
          <a:xfrm>
            <a:off x="6807894" y="3780753"/>
            <a:ext cx="1985940" cy="1946368"/>
            <a:chOff x="4405" y="2400"/>
            <a:chExt cx="1355" cy="1328"/>
          </a:xfrm>
        </p:grpSpPr>
        <p:sp>
          <p:nvSpPr>
            <p:cNvPr id="114711" name="Rectangle 15"/>
            <p:cNvSpPr>
              <a:spLocks noChangeArrowheads="1"/>
            </p:cNvSpPr>
            <p:nvPr/>
          </p:nvSpPr>
          <p:spPr bwMode="auto">
            <a:xfrm>
              <a:off x="4849" y="3552"/>
              <a:ext cx="655"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292" b="1">
                  <a:latin typeface="Arial" panose="020B0604020202020204" pitchFamily="34" charset="0"/>
                  <a:ea typeface="宋体" panose="02010600030101010101" pitchFamily="2" charset="-122"/>
                </a:rPr>
                <a:t>Test Model</a:t>
              </a:r>
            </a:p>
          </p:txBody>
        </p:sp>
        <p:graphicFrame>
          <p:nvGraphicFramePr>
            <p:cNvPr id="114712" name="Object 16"/>
            <p:cNvGraphicFramePr>
              <a:graphicFrameLocks/>
            </p:cNvGraphicFramePr>
            <p:nvPr/>
          </p:nvGraphicFramePr>
          <p:xfrm>
            <a:off x="4405" y="2400"/>
            <a:ext cx="1355" cy="1069"/>
          </p:xfrm>
          <a:graphic>
            <a:graphicData uri="http://schemas.openxmlformats.org/presentationml/2006/ole">
              <mc:AlternateContent xmlns:mc="http://schemas.openxmlformats.org/markup-compatibility/2006">
                <mc:Choice xmlns:v="urn:schemas-microsoft-com:vml" Requires="v">
                  <p:oleObj spid="_x0000_s5275" name="CorelDRAW 6.0" r:id="rId6" imgW="914400" imgH="914400" progId="CorelDRAW.Graphic.6">
                    <p:embed/>
                  </p:oleObj>
                </mc:Choice>
                <mc:Fallback>
                  <p:oleObj name="CorelDRAW 6.0" r:id="rId6" imgW="914400" imgH="914400" progId="CorelDRAW.Graphic.6">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5" y="2400"/>
                          <a:ext cx="1355" cy="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4701" name="Rectangle 17"/>
          <p:cNvSpPr>
            <a:spLocks noChangeArrowheads="1"/>
          </p:cNvSpPr>
          <p:nvPr/>
        </p:nvSpPr>
        <p:spPr bwMode="auto">
          <a:xfrm>
            <a:off x="2445592" y="1582295"/>
            <a:ext cx="109580" cy="25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1292" b="1">
              <a:latin typeface="Arial" panose="020B0604020202020204" pitchFamily="34" charset="0"/>
              <a:ea typeface="宋体" panose="02010600030101010101" pitchFamily="2" charset="-122"/>
            </a:endParaRPr>
          </a:p>
        </p:txBody>
      </p:sp>
      <p:grpSp>
        <p:nvGrpSpPr>
          <p:cNvPr id="114704" name="Group 20"/>
          <p:cNvGrpSpPr>
            <a:grpSpLocks/>
          </p:cNvGrpSpPr>
          <p:nvPr/>
        </p:nvGrpSpPr>
        <p:grpSpPr bwMode="auto">
          <a:xfrm>
            <a:off x="492455" y="3780753"/>
            <a:ext cx="1922918" cy="1946368"/>
            <a:chOff x="224" y="2400"/>
            <a:chExt cx="1312" cy="1328"/>
          </a:xfrm>
        </p:grpSpPr>
        <p:graphicFrame>
          <p:nvGraphicFramePr>
            <p:cNvPr id="114709" name="Object 21"/>
            <p:cNvGraphicFramePr>
              <a:graphicFrameLocks/>
            </p:cNvGraphicFramePr>
            <p:nvPr/>
          </p:nvGraphicFramePr>
          <p:xfrm>
            <a:off x="224" y="2400"/>
            <a:ext cx="1312" cy="1008"/>
          </p:xfrm>
          <a:graphic>
            <a:graphicData uri="http://schemas.openxmlformats.org/presentationml/2006/ole">
              <mc:AlternateContent xmlns:mc="http://schemas.openxmlformats.org/markup-compatibility/2006">
                <mc:Choice xmlns:v="urn:schemas-microsoft-com:vml" Requires="v">
                  <p:oleObj spid="_x0000_s5276" name="CorelDRAW 6.0" r:id="rId8" imgW="457200" imgH="457200" progId="CorelDRAW.Graphic.6">
                    <p:embed/>
                  </p:oleObj>
                </mc:Choice>
                <mc:Fallback>
                  <p:oleObj name="CorelDRAW 6.0" r:id="rId8" imgW="457200" imgH="457200" progId="CorelDRAW.Graphic.6">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 y="2400"/>
                          <a:ext cx="1312"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10" name="Rectangle 22"/>
            <p:cNvSpPr>
              <a:spLocks noChangeArrowheads="1"/>
            </p:cNvSpPr>
            <p:nvPr/>
          </p:nvSpPr>
          <p:spPr bwMode="auto">
            <a:xfrm>
              <a:off x="427" y="3552"/>
              <a:ext cx="809"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228" tIns="29312" rIns="54228" bIns="29312">
              <a:spAutoFit/>
            </a:bodyPr>
            <a:lstStyle>
              <a:lvl1pPr defTabSz="387350">
                <a:defRPr sz="2400">
                  <a:solidFill>
                    <a:schemeClr val="tx1"/>
                  </a:solidFill>
                  <a:latin typeface="Times" panose="02020603050405020304" pitchFamily="18" charset="0"/>
                  <a:ea typeface="微软雅黑" panose="020B0503020204020204" pitchFamily="34" charset="-122"/>
                </a:defRPr>
              </a:lvl1pPr>
              <a:lvl2pPr marL="742950" indent="-285750" defTabSz="387350">
                <a:defRPr sz="2400">
                  <a:solidFill>
                    <a:schemeClr val="tx1"/>
                  </a:solidFill>
                  <a:latin typeface="Times" panose="02020603050405020304" pitchFamily="18" charset="0"/>
                  <a:ea typeface="微软雅黑" panose="020B0503020204020204" pitchFamily="34" charset="-122"/>
                </a:defRPr>
              </a:lvl2pPr>
              <a:lvl3pPr marL="1143000" indent="-228600" defTabSz="387350">
                <a:defRPr sz="2400">
                  <a:solidFill>
                    <a:schemeClr val="tx1"/>
                  </a:solidFill>
                  <a:latin typeface="Times" panose="02020603050405020304" pitchFamily="18" charset="0"/>
                  <a:ea typeface="微软雅黑" panose="020B0503020204020204" pitchFamily="34" charset="-122"/>
                </a:defRPr>
              </a:lvl3pPr>
              <a:lvl4pPr marL="1600200" indent="-228600" defTabSz="387350">
                <a:defRPr sz="2400">
                  <a:solidFill>
                    <a:schemeClr val="tx1"/>
                  </a:solidFill>
                  <a:latin typeface="Times" panose="02020603050405020304" pitchFamily="18" charset="0"/>
                  <a:ea typeface="微软雅黑" panose="020B0503020204020204" pitchFamily="34" charset="-122"/>
                </a:defRPr>
              </a:lvl4pPr>
              <a:lvl5pPr marL="2057400" indent="-228600" defTabSz="387350">
                <a:defRPr sz="2400">
                  <a:solidFill>
                    <a:schemeClr val="tx1"/>
                  </a:solidFill>
                  <a:latin typeface="Times" panose="02020603050405020304" pitchFamily="18" charset="0"/>
                  <a:ea typeface="微软雅黑" panose="020B0503020204020204" pitchFamily="34" charset="-122"/>
                </a:defRPr>
              </a:lvl5pPr>
              <a:lvl6pPr marL="25146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38735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292" b="1">
                  <a:latin typeface="Arial" panose="020B0604020202020204" pitchFamily="34" charset="0"/>
                  <a:ea typeface="宋体" panose="02010600030101010101" pitchFamily="2" charset="-122"/>
                </a:rPr>
                <a:t>Design Model</a:t>
              </a:r>
            </a:p>
          </p:txBody>
        </p:sp>
      </p:grpSp>
      <p:grpSp>
        <p:nvGrpSpPr>
          <p:cNvPr id="114705" name="Group 23"/>
          <p:cNvGrpSpPr>
            <a:grpSpLocks/>
          </p:cNvGrpSpPr>
          <p:nvPr/>
        </p:nvGrpSpPr>
        <p:grpSpPr bwMode="auto">
          <a:xfrm>
            <a:off x="3587885" y="1248129"/>
            <a:ext cx="3587884" cy="1143198"/>
            <a:chOff x="2208" y="672"/>
            <a:chExt cx="2448" cy="780"/>
          </a:xfrm>
        </p:grpSpPr>
        <p:graphicFrame>
          <p:nvGraphicFramePr>
            <p:cNvPr id="114707" name="Object 24"/>
            <p:cNvGraphicFramePr>
              <a:graphicFrameLocks/>
            </p:cNvGraphicFramePr>
            <p:nvPr/>
          </p:nvGraphicFramePr>
          <p:xfrm>
            <a:off x="2208" y="672"/>
            <a:ext cx="1542" cy="780"/>
          </p:xfrm>
          <a:graphic>
            <a:graphicData uri="http://schemas.openxmlformats.org/presentationml/2006/ole">
              <mc:AlternateContent xmlns:mc="http://schemas.openxmlformats.org/markup-compatibility/2006">
                <mc:Choice xmlns:v="urn:schemas-microsoft-com:vml" Requires="v">
                  <p:oleObj spid="_x0000_s5277" name="CorelDRAW 6.0" r:id="rId10" imgW="914400" imgH="914400" progId="CorelDRAW.Graphic.6">
                    <p:embed/>
                  </p:oleObj>
                </mc:Choice>
                <mc:Fallback>
                  <p:oleObj name="CorelDRAW 6.0" r:id="rId10" imgW="914400" imgH="914400" progId="CorelDRAW.Graphic.6">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8" y="672"/>
                          <a:ext cx="1542" cy="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08" name="Text Box 25"/>
            <p:cNvSpPr txBox="1">
              <a:spLocks noChangeArrowheads="1"/>
            </p:cNvSpPr>
            <p:nvPr/>
          </p:nvSpPr>
          <p:spPr bwMode="auto">
            <a:xfrm>
              <a:off x="3552" y="966"/>
              <a:ext cx="110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292" b="1"/>
                <a:t>Use-Case Model</a:t>
              </a:r>
            </a:p>
          </p:txBody>
        </p:sp>
      </p:grpSp>
      <p:sp>
        <p:nvSpPr>
          <p:cNvPr id="114706" name="AutoShape 26"/>
          <p:cNvSpPr>
            <a:spLocks noChangeArrowheads="1"/>
          </p:cNvSpPr>
          <p:nvPr/>
        </p:nvSpPr>
        <p:spPr bwMode="auto">
          <a:xfrm rot="-2393038">
            <a:off x="272609" y="1979483"/>
            <a:ext cx="5909457" cy="2040170"/>
          </a:xfrm>
          <a:prstGeom prst="roundRect">
            <a:avLst>
              <a:gd name="adj" fmla="val 16667"/>
            </a:avLst>
          </a:prstGeom>
          <a:noFill/>
          <a:ln w="38100">
            <a:solidFill>
              <a:schemeClr val="tx2"/>
            </a:solidFill>
            <a:prstDash val="dash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2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2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9009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0-#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575996" y="476354"/>
            <a:ext cx="8019977" cy="652210"/>
          </a:xfrm>
        </p:spPr>
        <p:txBody>
          <a:bodyPr/>
          <a:lstStyle/>
          <a:p>
            <a:r>
              <a:rPr lang="zh-CN" altLang="en-US" sz="2216" dirty="0"/>
              <a:t>课程注册系统</a:t>
            </a:r>
            <a:r>
              <a:rPr lang="en-US" altLang="zh-CN" sz="2216" dirty="0"/>
              <a:t>: </a:t>
            </a:r>
            <a:r>
              <a:rPr lang="zh-CN" altLang="en-US" sz="2216" dirty="0"/>
              <a:t>用例模型</a:t>
            </a:r>
            <a:r>
              <a:rPr lang="en-US" altLang="zh-CN" sz="2216" dirty="0"/>
              <a:t>:</a:t>
            </a:r>
            <a:r>
              <a:rPr lang="zh-CN" altLang="en-US" sz="2216" dirty="0"/>
              <a:t>用例图</a:t>
            </a:r>
            <a:endParaRPr lang="en-US" altLang="zh-CN" sz="2216" dirty="0"/>
          </a:p>
        </p:txBody>
      </p:sp>
      <p:sp>
        <p:nvSpPr>
          <p:cNvPr id="116739" name="Oval 3"/>
          <p:cNvSpPr>
            <a:spLocks noChangeArrowheads="1"/>
          </p:cNvSpPr>
          <p:nvPr/>
        </p:nvSpPr>
        <p:spPr bwMode="auto">
          <a:xfrm>
            <a:off x="2535556" y="5511674"/>
            <a:ext cx="718163" cy="38253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40" name="Rectangle 4"/>
          <p:cNvSpPr>
            <a:spLocks noChangeArrowheads="1"/>
          </p:cNvSpPr>
          <p:nvPr/>
        </p:nvSpPr>
        <p:spPr bwMode="auto">
          <a:xfrm>
            <a:off x="2389028" y="6009991"/>
            <a:ext cx="1059585"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Submit Grades</a:t>
            </a:r>
          </a:p>
        </p:txBody>
      </p:sp>
      <p:sp>
        <p:nvSpPr>
          <p:cNvPr id="116741" name="Oval 5"/>
          <p:cNvSpPr>
            <a:spLocks noChangeArrowheads="1"/>
          </p:cNvSpPr>
          <p:nvPr/>
        </p:nvSpPr>
        <p:spPr bwMode="auto">
          <a:xfrm>
            <a:off x="880850" y="4792045"/>
            <a:ext cx="196396" cy="18613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42" name="Line 6"/>
          <p:cNvSpPr>
            <a:spLocks noChangeShapeType="1"/>
          </p:cNvSpPr>
          <p:nvPr/>
        </p:nvSpPr>
        <p:spPr bwMode="auto">
          <a:xfrm>
            <a:off x="973185" y="4966456"/>
            <a:ext cx="1466" cy="1612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3" name="Line 7"/>
          <p:cNvSpPr>
            <a:spLocks noChangeShapeType="1"/>
          </p:cNvSpPr>
          <p:nvPr/>
        </p:nvSpPr>
        <p:spPr bwMode="auto">
          <a:xfrm>
            <a:off x="833950" y="5011890"/>
            <a:ext cx="278471" cy="1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4" name="Freeform 8"/>
          <p:cNvSpPr>
            <a:spLocks/>
          </p:cNvSpPr>
          <p:nvPr/>
        </p:nvSpPr>
        <p:spPr bwMode="auto">
          <a:xfrm>
            <a:off x="776789" y="5127676"/>
            <a:ext cx="392791" cy="186136"/>
          </a:xfrm>
          <a:custGeom>
            <a:avLst/>
            <a:gdLst>
              <a:gd name="T0" fmla="*/ 0 w 34"/>
              <a:gd name="T1" fmla="*/ 2147483646 h 16"/>
              <a:gd name="T2" fmla="*/ 2147483646 w 34"/>
              <a:gd name="T3" fmla="*/ 0 h 16"/>
              <a:gd name="T4" fmla="*/ 2147483646 w 34"/>
              <a:gd name="T5" fmla="*/ 2147483646 h 16"/>
              <a:gd name="T6" fmla="*/ 0 60000 65536"/>
              <a:gd name="T7" fmla="*/ 0 60000 65536"/>
              <a:gd name="T8" fmla="*/ 0 60000 65536"/>
            </a:gdLst>
            <a:ahLst/>
            <a:cxnLst>
              <a:cxn ang="T6">
                <a:pos x="T0" y="T1"/>
              </a:cxn>
              <a:cxn ang="T7">
                <a:pos x="T2" y="T3"/>
              </a:cxn>
              <a:cxn ang="T8">
                <a:pos x="T4" y="T5"/>
              </a:cxn>
            </a:cxnLst>
            <a:rect l="0" t="0" r="r" b="b"/>
            <a:pathLst>
              <a:path w="34" h="16">
                <a:moveTo>
                  <a:pt x="0" y="16"/>
                </a:moveTo>
                <a:lnTo>
                  <a:pt x="17" y="0"/>
                </a:lnTo>
                <a:lnTo>
                  <a:pt x="34" y="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45" name="Rectangle 9"/>
          <p:cNvSpPr>
            <a:spLocks noChangeArrowheads="1"/>
          </p:cNvSpPr>
          <p:nvPr/>
        </p:nvSpPr>
        <p:spPr bwMode="auto">
          <a:xfrm>
            <a:off x="661609" y="5441323"/>
            <a:ext cx="670055"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Professor</a:t>
            </a:r>
          </a:p>
        </p:txBody>
      </p:sp>
      <p:sp>
        <p:nvSpPr>
          <p:cNvPr id="116746" name="Line 10"/>
          <p:cNvSpPr>
            <a:spLocks noChangeShapeType="1"/>
          </p:cNvSpPr>
          <p:nvPr/>
        </p:nvSpPr>
        <p:spPr bwMode="auto">
          <a:xfrm>
            <a:off x="1842309" y="5337262"/>
            <a:ext cx="682988" cy="2315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7" name="Line 11"/>
          <p:cNvSpPr>
            <a:spLocks noChangeShapeType="1"/>
          </p:cNvSpPr>
          <p:nvPr/>
        </p:nvSpPr>
        <p:spPr bwMode="auto">
          <a:xfrm flipH="1" flipV="1">
            <a:off x="2431496" y="5476498"/>
            <a:ext cx="93801" cy="9233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8" name="Line 12"/>
          <p:cNvSpPr>
            <a:spLocks noChangeShapeType="1"/>
          </p:cNvSpPr>
          <p:nvPr/>
        </p:nvSpPr>
        <p:spPr bwMode="auto">
          <a:xfrm flipH="1">
            <a:off x="2397786" y="5568833"/>
            <a:ext cx="127511" cy="117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9" name="Line 13"/>
          <p:cNvSpPr>
            <a:spLocks noChangeShapeType="1"/>
          </p:cNvSpPr>
          <p:nvPr/>
        </p:nvSpPr>
        <p:spPr bwMode="auto">
          <a:xfrm flipH="1" flipV="1">
            <a:off x="1169581" y="5117417"/>
            <a:ext cx="672729" cy="2198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0" name="Oval 14"/>
          <p:cNvSpPr>
            <a:spLocks noChangeArrowheads="1"/>
          </p:cNvSpPr>
          <p:nvPr/>
        </p:nvSpPr>
        <p:spPr bwMode="auto">
          <a:xfrm>
            <a:off x="2478397" y="2356152"/>
            <a:ext cx="729888" cy="3825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51" name="Rectangle 15"/>
          <p:cNvSpPr>
            <a:spLocks noChangeArrowheads="1"/>
          </p:cNvSpPr>
          <p:nvPr/>
        </p:nvSpPr>
        <p:spPr bwMode="auto">
          <a:xfrm>
            <a:off x="2216164" y="2854470"/>
            <a:ext cx="1290994"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View Report Card</a:t>
            </a:r>
          </a:p>
        </p:txBody>
      </p:sp>
      <p:sp>
        <p:nvSpPr>
          <p:cNvPr id="116752" name="Oval 16"/>
          <p:cNvSpPr>
            <a:spLocks noChangeArrowheads="1"/>
          </p:cNvSpPr>
          <p:nvPr/>
        </p:nvSpPr>
        <p:spPr bwMode="auto">
          <a:xfrm>
            <a:off x="2478397" y="4490123"/>
            <a:ext cx="729888" cy="3825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53" name="Rectangle 17"/>
          <p:cNvSpPr>
            <a:spLocks noChangeArrowheads="1"/>
          </p:cNvSpPr>
          <p:nvPr/>
        </p:nvSpPr>
        <p:spPr bwMode="auto">
          <a:xfrm>
            <a:off x="2012783" y="4988440"/>
            <a:ext cx="1694824"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Select Courses to Teach</a:t>
            </a:r>
          </a:p>
        </p:txBody>
      </p:sp>
      <p:sp>
        <p:nvSpPr>
          <p:cNvPr id="116754" name="Line 18"/>
          <p:cNvSpPr>
            <a:spLocks noChangeShapeType="1"/>
          </p:cNvSpPr>
          <p:nvPr/>
        </p:nvSpPr>
        <p:spPr bwMode="auto">
          <a:xfrm flipV="1">
            <a:off x="1459777" y="4884380"/>
            <a:ext cx="312182" cy="586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5" name="Line 19"/>
          <p:cNvSpPr>
            <a:spLocks noChangeShapeType="1"/>
          </p:cNvSpPr>
          <p:nvPr/>
        </p:nvSpPr>
        <p:spPr bwMode="auto">
          <a:xfrm flipH="1">
            <a:off x="1656173" y="4884380"/>
            <a:ext cx="115786" cy="703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6" name="Line 20"/>
          <p:cNvSpPr>
            <a:spLocks noChangeShapeType="1"/>
          </p:cNvSpPr>
          <p:nvPr/>
        </p:nvSpPr>
        <p:spPr bwMode="auto">
          <a:xfrm flipH="1" flipV="1">
            <a:off x="1644448" y="4860930"/>
            <a:ext cx="127511" cy="23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7" name="Line 21"/>
          <p:cNvSpPr>
            <a:spLocks noChangeShapeType="1"/>
          </p:cNvSpPr>
          <p:nvPr/>
        </p:nvSpPr>
        <p:spPr bwMode="auto">
          <a:xfrm flipH="1">
            <a:off x="1169580" y="4943006"/>
            <a:ext cx="290197" cy="57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8" name="Oval 22"/>
          <p:cNvSpPr>
            <a:spLocks noChangeArrowheads="1"/>
          </p:cNvSpPr>
          <p:nvPr/>
        </p:nvSpPr>
        <p:spPr bwMode="auto">
          <a:xfrm>
            <a:off x="776789" y="2866195"/>
            <a:ext cx="196396" cy="19786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59" name="Line 23"/>
          <p:cNvSpPr>
            <a:spLocks noChangeShapeType="1"/>
          </p:cNvSpPr>
          <p:nvPr/>
        </p:nvSpPr>
        <p:spPr bwMode="auto">
          <a:xfrm>
            <a:off x="869125" y="3052331"/>
            <a:ext cx="1465" cy="1626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0" name="Line 24"/>
          <p:cNvSpPr>
            <a:spLocks noChangeShapeType="1"/>
          </p:cNvSpPr>
          <p:nvPr/>
        </p:nvSpPr>
        <p:spPr bwMode="auto">
          <a:xfrm>
            <a:off x="729889" y="3097766"/>
            <a:ext cx="278471" cy="1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1" name="Freeform 25"/>
          <p:cNvSpPr>
            <a:spLocks/>
          </p:cNvSpPr>
          <p:nvPr/>
        </p:nvSpPr>
        <p:spPr bwMode="auto">
          <a:xfrm>
            <a:off x="672729" y="3215017"/>
            <a:ext cx="392791" cy="184671"/>
          </a:xfrm>
          <a:custGeom>
            <a:avLst/>
            <a:gdLst>
              <a:gd name="T0" fmla="*/ 0 w 34"/>
              <a:gd name="T1" fmla="*/ 2147483646 h 16"/>
              <a:gd name="T2" fmla="*/ 2147483646 w 34"/>
              <a:gd name="T3" fmla="*/ 0 h 16"/>
              <a:gd name="T4" fmla="*/ 2147483646 w 34"/>
              <a:gd name="T5" fmla="*/ 2147483646 h 16"/>
              <a:gd name="T6" fmla="*/ 0 60000 65536"/>
              <a:gd name="T7" fmla="*/ 0 60000 65536"/>
              <a:gd name="T8" fmla="*/ 0 60000 65536"/>
            </a:gdLst>
            <a:ahLst/>
            <a:cxnLst>
              <a:cxn ang="T6">
                <a:pos x="T0" y="T1"/>
              </a:cxn>
              <a:cxn ang="T7">
                <a:pos x="T2" y="T3"/>
              </a:cxn>
              <a:cxn ang="T8">
                <a:pos x="T4" y="T5"/>
              </a:cxn>
            </a:cxnLst>
            <a:rect l="0" t="0" r="r" b="b"/>
            <a:pathLst>
              <a:path w="34" h="16">
                <a:moveTo>
                  <a:pt x="0" y="16"/>
                </a:moveTo>
                <a:lnTo>
                  <a:pt x="17" y="0"/>
                </a:lnTo>
                <a:lnTo>
                  <a:pt x="34" y="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62" name="Rectangle 26"/>
          <p:cNvSpPr>
            <a:spLocks noChangeArrowheads="1"/>
          </p:cNvSpPr>
          <p:nvPr/>
        </p:nvSpPr>
        <p:spPr bwMode="auto">
          <a:xfrm>
            <a:off x="615804" y="3031813"/>
            <a:ext cx="541816"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Student</a:t>
            </a:r>
          </a:p>
        </p:txBody>
      </p:sp>
      <p:sp>
        <p:nvSpPr>
          <p:cNvPr id="116763" name="Line 27"/>
          <p:cNvSpPr>
            <a:spLocks noChangeShapeType="1"/>
          </p:cNvSpPr>
          <p:nvPr/>
        </p:nvSpPr>
        <p:spPr bwMode="auto">
          <a:xfrm flipV="1">
            <a:off x="1412876" y="2866195"/>
            <a:ext cx="359082" cy="92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4" name="Line 28"/>
          <p:cNvSpPr>
            <a:spLocks noChangeShapeType="1"/>
          </p:cNvSpPr>
          <p:nvPr/>
        </p:nvSpPr>
        <p:spPr bwMode="auto">
          <a:xfrm flipH="1">
            <a:off x="1667898" y="2866194"/>
            <a:ext cx="104061" cy="703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5" name="Line 29"/>
          <p:cNvSpPr>
            <a:spLocks noChangeShapeType="1"/>
          </p:cNvSpPr>
          <p:nvPr/>
        </p:nvSpPr>
        <p:spPr bwMode="auto">
          <a:xfrm flipH="1" flipV="1">
            <a:off x="1632723" y="2842745"/>
            <a:ext cx="139236" cy="23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30"/>
          <p:cNvSpPr>
            <a:spLocks noChangeShapeType="1"/>
          </p:cNvSpPr>
          <p:nvPr/>
        </p:nvSpPr>
        <p:spPr bwMode="auto">
          <a:xfrm flipH="1">
            <a:off x="1053796" y="2958530"/>
            <a:ext cx="359081" cy="1172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Oval 31"/>
          <p:cNvSpPr>
            <a:spLocks noChangeArrowheads="1"/>
          </p:cNvSpPr>
          <p:nvPr/>
        </p:nvSpPr>
        <p:spPr bwMode="auto">
          <a:xfrm>
            <a:off x="4678320" y="3887746"/>
            <a:ext cx="196396" cy="18467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68" name="Line 32"/>
          <p:cNvSpPr>
            <a:spLocks noChangeShapeType="1"/>
          </p:cNvSpPr>
          <p:nvPr/>
        </p:nvSpPr>
        <p:spPr bwMode="auto">
          <a:xfrm>
            <a:off x="4758931" y="4060691"/>
            <a:ext cx="1465" cy="1626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3"/>
          <p:cNvSpPr>
            <a:spLocks noChangeShapeType="1"/>
          </p:cNvSpPr>
          <p:nvPr/>
        </p:nvSpPr>
        <p:spPr bwMode="auto">
          <a:xfrm>
            <a:off x="4619695" y="4107592"/>
            <a:ext cx="278471" cy="14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0" name="Freeform 34"/>
          <p:cNvSpPr>
            <a:spLocks/>
          </p:cNvSpPr>
          <p:nvPr/>
        </p:nvSpPr>
        <p:spPr bwMode="auto">
          <a:xfrm>
            <a:off x="4574260" y="4223377"/>
            <a:ext cx="381066" cy="186137"/>
          </a:xfrm>
          <a:custGeom>
            <a:avLst/>
            <a:gdLst>
              <a:gd name="T0" fmla="*/ 0 w 33"/>
              <a:gd name="T1" fmla="*/ 2147483646 h 16"/>
              <a:gd name="T2" fmla="*/ 2147483646 w 33"/>
              <a:gd name="T3" fmla="*/ 0 h 16"/>
              <a:gd name="T4" fmla="*/ 2147483646 w 33"/>
              <a:gd name="T5" fmla="*/ 2147483646 h 16"/>
              <a:gd name="T6" fmla="*/ 0 60000 65536"/>
              <a:gd name="T7" fmla="*/ 0 60000 65536"/>
              <a:gd name="T8" fmla="*/ 0 60000 65536"/>
            </a:gdLst>
            <a:ahLst/>
            <a:cxnLst>
              <a:cxn ang="T6">
                <a:pos x="T0" y="T1"/>
              </a:cxn>
              <a:cxn ang="T7">
                <a:pos x="T2" y="T3"/>
              </a:cxn>
              <a:cxn ang="T8">
                <a:pos x="T4" y="T5"/>
              </a:cxn>
            </a:cxnLst>
            <a:rect l="0" t="0" r="r" b="b"/>
            <a:pathLst>
              <a:path w="33" h="16">
                <a:moveTo>
                  <a:pt x="0" y="16"/>
                </a:moveTo>
                <a:lnTo>
                  <a:pt x="16" y="0"/>
                </a:lnTo>
                <a:lnTo>
                  <a:pt x="33" y="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71" name="Rectangle 35"/>
          <p:cNvSpPr>
            <a:spLocks noChangeArrowheads="1"/>
          </p:cNvSpPr>
          <p:nvPr/>
        </p:nvSpPr>
        <p:spPr bwMode="auto">
          <a:xfrm>
            <a:off x="4233351" y="4537024"/>
            <a:ext cx="1098058"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Course Catalog</a:t>
            </a:r>
          </a:p>
        </p:txBody>
      </p:sp>
      <p:sp>
        <p:nvSpPr>
          <p:cNvPr id="116772" name="Line 36"/>
          <p:cNvSpPr>
            <a:spLocks noChangeShapeType="1"/>
          </p:cNvSpPr>
          <p:nvPr/>
        </p:nvSpPr>
        <p:spPr bwMode="auto">
          <a:xfrm flipV="1">
            <a:off x="3879548" y="4199926"/>
            <a:ext cx="682988" cy="1861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3" name="Line 37"/>
          <p:cNvSpPr>
            <a:spLocks noChangeShapeType="1"/>
          </p:cNvSpPr>
          <p:nvPr/>
        </p:nvSpPr>
        <p:spPr bwMode="auto">
          <a:xfrm flipH="1">
            <a:off x="4458475" y="4199926"/>
            <a:ext cx="104061" cy="703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4" name="Line 38"/>
          <p:cNvSpPr>
            <a:spLocks noChangeShapeType="1"/>
          </p:cNvSpPr>
          <p:nvPr/>
        </p:nvSpPr>
        <p:spPr bwMode="auto">
          <a:xfrm flipH="1" flipV="1">
            <a:off x="4423299" y="4176476"/>
            <a:ext cx="139236" cy="23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5" name="Line 39"/>
          <p:cNvSpPr>
            <a:spLocks noChangeShapeType="1"/>
          </p:cNvSpPr>
          <p:nvPr/>
        </p:nvSpPr>
        <p:spPr bwMode="auto">
          <a:xfrm flipH="1">
            <a:off x="3196560" y="4386063"/>
            <a:ext cx="682988" cy="186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6" name="Oval 40"/>
          <p:cNvSpPr>
            <a:spLocks noChangeArrowheads="1"/>
          </p:cNvSpPr>
          <p:nvPr/>
        </p:nvSpPr>
        <p:spPr bwMode="auto">
          <a:xfrm>
            <a:off x="2478397" y="3319078"/>
            <a:ext cx="729888" cy="38253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77" name="Rectangle 41"/>
          <p:cNvSpPr>
            <a:spLocks noChangeArrowheads="1"/>
          </p:cNvSpPr>
          <p:nvPr/>
        </p:nvSpPr>
        <p:spPr bwMode="auto">
          <a:xfrm>
            <a:off x="2141821" y="3817395"/>
            <a:ext cx="1458734"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Register for Courses</a:t>
            </a:r>
          </a:p>
        </p:txBody>
      </p:sp>
      <p:sp>
        <p:nvSpPr>
          <p:cNvPr id="116778" name="Line 42"/>
          <p:cNvSpPr>
            <a:spLocks noChangeShapeType="1"/>
          </p:cNvSpPr>
          <p:nvPr/>
        </p:nvSpPr>
        <p:spPr bwMode="auto">
          <a:xfrm>
            <a:off x="1760234" y="3295627"/>
            <a:ext cx="718163" cy="1275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9" name="Line 43"/>
          <p:cNvSpPr>
            <a:spLocks noChangeShapeType="1"/>
          </p:cNvSpPr>
          <p:nvPr/>
        </p:nvSpPr>
        <p:spPr bwMode="auto">
          <a:xfrm flipH="1" flipV="1">
            <a:off x="2362611" y="3352787"/>
            <a:ext cx="115786" cy="703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0" name="Line 44"/>
          <p:cNvSpPr>
            <a:spLocks noChangeShapeType="1"/>
          </p:cNvSpPr>
          <p:nvPr/>
        </p:nvSpPr>
        <p:spPr bwMode="auto">
          <a:xfrm flipH="1">
            <a:off x="2350886" y="3423138"/>
            <a:ext cx="127511" cy="35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1" name="Line 45"/>
          <p:cNvSpPr>
            <a:spLocks noChangeShapeType="1"/>
          </p:cNvSpPr>
          <p:nvPr/>
        </p:nvSpPr>
        <p:spPr bwMode="auto">
          <a:xfrm flipH="1" flipV="1">
            <a:off x="1053796" y="3168117"/>
            <a:ext cx="706438" cy="12751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2" name="Line 46"/>
          <p:cNvSpPr>
            <a:spLocks noChangeShapeType="1"/>
          </p:cNvSpPr>
          <p:nvPr/>
        </p:nvSpPr>
        <p:spPr bwMode="auto">
          <a:xfrm>
            <a:off x="4238628" y="3956630"/>
            <a:ext cx="323907" cy="11578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3" name="Line 47"/>
          <p:cNvSpPr>
            <a:spLocks noChangeShapeType="1"/>
          </p:cNvSpPr>
          <p:nvPr/>
        </p:nvSpPr>
        <p:spPr bwMode="auto">
          <a:xfrm flipH="1" flipV="1">
            <a:off x="4458475" y="3980081"/>
            <a:ext cx="104061" cy="92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4" name="Line 48"/>
          <p:cNvSpPr>
            <a:spLocks noChangeShapeType="1"/>
          </p:cNvSpPr>
          <p:nvPr/>
        </p:nvSpPr>
        <p:spPr bwMode="auto">
          <a:xfrm flipH="1">
            <a:off x="4423299" y="4072417"/>
            <a:ext cx="139236" cy="14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5" name="Line 49"/>
          <p:cNvSpPr>
            <a:spLocks noChangeShapeType="1"/>
          </p:cNvSpPr>
          <p:nvPr/>
        </p:nvSpPr>
        <p:spPr bwMode="auto">
          <a:xfrm flipH="1" flipV="1">
            <a:off x="3913257" y="3852570"/>
            <a:ext cx="325372" cy="1040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86" name="Oval 50"/>
          <p:cNvSpPr>
            <a:spLocks noChangeArrowheads="1"/>
          </p:cNvSpPr>
          <p:nvPr/>
        </p:nvSpPr>
        <p:spPr bwMode="auto">
          <a:xfrm>
            <a:off x="5779016" y="3203292"/>
            <a:ext cx="751872" cy="4074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87" name="Rectangle 51"/>
          <p:cNvSpPr>
            <a:spLocks noChangeArrowheads="1"/>
          </p:cNvSpPr>
          <p:nvPr/>
        </p:nvSpPr>
        <p:spPr bwMode="auto">
          <a:xfrm>
            <a:off x="5101961" y="3719197"/>
            <a:ext cx="2119171"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Maintain Student Information</a:t>
            </a:r>
          </a:p>
        </p:txBody>
      </p:sp>
      <p:sp>
        <p:nvSpPr>
          <p:cNvPr id="116788" name="Oval 52"/>
          <p:cNvSpPr>
            <a:spLocks noChangeArrowheads="1"/>
          </p:cNvSpPr>
          <p:nvPr/>
        </p:nvSpPr>
        <p:spPr bwMode="auto">
          <a:xfrm>
            <a:off x="5660298" y="1995605"/>
            <a:ext cx="763598" cy="40598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89" name="Rectangle 53"/>
          <p:cNvSpPr>
            <a:spLocks noChangeArrowheads="1"/>
          </p:cNvSpPr>
          <p:nvPr/>
        </p:nvSpPr>
        <p:spPr bwMode="auto">
          <a:xfrm>
            <a:off x="4958697" y="2510045"/>
            <a:ext cx="2247411"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Maintain Professor Information</a:t>
            </a:r>
          </a:p>
        </p:txBody>
      </p:sp>
      <p:sp>
        <p:nvSpPr>
          <p:cNvPr id="116790" name="Oval 54"/>
          <p:cNvSpPr>
            <a:spLocks noChangeArrowheads="1"/>
          </p:cNvSpPr>
          <p:nvPr/>
        </p:nvSpPr>
        <p:spPr bwMode="auto">
          <a:xfrm>
            <a:off x="3917654" y="1923790"/>
            <a:ext cx="202258" cy="17880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791" name="Line 55"/>
          <p:cNvSpPr>
            <a:spLocks noChangeShapeType="1"/>
          </p:cNvSpPr>
          <p:nvPr/>
        </p:nvSpPr>
        <p:spPr bwMode="auto">
          <a:xfrm>
            <a:off x="4001195" y="2102598"/>
            <a:ext cx="1466" cy="1670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2" name="Line 56"/>
          <p:cNvSpPr>
            <a:spLocks noChangeShapeType="1"/>
          </p:cNvSpPr>
          <p:nvPr/>
        </p:nvSpPr>
        <p:spPr bwMode="auto">
          <a:xfrm>
            <a:off x="3857562" y="2150963"/>
            <a:ext cx="298990" cy="1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3" name="Freeform 57"/>
          <p:cNvSpPr>
            <a:spLocks/>
          </p:cNvSpPr>
          <p:nvPr/>
        </p:nvSpPr>
        <p:spPr bwMode="auto">
          <a:xfrm>
            <a:off x="3810662" y="2269680"/>
            <a:ext cx="392791" cy="191998"/>
          </a:xfrm>
          <a:custGeom>
            <a:avLst/>
            <a:gdLst>
              <a:gd name="T0" fmla="*/ 0 w 33"/>
              <a:gd name="T1" fmla="*/ 2147483646 h 16"/>
              <a:gd name="T2" fmla="*/ 2147483646 w 33"/>
              <a:gd name="T3" fmla="*/ 0 h 16"/>
              <a:gd name="T4" fmla="*/ 2147483646 w 33"/>
              <a:gd name="T5" fmla="*/ 2147483646 h 16"/>
              <a:gd name="T6" fmla="*/ 0 60000 65536"/>
              <a:gd name="T7" fmla="*/ 0 60000 65536"/>
              <a:gd name="T8" fmla="*/ 0 60000 65536"/>
            </a:gdLst>
            <a:ahLst/>
            <a:cxnLst>
              <a:cxn ang="T6">
                <a:pos x="T0" y="T1"/>
              </a:cxn>
              <a:cxn ang="T7">
                <a:pos x="T2" y="T3"/>
              </a:cxn>
              <a:cxn ang="T8">
                <a:pos x="T4" y="T5"/>
              </a:cxn>
            </a:cxnLst>
            <a:rect l="0" t="0" r="r" b="b"/>
            <a:pathLst>
              <a:path w="33" h="16">
                <a:moveTo>
                  <a:pt x="0" y="16"/>
                </a:moveTo>
                <a:lnTo>
                  <a:pt x="16" y="0"/>
                </a:lnTo>
                <a:lnTo>
                  <a:pt x="33" y="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794" name="Rectangle 58"/>
          <p:cNvSpPr>
            <a:spLocks noChangeArrowheads="1"/>
          </p:cNvSpPr>
          <p:nvPr/>
        </p:nvSpPr>
        <p:spPr bwMode="auto">
          <a:xfrm>
            <a:off x="3728549" y="2581861"/>
            <a:ext cx="650819"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Registrar</a:t>
            </a:r>
          </a:p>
        </p:txBody>
      </p:sp>
      <p:sp>
        <p:nvSpPr>
          <p:cNvPr id="116795" name="Line 59"/>
          <p:cNvSpPr>
            <a:spLocks noChangeShapeType="1"/>
          </p:cNvSpPr>
          <p:nvPr/>
        </p:nvSpPr>
        <p:spPr bwMode="auto">
          <a:xfrm>
            <a:off x="5194225" y="2857401"/>
            <a:ext cx="608241" cy="3458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6" name="Line 60"/>
          <p:cNvSpPr>
            <a:spLocks noChangeShapeType="1"/>
          </p:cNvSpPr>
          <p:nvPr/>
        </p:nvSpPr>
        <p:spPr bwMode="auto">
          <a:xfrm flipH="1" flipV="1">
            <a:off x="5718924" y="3096301"/>
            <a:ext cx="83542" cy="106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7" name="Line 61"/>
          <p:cNvSpPr>
            <a:spLocks noChangeShapeType="1"/>
          </p:cNvSpPr>
          <p:nvPr/>
        </p:nvSpPr>
        <p:spPr bwMode="auto">
          <a:xfrm flipH="1" flipV="1">
            <a:off x="5672023" y="3179841"/>
            <a:ext cx="130442" cy="23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8" name="Line 62"/>
          <p:cNvSpPr>
            <a:spLocks noChangeShapeType="1"/>
          </p:cNvSpPr>
          <p:nvPr/>
        </p:nvSpPr>
        <p:spPr bwMode="auto">
          <a:xfrm flipH="1" flipV="1">
            <a:off x="4585985" y="2510045"/>
            <a:ext cx="608240" cy="3473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9" name="Line 63"/>
          <p:cNvSpPr>
            <a:spLocks noChangeShapeType="1"/>
          </p:cNvSpPr>
          <p:nvPr/>
        </p:nvSpPr>
        <p:spPr bwMode="auto">
          <a:xfrm>
            <a:off x="4931877" y="2186138"/>
            <a:ext cx="728422" cy="1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0" name="Line 64"/>
          <p:cNvSpPr>
            <a:spLocks noChangeShapeType="1"/>
          </p:cNvSpPr>
          <p:nvPr/>
        </p:nvSpPr>
        <p:spPr bwMode="auto">
          <a:xfrm flipH="1">
            <a:off x="5540116" y="2186138"/>
            <a:ext cx="120182" cy="600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1" name="Line 65"/>
          <p:cNvSpPr>
            <a:spLocks noChangeShapeType="1"/>
          </p:cNvSpPr>
          <p:nvPr/>
        </p:nvSpPr>
        <p:spPr bwMode="auto">
          <a:xfrm flipH="1" flipV="1">
            <a:off x="5540116" y="2139238"/>
            <a:ext cx="120182" cy="46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2" name="Line 66"/>
          <p:cNvSpPr>
            <a:spLocks noChangeShapeType="1"/>
          </p:cNvSpPr>
          <p:nvPr/>
        </p:nvSpPr>
        <p:spPr bwMode="auto">
          <a:xfrm flipH="1">
            <a:off x="4203453" y="2186138"/>
            <a:ext cx="728423" cy="1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3" name="Oval 67"/>
          <p:cNvSpPr>
            <a:spLocks noChangeArrowheads="1"/>
          </p:cNvSpPr>
          <p:nvPr/>
        </p:nvSpPr>
        <p:spPr bwMode="auto">
          <a:xfrm>
            <a:off x="7934970" y="4117851"/>
            <a:ext cx="202258" cy="19199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804" name="Line 68"/>
          <p:cNvSpPr>
            <a:spLocks noChangeShapeType="1"/>
          </p:cNvSpPr>
          <p:nvPr/>
        </p:nvSpPr>
        <p:spPr bwMode="auto">
          <a:xfrm>
            <a:off x="8030237" y="4298125"/>
            <a:ext cx="1465" cy="1670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5" name="Line 69"/>
          <p:cNvSpPr>
            <a:spLocks noChangeShapeType="1"/>
          </p:cNvSpPr>
          <p:nvPr/>
        </p:nvSpPr>
        <p:spPr bwMode="auto">
          <a:xfrm>
            <a:off x="7886604" y="4345025"/>
            <a:ext cx="287265" cy="14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06" name="Freeform 70"/>
          <p:cNvSpPr>
            <a:spLocks/>
          </p:cNvSpPr>
          <p:nvPr/>
        </p:nvSpPr>
        <p:spPr bwMode="auto">
          <a:xfrm>
            <a:off x="7827979" y="4465207"/>
            <a:ext cx="392791" cy="191998"/>
          </a:xfrm>
          <a:custGeom>
            <a:avLst/>
            <a:gdLst>
              <a:gd name="T0" fmla="*/ 0 w 33"/>
              <a:gd name="T1" fmla="*/ 2147483646 h 16"/>
              <a:gd name="T2" fmla="*/ 2147483646 w 33"/>
              <a:gd name="T3" fmla="*/ 0 h 16"/>
              <a:gd name="T4" fmla="*/ 2147483646 w 33"/>
              <a:gd name="T5" fmla="*/ 2147483646 h 16"/>
              <a:gd name="T6" fmla="*/ 0 60000 65536"/>
              <a:gd name="T7" fmla="*/ 0 60000 65536"/>
              <a:gd name="T8" fmla="*/ 0 60000 65536"/>
            </a:gdLst>
            <a:ahLst/>
            <a:cxnLst>
              <a:cxn ang="T6">
                <a:pos x="T0" y="T1"/>
              </a:cxn>
              <a:cxn ang="T7">
                <a:pos x="T2" y="T3"/>
              </a:cxn>
              <a:cxn ang="T8">
                <a:pos x="T4" y="T5"/>
              </a:cxn>
            </a:cxnLst>
            <a:rect l="0" t="0" r="r" b="b"/>
            <a:pathLst>
              <a:path w="33" h="16">
                <a:moveTo>
                  <a:pt x="0" y="16"/>
                </a:moveTo>
                <a:lnTo>
                  <a:pt x="17" y="0"/>
                </a:lnTo>
                <a:lnTo>
                  <a:pt x="33" y="1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807" name="Rectangle 71"/>
          <p:cNvSpPr>
            <a:spLocks noChangeArrowheads="1"/>
          </p:cNvSpPr>
          <p:nvPr/>
        </p:nvSpPr>
        <p:spPr bwMode="auto">
          <a:xfrm>
            <a:off x="7453475" y="4758336"/>
            <a:ext cx="1061188"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Billing System</a:t>
            </a:r>
          </a:p>
        </p:txBody>
      </p:sp>
      <p:sp>
        <p:nvSpPr>
          <p:cNvPr id="116808" name="Oval 72"/>
          <p:cNvSpPr>
            <a:spLocks noChangeArrowheads="1"/>
          </p:cNvSpPr>
          <p:nvPr/>
        </p:nvSpPr>
        <p:spPr bwMode="auto">
          <a:xfrm>
            <a:off x="5779016" y="4196995"/>
            <a:ext cx="751872" cy="4074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809" name="Rectangle 73"/>
          <p:cNvSpPr>
            <a:spLocks noChangeArrowheads="1"/>
          </p:cNvSpPr>
          <p:nvPr/>
        </p:nvSpPr>
        <p:spPr bwMode="auto">
          <a:xfrm>
            <a:off x="5526232" y="4711435"/>
            <a:ext cx="1316066"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Close Registration</a:t>
            </a:r>
          </a:p>
        </p:txBody>
      </p:sp>
      <p:sp>
        <p:nvSpPr>
          <p:cNvPr id="116810" name="Line 74"/>
          <p:cNvSpPr>
            <a:spLocks noChangeShapeType="1"/>
          </p:cNvSpPr>
          <p:nvPr/>
        </p:nvSpPr>
        <p:spPr bwMode="auto">
          <a:xfrm>
            <a:off x="5266042" y="3490557"/>
            <a:ext cx="691782" cy="706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11" name="Line 75"/>
          <p:cNvSpPr>
            <a:spLocks noChangeShapeType="1"/>
          </p:cNvSpPr>
          <p:nvPr/>
        </p:nvSpPr>
        <p:spPr bwMode="auto">
          <a:xfrm flipH="1" flipV="1">
            <a:off x="5909457" y="4065088"/>
            <a:ext cx="48367" cy="1319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12" name="Line 76"/>
          <p:cNvSpPr>
            <a:spLocks noChangeShapeType="1"/>
          </p:cNvSpPr>
          <p:nvPr/>
        </p:nvSpPr>
        <p:spPr bwMode="auto">
          <a:xfrm flipH="1" flipV="1">
            <a:off x="5825916" y="4150095"/>
            <a:ext cx="131908" cy="46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13" name="Line 77"/>
          <p:cNvSpPr>
            <a:spLocks noChangeShapeType="1"/>
          </p:cNvSpPr>
          <p:nvPr/>
        </p:nvSpPr>
        <p:spPr bwMode="auto">
          <a:xfrm flipH="1" flipV="1">
            <a:off x="4585985" y="2785585"/>
            <a:ext cx="680057" cy="7049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6814" name="Group 78"/>
          <p:cNvGrpSpPr>
            <a:grpSpLocks/>
          </p:cNvGrpSpPr>
          <p:nvPr/>
        </p:nvGrpSpPr>
        <p:grpSpPr bwMode="auto">
          <a:xfrm>
            <a:off x="7696072" y="4333300"/>
            <a:ext cx="118716" cy="108457"/>
            <a:chOff x="5266" y="2452"/>
            <a:chExt cx="81" cy="74"/>
          </a:xfrm>
        </p:grpSpPr>
        <p:sp>
          <p:nvSpPr>
            <p:cNvPr id="116821" name="Line 79"/>
            <p:cNvSpPr>
              <a:spLocks noChangeShapeType="1"/>
            </p:cNvSpPr>
            <p:nvPr/>
          </p:nvSpPr>
          <p:spPr bwMode="auto">
            <a:xfrm flipH="1">
              <a:off x="5266" y="2493"/>
              <a:ext cx="81" cy="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822" name="Line 80"/>
            <p:cNvSpPr>
              <a:spLocks noChangeShapeType="1"/>
            </p:cNvSpPr>
            <p:nvPr/>
          </p:nvSpPr>
          <p:spPr bwMode="auto">
            <a:xfrm flipH="1" flipV="1">
              <a:off x="5266" y="2452"/>
              <a:ext cx="81" cy="4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815" name="Line 81"/>
          <p:cNvSpPr>
            <a:spLocks noChangeShapeType="1"/>
          </p:cNvSpPr>
          <p:nvPr/>
        </p:nvSpPr>
        <p:spPr bwMode="auto">
          <a:xfrm flipH="1">
            <a:off x="6530888" y="4393390"/>
            <a:ext cx="1283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16" name="Oval 82"/>
          <p:cNvSpPr>
            <a:spLocks noChangeArrowheads="1"/>
          </p:cNvSpPr>
          <p:nvPr/>
        </p:nvSpPr>
        <p:spPr bwMode="auto">
          <a:xfrm>
            <a:off x="1896538" y="1536861"/>
            <a:ext cx="718163" cy="38253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6817" name="Rectangle 83"/>
          <p:cNvSpPr>
            <a:spLocks noChangeArrowheads="1"/>
          </p:cNvSpPr>
          <p:nvPr/>
        </p:nvSpPr>
        <p:spPr bwMode="auto">
          <a:xfrm>
            <a:off x="2072602" y="2035178"/>
            <a:ext cx="423194" cy="21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385"/>
              <a:t>Login</a:t>
            </a:r>
          </a:p>
        </p:txBody>
      </p:sp>
      <p:sp>
        <p:nvSpPr>
          <p:cNvPr id="116818" name="Line 84"/>
          <p:cNvSpPr>
            <a:spLocks noChangeShapeType="1"/>
          </p:cNvSpPr>
          <p:nvPr/>
        </p:nvSpPr>
        <p:spPr bwMode="auto">
          <a:xfrm flipV="1">
            <a:off x="974650" y="1919392"/>
            <a:ext cx="785583" cy="801705"/>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19" name="Line 85"/>
          <p:cNvSpPr>
            <a:spLocks noChangeShapeType="1"/>
          </p:cNvSpPr>
          <p:nvPr/>
        </p:nvSpPr>
        <p:spPr bwMode="auto">
          <a:xfrm flipV="1">
            <a:off x="1190100" y="1919392"/>
            <a:ext cx="706438" cy="2737814"/>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20" name="Line 86"/>
          <p:cNvSpPr>
            <a:spLocks noChangeShapeType="1"/>
          </p:cNvSpPr>
          <p:nvPr/>
        </p:nvSpPr>
        <p:spPr bwMode="auto">
          <a:xfrm flipH="1" flipV="1">
            <a:off x="2814027" y="1731790"/>
            <a:ext cx="996635" cy="303388"/>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8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5660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300" fill="hold"/>
                                        <p:tgtEl>
                                          <p:spTgt spid="89"/>
                                        </p:tgtEl>
                                        <p:attrNameLst>
                                          <p:attrName>ppt_x</p:attrName>
                                        </p:attrNameLst>
                                      </p:cBhvr>
                                      <p:tavLst>
                                        <p:tav tm="0">
                                          <p:val>
                                            <p:strVal val="0-#ppt_w/2"/>
                                          </p:val>
                                        </p:tav>
                                        <p:tav tm="100000">
                                          <p:val>
                                            <p:strVal val="#ppt_x"/>
                                          </p:val>
                                        </p:tav>
                                      </p:tavLst>
                                    </p:anim>
                                    <p:anim calcmode="lin" valueType="num">
                                      <p:cBhvr additive="base">
                                        <p:cTn id="8" dur="300" fill="hold"/>
                                        <p:tgtEl>
                                          <p:spTgt spid="8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bwMode="auto">
          <a:xfrm>
            <a:off x="439692" y="994574"/>
            <a:ext cx="3058789" cy="52909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marL="313634" indent="-313634"/>
            <a:r>
              <a:rPr lang="zh-CN" altLang="en-US" sz="1846" dirty="0"/>
              <a:t>用例名字</a:t>
            </a:r>
            <a:endParaRPr lang="en-US" altLang="zh-CN" sz="1846" dirty="0"/>
          </a:p>
          <a:p>
            <a:pPr marL="313634" indent="-313634"/>
            <a:r>
              <a:rPr lang="zh-CN" altLang="en-US" sz="1846" dirty="0"/>
              <a:t>简单描述</a:t>
            </a:r>
            <a:endParaRPr lang="en-US" altLang="zh-CN" sz="1846" dirty="0"/>
          </a:p>
          <a:p>
            <a:pPr marL="313634" indent="-313634"/>
            <a:r>
              <a:rPr lang="zh-CN" altLang="en-US" sz="1846" dirty="0"/>
              <a:t>事件流</a:t>
            </a:r>
            <a:endParaRPr lang="en-GB" altLang="zh-CN" sz="1846" dirty="0"/>
          </a:p>
          <a:p>
            <a:pPr marL="313634" indent="-313634"/>
            <a:r>
              <a:rPr lang="zh-CN" altLang="en-US" sz="1846" dirty="0"/>
              <a:t>关系</a:t>
            </a:r>
            <a:endParaRPr lang="en-GB" altLang="zh-CN" sz="1846" dirty="0"/>
          </a:p>
          <a:p>
            <a:pPr marL="313634" indent="-313634"/>
            <a:r>
              <a:rPr lang="zh-CN" altLang="en-US" sz="1846" dirty="0"/>
              <a:t>活动和状态图</a:t>
            </a:r>
            <a:endParaRPr lang="en-GB" altLang="zh-CN" sz="1846" dirty="0"/>
          </a:p>
          <a:p>
            <a:pPr marL="313634" indent="-313634"/>
            <a:r>
              <a:rPr lang="zh-CN" altLang="en-US" sz="1846" dirty="0"/>
              <a:t>用例图</a:t>
            </a:r>
            <a:endParaRPr lang="en-GB" altLang="zh-CN" sz="1846" dirty="0"/>
          </a:p>
          <a:p>
            <a:pPr marL="313634" indent="-313634"/>
            <a:r>
              <a:rPr lang="zh-CN" altLang="en-US" sz="1846" dirty="0"/>
              <a:t>特殊需求</a:t>
            </a:r>
            <a:endParaRPr lang="en-GB" altLang="zh-CN" sz="1846" dirty="0"/>
          </a:p>
          <a:p>
            <a:pPr marL="313634" indent="-313634"/>
            <a:r>
              <a:rPr lang="zh-CN" altLang="en-US" sz="1846" dirty="0"/>
              <a:t>前序说明（</a:t>
            </a:r>
            <a:r>
              <a:rPr lang="en-US" altLang="zh-CN" sz="1846" dirty="0"/>
              <a:t>Pre-condition)</a:t>
            </a:r>
          </a:p>
          <a:p>
            <a:pPr marL="313634" indent="-313634"/>
            <a:r>
              <a:rPr lang="zh-CN" altLang="en-US" sz="1846" dirty="0"/>
              <a:t>后续说明（</a:t>
            </a:r>
            <a:r>
              <a:rPr lang="en-US" altLang="zh-CN" sz="1846" dirty="0"/>
              <a:t>Post-Condition)</a:t>
            </a:r>
            <a:endParaRPr lang="en-GB" altLang="zh-CN" sz="1846" dirty="0"/>
          </a:p>
          <a:p>
            <a:pPr marL="313634" indent="-313634"/>
            <a:r>
              <a:rPr lang="zh-CN" altLang="en-US" sz="1846" dirty="0"/>
              <a:t>其他相关图</a:t>
            </a:r>
            <a:endParaRPr lang="en-US" altLang="zh-CN" sz="1846" dirty="0"/>
          </a:p>
        </p:txBody>
      </p:sp>
      <p:grpSp>
        <p:nvGrpSpPr>
          <p:cNvPr id="118787" name="Group 3"/>
          <p:cNvGrpSpPr>
            <a:grpSpLocks/>
          </p:cNvGrpSpPr>
          <p:nvPr/>
        </p:nvGrpSpPr>
        <p:grpSpPr bwMode="auto">
          <a:xfrm>
            <a:off x="3939638" y="1318480"/>
            <a:ext cx="4713495" cy="4572794"/>
            <a:chOff x="2352" y="720"/>
            <a:chExt cx="3216" cy="3120"/>
          </a:xfrm>
        </p:grpSpPr>
        <p:grpSp>
          <p:nvGrpSpPr>
            <p:cNvPr id="118789" name="Group 4"/>
            <p:cNvGrpSpPr>
              <a:grpSpLocks/>
            </p:cNvGrpSpPr>
            <p:nvPr/>
          </p:nvGrpSpPr>
          <p:grpSpPr bwMode="auto">
            <a:xfrm>
              <a:off x="2352" y="720"/>
              <a:ext cx="3216" cy="3120"/>
              <a:chOff x="720" y="864"/>
              <a:chExt cx="3216" cy="3120"/>
            </a:xfrm>
          </p:grpSpPr>
          <p:sp>
            <p:nvSpPr>
              <p:cNvPr id="118792" name="Rectangle 5"/>
              <p:cNvSpPr>
                <a:spLocks noChangeArrowheads="1"/>
              </p:cNvSpPr>
              <p:nvPr/>
            </p:nvSpPr>
            <p:spPr bwMode="auto">
              <a:xfrm>
                <a:off x="720" y="864"/>
                <a:ext cx="3216" cy="312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18793" name="Group 6"/>
              <p:cNvGrpSpPr>
                <a:grpSpLocks/>
              </p:cNvGrpSpPr>
              <p:nvPr/>
            </p:nvGrpSpPr>
            <p:grpSpPr bwMode="auto">
              <a:xfrm>
                <a:off x="1512" y="2544"/>
                <a:ext cx="754" cy="1008"/>
                <a:chOff x="365" y="2533"/>
                <a:chExt cx="754" cy="1008"/>
              </a:xfrm>
            </p:grpSpPr>
            <p:sp>
              <p:nvSpPr>
                <p:cNvPr id="118836" name="Oval 7"/>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37" name="Rectangle 8"/>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38" name="Line 9"/>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9" name="Line 10"/>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0" name="Line 11"/>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1" name="Line 12"/>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2" name="Line 13"/>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3" name="Line 14"/>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4" name="Line 15"/>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5" name="Line 16"/>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6" name="Line 17"/>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7" name="Line 18"/>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8" name="Line 19"/>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49" name="Line 20"/>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50" name="Line 21"/>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51" name="Line 22"/>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52" name="Line 23"/>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53" name="Line 24"/>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54" name="Line 25"/>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4" name="Text Box 26"/>
              <p:cNvSpPr txBox="1">
                <a:spLocks noChangeArrowheads="1"/>
              </p:cNvSpPr>
              <p:nvPr/>
            </p:nvSpPr>
            <p:spPr bwMode="auto">
              <a:xfrm>
                <a:off x="1776" y="3648"/>
                <a:ext cx="152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216"/>
                  <a:t>Use-Case Reports</a:t>
                </a:r>
              </a:p>
            </p:txBody>
          </p:sp>
          <p:grpSp>
            <p:nvGrpSpPr>
              <p:cNvPr id="118795" name="Group 27"/>
              <p:cNvGrpSpPr>
                <a:grpSpLocks/>
              </p:cNvGrpSpPr>
              <p:nvPr/>
            </p:nvGrpSpPr>
            <p:grpSpPr bwMode="auto">
              <a:xfrm>
                <a:off x="2328" y="2544"/>
                <a:ext cx="754" cy="1008"/>
                <a:chOff x="365" y="2533"/>
                <a:chExt cx="754" cy="1008"/>
              </a:xfrm>
            </p:grpSpPr>
            <p:sp>
              <p:nvSpPr>
                <p:cNvPr id="118817" name="Oval 28"/>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18" name="Rectangle 29"/>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19" name="Line 30"/>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0" name="Line 31"/>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1" name="Line 32"/>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2" name="Line 33"/>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3" name="Line 34"/>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4" name="Line 35"/>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5" name="Line 36"/>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6" name="Line 37"/>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7" name="Line 38"/>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8" name="Line 39"/>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9" name="Line 40"/>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0" name="Line 41"/>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1" name="Line 42"/>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2" name="Line 43"/>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3" name="Line 44"/>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4" name="Line 45"/>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5" name="Line 46"/>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6" name="Text Box 47"/>
              <p:cNvSpPr txBox="1">
                <a:spLocks noChangeArrowheads="1"/>
              </p:cNvSpPr>
              <p:nvPr/>
            </p:nvSpPr>
            <p:spPr bwMode="auto">
              <a:xfrm>
                <a:off x="2328" y="3120"/>
                <a:ext cx="28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b="1"/>
                  <a:t>...</a:t>
                </a:r>
              </a:p>
            </p:txBody>
          </p:sp>
          <p:grpSp>
            <p:nvGrpSpPr>
              <p:cNvPr id="118797" name="Group 48"/>
              <p:cNvGrpSpPr>
                <a:grpSpLocks/>
              </p:cNvGrpSpPr>
              <p:nvPr/>
            </p:nvGrpSpPr>
            <p:grpSpPr bwMode="auto">
              <a:xfrm>
                <a:off x="1056" y="1344"/>
                <a:ext cx="442" cy="505"/>
                <a:chOff x="7654" y="3380"/>
                <a:chExt cx="554" cy="754"/>
              </a:xfrm>
            </p:grpSpPr>
            <p:sp>
              <p:nvSpPr>
                <p:cNvPr id="118813" name="Oval 49"/>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14" name="Line 50"/>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5" name="Line 51"/>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6" name="Freeform 52"/>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8798" name="Oval 53"/>
              <p:cNvSpPr>
                <a:spLocks noChangeArrowheads="1"/>
              </p:cNvSpPr>
              <p:nvPr/>
            </p:nvSpPr>
            <p:spPr bwMode="auto">
              <a:xfrm>
                <a:off x="2016" y="1248"/>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799" name="Oval 54"/>
              <p:cNvSpPr>
                <a:spLocks noChangeArrowheads="1"/>
              </p:cNvSpPr>
              <p:nvPr/>
            </p:nvSpPr>
            <p:spPr bwMode="auto">
              <a:xfrm>
                <a:off x="1680" y="1824"/>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00" name="Line 55"/>
              <p:cNvSpPr>
                <a:spLocks noChangeShapeType="1"/>
              </p:cNvSpPr>
              <p:nvPr/>
            </p:nvSpPr>
            <p:spPr bwMode="auto">
              <a:xfrm flipV="1">
                <a:off x="1584" y="1392"/>
                <a:ext cx="432" cy="19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Oval 56"/>
              <p:cNvSpPr>
                <a:spLocks noChangeArrowheads="1"/>
              </p:cNvSpPr>
              <p:nvPr/>
            </p:nvSpPr>
            <p:spPr bwMode="auto">
              <a:xfrm>
                <a:off x="2346" y="1830"/>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02" name="Line 57"/>
              <p:cNvSpPr>
                <a:spLocks noChangeShapeType="1"/>
              </p:cNvSpPr>
              <p:nvPr/>
            </p:nvSpPr>
            <p:spPr bwMode="auto">
              <a:xfrm flipH="1" flipV="1">
                <a:off x="2365" y="1547"/>
                <a:ext cx="288" cy="276"/>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3" name="Line 58"/>
              <p:cNvSpPr>
                <a:spLocks noChangeShapeType="1"/>
              </p:cNvSpPr>
              <p:nvPr/>
            </p:nvSpPr>
            <p:spPr bwMode="auto">
              <a:xfrm>
                <a:off x="1584" y="1680"/>
                <a:ext cx="38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8804" name="Group 59"/>
              <p:cNvGrpSpPr>
                <a:grpSpLocks/>
              </p:cNvGrpSpPr>
              <p:nvPr/>
            </p:nvGrpSpPr>
            <p:grpSpPr bwMode="auto">
              <a:xfrm>
                <a:off x="3168" y="1392"/>
                <a:ext cx="442" cy="505"/>
                <a:chOff x="7654" y="3380"/>
                <a:chExt cx="554" cy="754"/>
              </a:xfrm>
            </p:grpSpPr>
            <p:sp>
              <p:nvSpPr>
                <p:cNvPr id="118809" name="Oval 60"/>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810" name="Line 61"/>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1" name="Line 62"/>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12" name="Freeform 63"/>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8805" name="Line 64"/>
              <p:cNvSpPr>
                <a:spLocks noChangeShapeType="1"/>
              </p:cNvSpPr>
              <p:nvPr/>
            </p:nvSpPr>
            <p:spPr bwMode="auto">
              <a:xfrm flipV="1">
                <a:off x="2880" y="1728"/>
                <a:ext cx="336"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6" name="Text Box 65"/>
              <p:cNvSpPr txBox="1">
                <a:spLocks noChangeArrowheads="1"/>
              </p:cNvSpPr>
              <p:nvPr/>
            </p:nvSpPr>
            <p:spPr bwMode="auto">
              <a:xfrm>
                <a:off x="768" y="864"/>
                <a:ext cx="1392"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b="1">
                    <a:solidFill>
                      <a:schemeClr val="tx2"/>
                    </a:solidFill>
                  </a:rPr>
                  <a:t>Use-Case Model</a:t>
                </a:r>
              </a:p>
            </p:txBody>
          </p:sp>
          <p:sp>
            <p:nvSpPr>
              <p:cNvPr id="118807" name="Text Box 66"/>
              <p:cNvSpPr txBox="1">
                <a:spLocks noChangeArrowheads="1"/>
              </p:cNvSpPr>
              <p:nvPr/>
            </p:nvSpPr>
            <p:spPr bwMode="auto">
              <a:xfrm>
                <a:off x="960" y="1968"/>
                <a:ext cx="576"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Actors</a:t>
                </a:r>
              </a:p>
            </p:txBody>
          </p:sp>
          <p:sp>
            <p:nvSpPr>
              <p:cNvPr id="118808" name="Text Box 67"/>
              <p:cNvSpPr txBox="1">
                <a:spLocks noChangeArrowheads="1"/>
              </p:cNvSpPr>
              <p:nvPr/>
            </p:nvSpPr>
            <p:spPr bwMode="auto">
              <a:xfrm>
                <a:off x="1968" y="2208"/>
                <a:ext cx="912"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t>Use Cases</a:t>
                </a:r>
              </a:p>
            </p:txBody>
          </p:sp>
        </p:grpSp>
        <p:sp>
          <p:nvSpPr>
            <p:cNvPr id="118790" name="AutoShape 68"/>
            <p:cNvSpPr>
              <a:spLocks noChangeArrowheads="1"/>
            </p:cNvSpPr>
            <p:nvPr/>
          </p:nvSpPr>
          <p:spPr bwMode="auto">
            <a:xfrm>
              <a:off x="2832" y="2304"/>
              <a:ext cx="2496" cy="1488"/>
            </a:xfrm>
            <a:prstGeom prst="roundRect">
              <a:avLst>
                <a:gd name="adj" fmla="val 16667"/>
              </a:avLst>
            </a:prstGeom>
            <a:noFill/>
            <a:ln w="28575">
              <a:solidFill>
                <a:schemeClr val="tx2"/>
              </a:solidFill>
              <a:prstDash val="dash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18791" name="AutoShape 69"/>
            <p:cNvSpPr>
              <a:spLocks noChangeArrowheads="1"/>
            </p:cNvSpPr>
            <p:nvPr/>
          </p:nvSpPr>
          <p:spPr bwMode="auto">
            <a:xfrm>
              <a:off x="3168" y="1584"/>
              <a:ext cx="816" cy="480"/>
            </a:xfrm>
            <a:prstGeom prst="roundRect">
              <a:avLst>
                <a:gd name="adj" fmla="val 16667"/>
              </a:avLst>
            </a:prstGeom>
            <a:noFill/>
            <a:ln w="28575">
              <a:solidFill>
                <a:schemeClr val="tx2"/>
              </a:solidFill>
              <a:prstDash val="dash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sp>
        <p:nvSpPr>
          <p:cNvPr id="71"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7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标题 1"/>
          <p:cNvSpPr>
            <a:spLocks noGrp="1"/>
          </p:cNvSpPr>
          <p:nvPr>
            <p:ph type="title"/>
          </p:nvPr>
        </p:nvSpPr>
        <p:spPr>
          <a:xfrm>
            <a:off x="360017" y="5218005"/>
            <a:ext cx="3287294" cy="509680"/>
          </a:xfrm>
        </p:spPr>
        <p:txBody>
          <a:bodyPr/>
          <a:lstStyle/>
          <a:p>
            <a:r>
              <a:rPr lang="zh-CN" altLang="en-US" dirty="0">
                <a:solidFill>
                  <a:schemeClr val="tx1">
                    <a:lumMod val="60000"/>
                    <a:lumOff val="40000"/>
                  </a:schemeClr>
                </a:solidFill>
              </a:rPr>
              <a:t>用例描述细节</a:t>
            </a:r>
          </a:p>
        </p:txBody>
      </p:sp>
    </p:spTree>
    <p:extLst>
      <p:ext uri="{BB962C8B-B14F-4D97-AF65-F5344CB8AC3E}">
        <p14:creationId xmlns:p14="http://schemas.microsoft.com/office/powerpoint/2010/main" val="31628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300" fill="hold"/>
                                        <p:tgtEl>
                                          <p:spTgt spid="73"/>
                                        </p:tgtEl>
                                        <p:attrNameLst>
                                          <p:attrName>ppt_x</p:attrName>
                                        </p:attrNameLst>
                                      </p:cBhvr>
                                      <p:tavLst>
                                        <p:tav tm="0">
                                          <p:val>
                                            <p:strVal val="0-#ppt_w/2"/>
                                          </p:val>
                                        </p:tav>
                                        <p:tav tm="100000">
                                          <p:val>
                                            <p:strVal val="#ppt_x"/>
                                          </p:val>
                                        </p:tav>
                                      </p:tavLst>
                                    </p:anim>
                                    <p:anim calcmode="lin" valueType="num">
                                      <p:cBhvr additive="base">
                                        <p:cTn id="8" dur="3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a:t>用例的事件流</a:t>
            </a:r>
            <a:r>
              <a:rPr lang="en-US" altLang="zh-CN"/>
              <a:t>(Flows of Events)</a:t>
            </a:r>
          </a:p>
        </p:txBody>
      </p:sp>
      <p:sp>
        <p:nvSpPr>
          <p:cNvPr id="120835" name="Rectangle 3"/>
          <p:cNvSpPr>
            <a:spLocks noGrp="1" noChangeArrowheads="1"/>
          </p:cNvSpPr>
          <p:nvPr>
            <p:ph type="body" idx="1"/>
          </p:nvPr>
        </p:nvSpPr>
        <p:spPr bwMode="auto">
          <a:xfrm>
            <a:off x="784117" y="1832919"/>
            <a:ext cx="7597873" cy="20211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marL="313634" indent="-313634">
              <a:lnSpc>
                <a:spcPct val="90000"/>
              </a:lnSpc>
            </a:pPr>
            <a:r>
              <a:rPr lang="en-US" altLang="zh-CN" sz="2216"/>
              <a:t>Has one normal, </a:t>
            </a:r>
            <a:r>
              <a:rPr lang="en-US" altLang="zh-CN" sz="2216" i="1"/>
              <a:t>basic flow</a:t>
            </a:r>
            <a:r>
              <a:rPr lang="en-US" altLang="zh-CN" sz="2216"/>
              <a:t> </a:t>
            </a:r>
            <a:br>
              <a:rPr lang="en-US" altLang="zh-CN" sz="2216"/>
            </a:br>
            <a:r>
              <a:rPr lang="en-US" altLang="zh-CN" sz="2216"/>
              <a:t>(“Happy Path”)</a:t>
            </a:r>
          </a:p>
          <a:p>
            <a:pPr marL="313634" indent="-313634">
              <a:lnSpc>
                <a:spcPct val="90000"/>
              </a:lnSpc>
            </a:pPr>
            <a:r>
              <a:rPr lang="en-US" altLang="zh-CN" sz="2216"/>
              <a:t>Several </a:t>
            </a:r>
            <a:r>
              <a:rPr lang="en-US" altLang="zh-CN" sz="2216" i="1"/>
              <a:t>alternative flows</a:t>
            </a:r>
            <a:endParaRPr lang="en-US" altLang="zh-CN" sz="2216"/>
          </a:p>
          <a:p>
            <a:pPr marL="737187" lvl="1" indent="-316565">
              <a:lnSpc>
                <a:spcPct val="90000"/>
              </a:lnSpc>
            </a:pPr>
            <a:r>
              <a:rPr lang="en-US" altLang="zh-CN" sz="1846">
                <a:solidFill>
                  <a:schemeClr val="tx2"/>
                </a:solidFill>
              </a:rPr>
              <a:t>Regular variants</a:t>
            </a:r>
            <a:endParaRPr lang="en-US" altLang="zh-CN" sz="1846"/>
          </a:p>
          <a:p>
            <a:pPr marL="737187" lvl="1" indent="-316565">
              <a:lnSpc>
                <a:spcPct val="90000"/>
              </a:lnSpc>
            </a:pPr>
            <a:r>
              <a:rPr lang="en-US" altLang="zh-CN" sz="1846">
                <a:solidFill>
                  <a:schemeClr val="accent2"/>
                </a:solidFill>
              </a:rPr>
              <a:t>Odd cases</a:t>
            </a:r>
            <a:endParaRPr lang="en-US" altLang="zh-CN" sz="1846"/>
          </a:p>
          <a:p>
            <a:pPr marL="737187" lvl="1" indent="-316565">
              <a:lnSpc>
                <a:spcPct val="90000"/>
              </a:lnSpc>
            </a:pPr>
            <a:r>
              <a:rPr lang="en-US" altLang="zh-CN" sz="1846" b="1">
                <a:solidFill>
                  <a:srgbClr val="FF9900"/>
                </a:solidFill>
              </a:rPr>
              <a:t>Exceptional flows</a:t>
            </a:r>
            <a:r>
              <a:rPr lang="en-US" altLang="zh-CN" sz="1846" b="1"/>
              <a:t> </a:t>
            </a:r>
            <a:r>
              <a:rPr lang="en-US" altLang="zh-CN" sz="1846"/>
              <a:t>handling error situations</a:t>
            </a:r>
          </a:p>
          <a:p>
            <a:pPr marL="737187" lvl="1" indent="-316565">
              <a:lnSpc>
                <a:spcPct val="90000"/>
              </a:lnSpc>
            </a:pPr>
            <a:endParaRPr lang="en-US" altLang="zh-CN" sz="1846"/>
          </a:p>
        </p:txBody>
      </p:sp>
      <p:grpSp>
        <p:nvGrpSpPr>
          <p:cNvPr id="120836" name="Group 29"/>
          <p:cNvGrpSpPr>
            <a:grpSpLocks/>
          </p:cNvGrpSpPr>
          <p:nvPr/>
        </p:nvGrpSpPr>
        <p:grpSpPr bwMode="auto">
          <a:xfrm>
            <a:off x="4772121" y="2631692"/>
            <a:ext cx="4572794" cy="2462274"/>
            <a:chOff x="528" y="2496"/>
            <a:chExt cx="3120" cy="1680"/>
          </a:xfrm>
        </p:grpSpPr>
        <p:grpSp>
          <p:nvGrpSpPr>
            <p:cNvPr id="120837" name="Group 4"/>
            <p:cNvGrpSpPr>
              <a:grpSpLocks/>
            </p:cNvGrpSpPr>
            <p:nvPr/>
          </p:nvGrpSpPr>
          <p:grpSpPr bwMode="auto">
            <a:xfrm>
              <a:off x="1872" y="2544"/>
              <a:ext cx="1776" cy="1632"/>
              <a:chOff x="3264" y="1200"/>
              <a:chExt cx="1776" cy="1632"/>
            </a:xfrm>
          </p:grpSpPr>
          <p:sp>
            <p:nvSpPr>
              <p:cNvPr id="120840" name="Line 5"/>
              <p:cNvSpPr>
                <a:spLocks noChangeShapeType="1"/>
              </p:cNvSpPr>
              <p:nvPr/>
            </p:nvSpPr>
            <p:spPr bwMode="auto">
              <a:xfrm>
                <a:off x="4176" y="1200"/>
                <a:ext cx="0" cy="1632"/>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841" name="Group 6"/>
              <p:cNvGrpSpPr>
                <a:grpSpLocks/>
              </p:cNvGrpSpPr>
              <p:nvPr/>
            </p:nvGrpSpPr>
            <p:grpSpPr bwMode="auto">
              <a:xfrm>
                <a:off x="4176" y="1537"/>
                <a:ext cx="337" cy="336"/>
                <a:chOff x="4176" y="1537"/>
                <a:chExt cx="337" cy="336"/>
              </a:xfrm>
            </p:grpSpPr>
            <p:sp>
              <p:nvSpPr>
                <p:cNvPr id="120860" name="Arc 7"/>
                <p:cNvSpPr>
                  <a:spLocks/>
                </p:cNvSpPr>
                <p:nvPr/>
              </p:nvSpPr>
              <p:spPr bwMode="auto">
                <a:xfrm>
                  <a:off x="4176" y="1537"/>
                  <a:ext cx="337" cy="192"/>
                </a:xfrm>
                <a:custGeom>
                  <a:avLst/>
                  <a:gdLst>
                    <a:gd name="T0" fmla="*/ 0 w 21664"/>
                    <a:gd name="T1" fmla="*/ 0 h 21600"/>
                    <a:gd name="T2" fmla="*/ 0 w 21664"/>
                    <a:gd name="T3" fmla="*/ 0 h 21600"/>
                    <a:gd name="T4" fmla="*/ 0 w 21664"/>
                    <a:gd name="T5" fmla="*/ 0 h 21600"/>
                    <a:gd name="T6" fmla="*/ 0 60000 65536"/>
                    <a:gd name="T7" fmla="*/ 0 60000 65536"/>
                    <a:gd name="T8" fmla="*/ 0 60000 65536"/>
                  </a:gdLst>
                  <a:ahLst/>
                  <a:cxnLst>
                    <a:cxn ang="T6">
                      <a:pos x="T0" y="T1"/>
                    </a:cxn>
                    <a:cxn ang="T7">
                      <a:pos x="T2" y="T3"/>
                    </a:cxn>
                    <a:cxn ang="T8">
                      <a:pos x="T4" y="T5"/>
                    </a:cxn>
                  </a:cxnLst>
                  <a:rect l="0" t="0" r="r" b="b"/>
                  <a:pathLst>
                    <a:path w="21664" h="21600" fill="none" extrusionOk="0">
                      <a:moveTo>
                        <a:pt x="0" y="0"/>
                      </a:moveTo>
                      <a:cubicBezTo>
                        <a:pt x="21" y="0"/>
                        <a:pt x="42" y="0"/>
                        <a:pt x="64" y="0"/>
                      </a:cubicBezTo>
                      <a:cubicBezTo>
                        <a:pt x="11993" y="0"/>
                        <a:pt x="21664" y="9670"/>
                        <a:pt x="21664" y="21600"/>
                      </a:cubicBezTo>
                    </a:path>
                    <a:path w="21664" h="21600" stroke="0" extrusionOk="0">
                      <a:moveTo>
                        <a:pt x="0" y="0"/>
                      </a:moveTo>
                      <a:cubicBezTo>
                        <a:pt x="21" y="0"/>
                        <a:pt x="42" y="0"/>
                        <a:pt x="64" y="0"/>
                      </a:cubicBezTo>
                      <a:cubicBezTo>
                        <a:pt x="11993" y="0"/>
                        <a:pt x="21664" y="9670"/>
                        <a:pt x="21664" y="21600"/>
                      </a:cubicBezTo>
                      <a:lnTo>
                        <a:pt x="64" y="21600"/>
                      </a:lnTo>
                      <a:lnTo>
                        <a:pt x="0" y="0"/>
                      </a:lnTo>
                      <a:close/>
                    </a:path>
                  </a:pathLst>
                </a:custGeom>
                <a:noFill/>
                <a:ln w="508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1" name="Arc 8"/>
                <p:cNvSpPr>
                  <a:spLocks/>
                </p:cNvSpPr>
                <p:nvPr/>
              </p:nvSpPr>
              <p:spPr bwMode="auto">
                <a:xfrm rot="10800000">
                  <a:off x="4177" y="1682"/>
                  <a:ext cx="336" cy="191"/>
                </a:xfrm>
                <a:custGeom>
                  <a:avLst/>
                  <a:gdLst>
                    <a:gd name="T0" fmla="*/ 0 w 21600"/>
                    <a:gd name="T1" fmla="*/ 0 h 21497"/>
                    <a:gd name="T2" fmla="*/ 0 w 21600"/>
                    <a:gd name="T3" fmla="*/ 0 h 21497"/>
                    <a:gd name="T4" fmla="*/ 0 w 21600"/>
                    <a:gd name="T5" fmla="*/ 0 h 21497"/>
                    <a:gd name="T6" fmla="*/ 0 60000 65536"/>
                    <a:gd name="T7" fmla="*/ 0 60000 65536"/>
                    <a:gd name="T8" fmla="*/ 0 60000 65536"/>
                  </a:gdLst>
                  <a:ahLst/>
                  <a:cxnLst>
                    <a:cxn ang="T6">
                      <a:pos x="T0" y="T1"/>
                    </a:cxn>
                    <a:cxn ang="T7">
                      <a:pos x="T2" y="T3"/>
                    </a:cxn>
                    <a:cxn ang="T8">
                      <a:pos x="T4" y="T5"/>
                    </a:cxn>
                  </a:cxnLst>
                  <a:rect l="0" t="0" r="r" b="b"/>
                  <a:pathLst>
                    <a:path w="21600" h="21497" fill="none" extrusionOk="0">
                      <a:moveTo>
                        <a:pt x="0" y="21497"/>
                      </a:moveTo>
                      <a:cubicBezTo>
                        <a:pt x="0" y="10385"/>
                        <a:pt x="8430" y="1086"/>
                        <a:pt x="19489" y="0"/>
                      </a:cubicBezTo>
                    </a:path>
                    <a:path w="21600" h="21497" stroke="0" extrusionOk="0">
                      <a:moveTo>
                        <a:pt x="0" y="21497"/>
                      </a:moveTo>
                      <a:cubicBezTo>
                        <a:pt x="0" y="10385"/>
                        <a:pt x="8430" y="1086"/>
                        <a:pt x="19489" y="0"/>
                      </a:cubicBezTo>
                      <a:lnTo>
                        <a:pt x="21600" y="21497"/>
                      </a:lnTo>
                      <a:lnTo>
                        <a:pt x="0" y="21497"/>
                      </a:lnTo>
                      <a:close/>
                    </a:path>
                  </a:pathLst>
                </a:custGeom>
                <a:noFill/>
                <a:ln w="50800"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42" name="Group 9"/>
              <p:cNvGrpSpPr>
                <a:grpSpLocks/>
              </p:cNvGrpSpPr>
              <p:nvPr/>
            </p:nvGrpSpPr>
            <p:grpSpPr bwMode="auto">
              <a:xfrm>
                <a:off x="3792" y="1345"/>
                <a:ext cx="337" cy="430"/>
                <a:chOff x="3792" y="1345"/>
                <a:chExt cx="337" cy="430"/>
              </a:xfrm>
            </p:grpSpPr>
            <p:sp>
              <p:nvSpPr>
                <p:cNvPr id="120858" name="Arc 10"/>
                <p:cNvSpPr>
                  <a:spLocks/>
                </p:cNvSpPr>
                <p:nvPr/>
              </p:nvSpPr>
              <p:spPr bwMode="auto">
                <a:xfrm rot="10800000">
                  <a:off x="3792" y="1556"/>
                  <a:ext cx="336"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9" name="Arc 11"/>
                <p:cNvSpPr>
                  <a:spLocks/>
                </p:cNvSpPr>
                <p:nvPr/>
              </p:nvSpPr>
              <p:spPr bwMode="auto">
                <a:xfrm>
                  <a:off x="3793" y="1345"/>
                  <a:ext cx="336" cy="218"/>
                </a:xfrm>
                <a:custGeom>
                  <a:avLst/>
                  <a:gdLst>
                    <a:gd name="T0" fmla="*/ 0 w 21600"/>
                    <a:gd name="T1" fmla="*/ 0 h 21496"/>
                    <a:gd name="T2" fmla="*/ 0 w 21600"/>
                    <a:gd name="T3" fmla="*/ 0 h 21496"/>
                    <a:gd name="T4" fmla="*/ 0 w 21600"/>
                    <a:gd name="T5" fmla="*/ 0 h 21496"/>
                    <a:gd name="T6" fmla="*/ 0 60000 65536"/>
                    <a:gd name="T7" fmla="*/ 0 60000 65536"/>
                    <a:gd name="T8" fmla="*/ 0 60000 65536"/>
                  </a:gdLst>
                  <a:ahLst/>
                  <a:cxnLst>
                    <a:cxn ang="T6">
                      <a:pos x="T0" y="T1"/>
                    </a:cxn>
                    <a:cxn ang="T7">
                      <a:pos x="T2" y="T3"/>
                    </a:cxn>
                    <a:cxn ang="T8">
                      <a:pos x="T4" y="T5"/>
                    </a:cxn>
                  </a:cxnLst>
                  <a:rect l="0" t="0" r="r" b="b"/>
                  <a:pathLst>
                    <a:path w="21600" h="21496" fill="none" extrusionOk="0">
                      <a:moveTo>
                        <a:pt x="0" y="21496"/>
                      </a:moveTo>
                      <a:cubicBezTo>
                        <a:pt x="0" y="10388"/>
                        <a:pt x="8424" y="1091"/>
                        <a:pt x="19479" y="0"/>
                      </a:cubicBezTo>
                    </a:path>
                    <a:path w="21600" h="21496" stroke="0" extrusionOk="0">
                      <a:moveTo>
                        <a:pt x="0" y="21496"/>
                      </a:moveTo>
                      <a:cubicBezTo>
                        <a:pt x="0" y="10388"/>
                        <a:pt x="8424" y="1091"/>
                        <a:pt x="19479" y="0"/>
                      </a:cubicBezTo>
                      <a:lnTo>
                        <a:pt x="21600" y="21496"/>
                      </a:lnTo>
                      <a:lnTo>
                        <a:pt x="0" y="21496"/>
                      </a:lnTo>
                      <a:close/>
                    </a:path>
                  </a:pathLst>
                </a:custGeom>
                <a:noFill/>
                <a:ln w="50800" cap="rnd">
                  <a:solidFill>
                    <a:schemeClr val="accent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43" name="Group 12"/>
              <p:cNvGrpSpPr>
                <a:grpSpLocks/>
              </p:cNvGrpSpPr>
              <p:nvPr/>
            </p:nvGrpSpPr>
            <p:grpSpPr bwMode="auto">
              <a:xfrm>
                <a:off x="4512" y="1729"/>
                <a:ext cx="528" cy="479"/>
                <a:chOff x="4512" y="1729"/>
                <a:chExt cx="528" cy="479"/>
              </a:xfrm>
            </p:grpSpPr>
            <p:sp>
              <p:nvSpPr>
                <p:cNvPr id="120854" name="Arc 13"/>
                <p:cNvSpPr>
                  <a:spLocks/>
                </p:cNvSpPr>
                <p:nvPr/>
              </p:nvSpPr>
              <p:spPr bwMode="auto">
                <a:xfrm>
                  <a:off x="4512" y="1729"/>
                  <a:ext cx="433" cy="384"/>
                </a:xfrm>
                <a:custGeom>
                  <a:avLst/>
                  <a:gdLst>
                    <a:gd name="T0" fmla="*/ 0 w 21650"/>
                    <a:gd name="T1" fmla="*/ 0 h 21600"/>
                    <a:gd name="T2" fmla="*/ 0 w 21650"/>
                    <a:gd name="T3" fmla="*/ 0 h 21600"/>
                    <a:gd name="T4" fmla="*/ 0 w 21650"/>
                    <a:gd name="T5" fmla="*/ 0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50800" cap="rnd">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5" name="Line 14"/>
                <p:cNvSpPr>
                  <a:spLocks noChangeShapeType="1"/>
                </p:cNvSpPr>
                <p:nvPr/>
              </p:nvSpPr>
              <p:spPr bwMode="auto">
                <a:xfrm>
                  <a:off x="4800" y="2112"/>
                  <a:ext cx="240"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6" name="Line 15"/>
                <p:cNvSpPr>
                  <a:spLocks noChangeShapeType="1"/>
                </p:cNvSpPr>
                <p:nvPr/>
              </p:nvSpPr>
              <p:spPr bwMode="auto">
                <a:xfrm>
                  <a:off x="4848" y="2160"/>
                  <a:ext cx="144"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7" name="Line 16"/>
                <p:cNvSpPr>
                  <a:spLocks noChangeShapeType="1"/>
                </p:cNvSpPr>
                <p:nvPr/>
              </p:nvSpPr>
              <p:spPr bwMode="auto">
                <a:xfrm>
                  <a:off x="4896" y="2208"/>
                  <a:ext cx="48"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44" name="Group 17"/>
              <p:cNvGrpSpPr>
                <a:grpSpLocks/>
              </p:cNvGrpSpPr>
              <p:nvPr/>
            </p:nvGrpSpPr>
            <p:grpSpPr bwMode="auto">
              <a:xfrm>
                <a:off x="3600" y="1969"/>
                <a:ext cx="529" cy="479"/>
                <a:chOff x="3600" y="1969"/>
                <a:chExt cx="529" cy="479"/>
              </a:xfrm>
            </p:grpSpPr>
            <p:sp>
              <p:nvSpPr>
                <p:cNvPr id="120850" name="Arc 18"/>
                <p:cNvSpPr>
                  <a:spLocks/>
                </p:cNvSpPr>
                <p:nvPr/>
              </p:nvSpPr>
              <p:spPr bwMode="auto">
                <a:xfrm>
                  <a:off x="3697" y="1969"/>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0"/>
                        <a:pt x="9640" y="27"/>
                        <a:pt x="21550" y="0"/>
                      </a:cubicBezTo>
                    </a:path>
                    <a:path w="21600" h="21600" stroke="0" extrusionOk="0">
                      <a:moveTo>
                        <a:pt x="0" y="21600"/>
                      </a:moveTo>
                      <a:cubicBezTo>
                        <a:pt x="0" y="9690"/>
                        <a:pt x="9640" y="27"/>
                        <a:pt x="21550" y="0"/>
                      </a:cubicBezTo>
                      <a:lnTo>
                        <a:pt x="21600" y="21600"/>
                      </a:lnTo>
                      <a:lnTo>
                        <a:pt x="0" y="21600"/>
                      </a:lnTo>
                      <a:close/>
                    </a:path>
                  </a:pathLst>
                </a:custGeom>
                <a:noFill/>
                <a:ln w="508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1" name="Line 19"/>
                <p:cNvSpPr>
                  <a:spLocks noChangeShapeType="1"/>
                </p:cNvSpPr>
                <p:nvPr/>
              </p:nvSpPr>
              <p:spPr bwMode="auto">
                <a:xfrm flipH="1">
                  <a:off x="3600" y="2352"/>
                  <a:ext cx="240"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2" name="Line 20"/>
                <p:cNvSpPr>
                  <a:spLocks noChangeShapeType="1"/>
                </p:cNvSpPr>
                <p:nvPr/>
              </p:nvSpPr>
              <p:spPr bwMode="auto">
                <a:xfrm flipH="1">
                  <a:off x="3648" y="2400"/>
                  <a:ext cx="144"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3" name="Line 21"/>
                <p:cNvSpPr>
                  <a:spLocks noChangeShapeType="1"/>
                </p:cNvSpPr>
                <p:nvPr/>
              </p:nvSpPr>
              <p:spPr bwMode="auto">
                <a:xfrm flipH="1">
                  <a:off x="3696" y="2448"/>
                  <a:ext cx="48"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45" name="Group 22"/>
              <p:cNvGrpSpPr>
                <a:grpSpLocks/>
              </p:cNvGrpSpPr>
              <p:nvPr/>
            </p:nvGrpSpPr>
            <p:grpSpPr bwMode="auto">
              <a:xfrm>
                <a:off x="3264" y="1537"/>
                <a:ext cx="529" cy="479"/>
                <a:chOff x="3264" y="1537"/>
                <a:chExt cx="529" cy="479"/>
              </a:xfrm>
            </p:grpSpPr>
            <p:sp>
              <p:nvSpPr>
                <p:cNvPr id="120846" name="Arc 23"/>
                <p:cNvSpPr>
                  <a:spLocks/>
                </p:cNvSpPr>
                <p:nvPr/>
              </p:nvSpPr>
              <p:spPr bwMode="auto">
                <a:xfrm>
                  <a:off x="3361" y="1537"/>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0"/>
                        <a:pt x="9640" y="27"/>
                        <a:pt x="21550" y="0"/>
                      </a:cubicBezTo>
                    </a:path>
                    <a:path w="21600" h="21600" stroke="0" extrusionOk="0">
                      <a:moveTo>
                        <a:pt x="0" y="21600"/>
                      </a:moveTo>
                      <a:cubicBezTo>
                        <a:pt x="0" y="9690"/>
                        <a:pt x="9640" y="27"/>
                        <a:pt x="21550" y="0"/>
                      </a:cubicBezTo>
                      <a:lnTo>
                        <a:pt x="21600" y="21600"/>
                      </a:lnTo>
                      <a:lnTo>
                        <a:pt x="0" y="21600"/>
                      </a:lnTo>
                      <a:close/>
                    </a:path>
                  </a:pathLst>
                </a:custGeom>
                <a:noFill/>
                <a:ln w="50800" cap="rnd">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7" name="Line 24"/>
                <p:cNvSpPr>
                  <a:spLocks noChangeShapeType="1"/>
                </p:cNvSpPr>
                <p:nvPr/>
              </p:nvSpPr>
              <p:spPr bwMode="auto">
                <a:xfrm flipH="1">
                  <a:off x="3264" y="1920"/>
                  <a:ext cx="240"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8" name="Line 25"/>
                <p:cNvSpPr>
                  <a:spLocks noChangeShapeType="1"/>
                </p:cNvSpPr>
                <p:nvPr/>
              </p:nvSpPr>
              <p:spPr bwMode="auto">
                <a:xfrm flipH="1">
                  <a:off x="3312" y="1968"/>
                  <a:ext cx="144"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9" name="Line 26"/>
                <p:cNvSpPr>
                  <a:spLocks noChangeShapeType="1"/>
                </p:cNvSpPr>
                <p:nvPr/>
              </p:nvSpPr>
              <p:spPr bwMode="auto">
                <a:xfrm flipH="1">
                  <a:off x="3360" y="2016"/>
                  <a:ext cx="48"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0838" name="Text Box 27"/>
            <p:cNvSpPr txBox="1">
              <a:spLocks noChangeArrowheads="1"/>
            </p:cNvSpPr>
            <p:nvPr/>
          </p:nvSpPr>
          <p:spPr bwMode="auto">
            <a:xfrm>
              <a:off x="528" y="2496"/>
              <a:ext cx="177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b="1">
                  <a:solidFill>
                    <a:srgbClr val="00FF00"/>
                  </a:solidFill>
                </a:rPr>
                <a:t>“Happy Path”</a:t>
              </a:r>
            </a:p>
          </p:txBody>
        </p:sp>
        <p:sp>
          <p:nvSpPr>
            <p:cNvPr id="120839" name="Line 28"/>
            <p:cNvSpPr>
              <a:spLocks noChangeShapeType="1"/>
            </p:cNvSpPr>
            <p:nvPr/>
          </p:nvSpPr>
          <p:spPr bwMode="auto">
            <a:xfrm flipH="1">
              <a:off x="1968" y="2592"/>
              <a:ext cx="816" cy="0"/>
            </a:xfrm>
            <a:prstGeom prst="line">
              <a:avLst/>
            </a:prstGeom>
            <a:noFill/>
            <a:ln w="38100">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3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88136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0-#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236131" y="6031975"/>
            <a:ext cx="2673326" cy="42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grpSp>
        <p:nvGrpSpPr>
          <p:cNvPr id="122883" name="Group 3"/>
          <p:cNvGrpSpPr>
            <a:grpSpLocks/>
          </p:cNvGrpSpPr>
          <p:nvPr/>
        </p:nvGrpSpPr>
        <p:grpSpPr bwMode="auto">
          <a:xfrm>
            <a:off x="3236131" y="2795844"/>
            <a:ext cx="1336663" cy="1195961"/>
            <a:chOff x="2064" y="1440"/>
            <a:chExt cx="912" cy="816"/>
          </a:xfrm>
        </p:grpSpPr>
        <p:sp>
          <p:nvSpPr>
            <p:cNvPr id="122910" name="Line 4"/>
            <p:cNvSpPr>
              <a:spLocks noChangeShapeType="1"/>
            </p:cNvSpPr>
            <p:nvPr/>
          </p:nvSpPr>
          <p:spPr bwMode="auto">
            <a:xfrm>
              <a:off x="2976" y="1440"/>
              <a:ext cx="0" cy="576"/>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2911" name="Group 5"/>
            <p:cNvGrpSpPr>
              <a:grpSpLocks/>
            </p:cNvGrpSpPr>
            <p:nvPr/>
          </p:nvGrpSpPr>
          <p:grpSpPr bwMode="auto">
            <a:xfrm>
              <a:off x="2592" y="1585"/>
              <a:ext cx="337" cy="430"/>
              <a:chOff x="3792" y="1345"/>
              <a:chExt cx="337" cy="430"/>
            </a:xfrm>
          </p:grpSpPr>
          <p:sp>
            <p:nvSpPr>
              <p:cNvPr id="122917" name="Arc 6"/>
              <p:cNvSpPr>
                <a:spLocks/>
              </p:cNvSpPr>
              <p:nvPr/>
            </p:nvSpPr>
            <p:spPr bwMode="auto">
              <a:xfrm rot="10800000">
                <a:off x="3792" y="1556"/>
                <a:ext cx="336"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8" name="Arc 7"/>
              <p:cNvSpPr>
                <a:spLocks/>
              </p:cNvSpPr>
              <p:nvPr/>
            </p:nvSpPr>
            <p:spPr bwMode="auto">
              <a:xfrm>
                <a:off x="3793" y="1345"/>
                <a:ext cx="336" cy="218"/>
              </a:xfrm>
              <a:custGeom>
                <a:avLst/>
                <a:gdLst>
                  <a:gd name="T0" fmla="*/ 0 w 21600"/>
                  <a:gd name="T1" fmla="*/ 0 h 21496"/>
                  <a:gd name="T2" fmla="*/ 0 w 21600"/>
                  <a:gd name="T3" fmla="*/ 0 h 21496"/>
                  <a:gd name="T4" fmla="*/ 0 w 21600"/>
                  <a:gd name="T5" fmla="*/ 0 h 21496"/>
                  <a:gd name="T6" fmla="*/ 0 60000 65536"/>
                  <a:gd name="T7" fmla="*/ 0 60000 65536"/>
                  <a:gd name="T8" fmla="*/ 0 60000 65536"/>
                </a:gdLst>
                <a:ahLst/>
                <a:cxnLst>
                  <a:cxn ang="T6">
                    <a:pos x="T0" y="T1"/>
                  </a:cxn>
                  <a:cxn ang="T7">
                    <a:pos x="T2" y="T3"/>
                  </a:cxn>
                  <a:cxn ang="T8">
                    <a:pos x="T4" y="T5"/>
                  </a:cxn>
                </a:cxnLst>
                <a:rect l="0" t="0" r="r" b="b"/>
                <a:pathLst>
                  <a:path w="21600" h="21496" fill="none" extrusionOk="0">
                    <a:moveTo>
                      <a:pt x="0" y="21496"/>
                    </a:moveTo>
                    <a:cubicBezTo>
                      <a:pt x="0" y="10388"/>
                      <a:pt x="8424" y="1091"/>
                      <a:pt x="19479" y="0"/>
                    </a:cubicBezTo>
                  </a:path>
                  <a:path w="21600" h="21496" stroke="0" extrusionOk="0">
                    <a:moveTo>
                      <a:pt x="0" y="21496"/>
                    </a:moveTo>
                    <a:cubicBezTo>
                      <a:pt x="0" y="10388"/>
                      <a:pt x="8424" y="1091"/>
                      <a:pt x="19479" y="0"/>
                    </a:cubicBezTo>
                    <a:lnTo>
                      <a:pt x="21600" y="21496"/>
                    </a:lnTo>
                    <a:lnTo>
                      <a:pt x="0" y="21496"/>
                    </a:lnTo>
                    <a:close/>
                  </a:path>
                </a:pathLst>
              </a:custGeom>
              <a:noFill/>
              <a:ln w="50800" cap="rnd">
                <a:solidFill>
                  <a:schemeClr val="accent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2912" name="Group 8"/>
            <p:cNvGrpSpPr>
              <a:grpSpLocks/>
            </p:cNvGrpSpPr>
            <p:nvPr/>
          </p:nvGrpSpPr>
          <p:grpSpPr bwMode="auto">
            <a:xfrm>
              <a:off x="2064" y="1777"/>
              <a:ext cx="529" cy="479"/>
              <a:chOff x="3264" y="1537"/>
              <a:chExt cx="529" cy="479"/>
            </a:xfrm>
          </p:grpSpPr>
          <p:sp>
            <p:nvSpPr>
              <p:cNvPr id="122913" name="Arc 9"/>
              <p:cNvSpPr>
                <a:spLocks/>
              </p:cNvSpPr>
              <p:nvPr/>
            </p:nvSpPr>
            <p:spPr bwMode="auto">
              <a:xfrm>
                <a:off x="3361" y="1537"/>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0"/>
                      <a:pt x="9640" y="27"/>
                      <a:pt x="21550" y="0"/>
                    </a:cubicBezTo>
                  </a:path>
                  <a:path w="21600" h="21600" stroke="0" extrusionOk="0">
                    <a:moveTo>
                      <a:pt x="0" y="21600"/>
                    </a:moveTo>
                    <a:cubicBezTo>
                      <a:pt x="0" y="9690"/>
                      <a:pt x="9640" y="27"/>
                      <a:pt x="21550" y="0"/>
                    </a:cubicBezTo>
                    <a:lnTo>
                      <a:pt x="21600" y="21600"/>
                    </a:lnTo>
                    <a:lnTo>
                      <a:pt x="0" y="21600"/>
                    </a:lnTo>
                    <a:close/>
                  </a:path>
                </a:pathLst>
              </a:custGeom>
              <a:noFill/>
              <a:ln w="50800" cap="rnd">
                <a:solidFill>
                  <a:schemeClr val="accent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4" name="Line 10"/>
              <p:cNvSpPr>
                <a:spLocks noChangeShapeType="1"/>
              </p:cNvSpPr>
              <p:nvPr/>
            </p:nvSpPr>
            <p:spPr bwMode="auto">
              <a:xfrm flipH="1">
                <a:off x="3264" y="1920"/>
                <a:ext cx="240"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5" name="Line 11"/>
              <p:cNvSpPr>
                <a:spLocks noChangeShapeType="1"/>
              </p:cNvSpPr>
              <p:nvPr/>
            </p:nvSpPr>
            <p:spPr bwMode="auto">
              <a:xfrm flipH="1">
                <a:off x="3312" y="1968"/>
                <a:ext cx="144"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16" name="Line 12"/>
              <p:cNvSpPr>
                <a:spLocks noChangeShapeType="1"/>
              </p:cNvSpPr>
              <p:nvPr/>
            </p:nvSpPr>
            <p:spPr bwMode="auto">
              <a:xfrm flipH="1">
                <a:off x="3360" y="2016"/>
                <a:ext cx="48" cy="0"/>
              </a:xfrm>
              <a:prstGeom prst="line">
                <a:avLst/>
              </a:prstGeom>
              <a:noFill/>
              <a:ln w="508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22884" name="Group 13"/>
          <p:cNvGrpSpPr>
            <a:grpSpLocks/>
          </p:cNvGrpSpPr>
          <p:nvPr/>
        </p:nvGrpSpPr>
        <p:grpSpPr bwMode="auto">
          <a:xfrm>
            <a:off x="6331561" y="2795844"/>
            <a:ext cx="1266312" cy="1618065"/>
            <a:chOff x="4704" y="2160"/>
            <a:chExt cx="864" cy="1104"/>
          </a:xfrm>
        </p:grpSpPr>
        <p:sp>
          <p:nvSpPr>
            <p:cNvPr id="122901" name="Line 14"/>
            <p:cNvSpPr>
              <a:spLocks noChangeShapeType="1"/>
            </p:cNvSpPr>
            <p:nvPr/>
          </p:nvSpPr>
          <p:spPr bwMode="auto">
            <a:xfrm>
              <a:off x="4752" y="2160"/>
              <a:ext cx="0" cy="432"/>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2902" name="Group 15"/>
            <p:cNvGrpSpPr>
              <a:grpSpLocks/>
            </p:cNvGrpSpPr>
            <p:nvPr/>
          </p:nvGrpSpPr>
          <p:grpSpPr bwMode="auto">
            <a:xfrm>
              <a:off x="4704" y="2593"/>
              <a:ext cx="337" cy="336"/>
              <a:chOff x="4176" y="1537"/>
              <a:chExt cx="337" cy="336"/>
            </a:xfrm>
          </p:grpSpPr>
          <p:sp>
            <p:nvSpPr>
              <p:cNvPr id="122908" name="Arc 16"/>
              <p:cNvSpPr>
                <a:spLocks/>
              </p:cNvSpPr>
              <p:nvPr/>
            </p:nvSpPr>
            <p:spPr bwMode="auto">
              <a:xfrm>
                <a:off x="4176" y="1537"/>
                <a:ext cx="337" cy="192"/>
              </a:xfrm>
              <a:custGeom>
                <a:avLst/>
                <a:gdLst>
                  <a:gd name="T0" fmla="*/ 0 w 21664"/>
                  <a:gd name="T1" fmla="*/ 0 h 21600"/>
                  <a:gd name="T2" fmla="*/ 0 w 21664"/>
                  <a:gd name="T3" fmla="*/ 0 h 21600"/>
                  <a:gd name="T4" fmla="*/ 0 w 21664"/>
                  <a:gd name="T5" fmla="*/ 0 h 21600"/>
                  <a:gd name="T6" fmla="*/ 0 60000 65536"/>
                  <a:gd name="T7" fmla="*/ 0 60000 65536"/>
                  <a:gd name="T8" fmla="*/ 0 60000 65536"/>
                </a:gdLst>
                <a:ahLst/>
                <a:cxnLst>
                  <a:cxn ang="T6">
                    <a:pos x="T0" y="T1"/>
                  </a:cxn>
                  <a:cxn ang="T7">
                    <a:pos x="T2" y="T3"/>
                  </a:cxn>
                  <a:cxn ang="T8">
                    <a:pos x="T4" y="T5"/>
                  </a:cxn>
                </a:cxnLst>
                <a:rect l="0" t="0" r="r" b="b"/>
                <a:pathLst>
                  <a:path w="21664" h="21600" fill="none" extrusionOk="0">
                    <a:moveTo>
                      <a:pt x="0" y="0"/>
                    </a:moveTo>
                    <a:cubicBezTo>
                      <a:pt x="21" y="0"/>
                      <a:pt x="42" y="0"/>
                      <a:pt x="64" y="0"/>
                    </a:cubicBezTo>
                    <a:cubicBezTo>
                      <a:pt x="11993" y="0"/>
                      <a:pt x="21664" y="9670"/>
                      <a:pt x="21664" y="21600"/>
                    </a:cubicBezTo>
                  </a:path>
                  <a:path w="21664" h="21600" stroke="0" extrusionOk="0">
                    <a:moveTo>
                      <a:pt x="0" y="0"/>
                    </a:moveTo>
                    <a:cubicBezTo>
                      <a:pt x="21" y="0"/>
                      <a:pt x="42" y="0"/>
                      <a:pt x="64" y="0"/>
                    </a:cubicBezTo>
                    <a:cubicBezTo>
                      <a:pt x="11993" y="0"/>
                      <a:pt x="21664" y="9670"/>
                      <a:pt x="21664" y="21600"/>
                    </a:cubicBezTo>
                    <a:lnTo>
                      <a:pt x="64" y="21600"/>
                    </a:lnTo>
                    <a:lnTo>
                      <a:pt x="0" y="0"/>
                    </a:lnTo>
                    <a:close/>
                  </a:path>
                </a:pathLst>
              </a:custGeom>
              <a:noFill/>
              <a:ln w="508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9" name="Arc 17"/>
              <p:cNvSpPr>
                <a:spLocks/>
              </p:cNvSpPr>
              <p:nvPr/>
            </p:nvSpPr>
            <p:spPr bwMode="auto">
              <a:xfrm rot="10800000">
                <a:off x="4177" y="1682"/>
                <a:ext cx="336" cy="191"/>
              </a:xfrm>
              <a:custGeom>
                <a:avLst/>
                <a:gdLst>
                  <a:gd name="T0" fmla="*/ 0 w 21600"/>
                  <a:gd name="T1" fmla="*/ 0 h 21497"/>
                  <a:gd name="T2" fmla="*/ 0 w 21600"/>
                  <a:gd name="T3" fmla="*/ 0 h 21497"/>
                  <a:gd name="T4" fmla="*/ 0 w 21600"/>
                  <a:gd name="T5" fmla="*/ 0 h 21497"/>
                  <a:gd name="T6" fmla="*/ 0 60000 65536"/>
                  <a:gd name="T7" fmla="*/ 0 60000 65536"/>
                  <a:gd name="T8" fmla="*/ 0 60000 65536"/>
                </a:gdLst>
                <a:ahLst/>
                <a:cxnLst>
                  <a:cxn ang="T6">
                    <a:pos x="T0" y="T1"/>
                  </a:cxn>
                  <a:cxn ang="T7">
                    <a:pos x="T2" y="T3"/>
                  </a:cxn>
                  <a:cxn ang="T8">
                    <a:pos x="T4" y="T5"/>
                  </a:cxn>
                </a:cxnLst>
                <a:rect l="0" t="0" r="r" b="b"/>
                <a:pathLst>
                  <a:path w="21600" h="21497" fill="none" extrusionOk="0">
                    <a:moveTo>
                      <a:pt x="0" y="21497"/>
                    </a:moveTo>
                    <a:cubicBezTo>
                      <a:pt x="0" y="10385"/>
                      <a:pt x="8430" y="1086"/>
                      <a:pt x="19489" y="0"/>
                    </a:cubicBezTo>
                  </a:path>
                  <a:path w="21600" h="21497" stroke="0" extrusionOk="0">
                    <a:moveTo>
                      <a:pt x="0" y="21497"/>
                    </a:moveTo>
                    <a:cubicBezTo>
                      <a:pt x="0" y="10385"/>
                      <a:pt x="8430" y="1086"/>
                      <a:pt x="19489" y="0"/>
                    </a:cubicBezTo>
                    <a:lnTo>
                      <a:pt x="21600" y="21497"/>
                    </a:lnTo>
                    <a:lnTo>
                      <a:pt x="0" y="21497"/>
                    </a:lnTo>
                    <a:close/>
                  </a:path>
                </a:pathLst>
              </a:custGeom>
              <a:noFill/>
              <a:ln w="50800"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2903" name="Group 18"/>
            <p:cNvGrpSpPr>
              <a:grpSpLocks/>
            </p:cNvGrpSpPr>
            <p:nvPr/>
          </p:nvGrpSpPr>
          <p:grpSpPr bwMode="auto">
            <a:xfrm>
              <a:off x="5040" y="2785"/>
              <a:ext cx="528" cy="479"/>
              <a:chOff x="4512" y="1729"/>
              <a:chExt cx="528" cy="479"/>
            </a:xfrm>
          </p:grpSpPr>
          <p:sp>
            <p:nvSpPr>
              <p:cNvPr id="122904" name="Arc 19"/>
              <p:cNvSpPr>
                <a:spLocks/>
              </p:cNvSpPr>
              <p:nvPr/>
            </p:nvSpPr>
            <p:spPr bwMode="auto">
              <a:xfrm>
                <a:off x="4512" y="1729"/>
                <a:ext cx="433" cy="384"/>
              </a:xfrm>
              <a:custGeom>
                <a:avLst/>
                <a:gdLst>
                  <a:gd name="T0" fmla="*/ 0 w 21650"/>
                  <a:gd name="T1" fmla="*/ 0 h 21600"/>
                  <a:gd name="T2" fmla="*/ 0 w 21650"/>
                  <a:gd name="T3" fmla="*/ 0 h 21600"/>
                  <a:gd name="T4" fmla="*/ 0 w 21650"/>
                  <a:gd name="T5" fmla="*/ 0 h 21600"/>
                  <a:gd name="T6" fmla="*/ 0 60000 65536"/>
                  <a:gd name="T7" fmla="*/ 0 60000 65536"/>
                  <a:gd name="T8" fmla="*/ 0 60000 65536"/>
                </a:gdLst>
                <a:ahLst/>
                <a:cxnLst>
                  <a:cxn ang="T6">
                    <a:pos x="T0" y="T1"/>
                  </a:cxn>
                  <a:cxn ang="T7">
                    <a:pos x="T2" y="T3"/>
                  </a:cxn>
                  <a:cxn ang="T8">
                    <a:pos x="T4" y="T5"/>
                  </a:cxn>
                </a:cxnLst>
                <a:rect l="0" t="0" r="r" b="b"/>
                <a:pathLst>
                  <a:path w="21650" h="21600" fill="none" extrusionOk="0">
                    <a:moveTo>
                      <a:pt x="0" y="0"/>
                    </a:moveTo>
                    <a:cubicBezTo>
                      <a:pt x="16" y="0"/>
                      <a:pt x="33" y="0"/>
                      <a:pt x="50" y="0"/>
                    </a:cubicBezTo>
                    <a:cubicBezTo>
                      <a:pt x="11979" y="0"/>
                      <a:pt x="21650" y="9670"/>
                      <a:pt x="21650" y="21600"/>
                    </a:cubicBezTo>
                  </a:path>
                  <a:path w="21650" h="21600" stroke="0" extrusionOk="0">
                    <a:moveTo>
                      <a:pt x="0" y="0"/>
                    </a:moveTo>
                    <a:cubicBezTo>
                      <a:pt x="16" y="0"/>
                      <a:pt x="33" y="0"/>
                      <a:pt x="50" y="0"/>
                    </a:cubicBezTo>
                    <a:cubicBezTo>
                      <a:pt x="11979" y="0"/>
                      <a:pt x="21650" y="9670"/>
                      <a:pt x="21650" y="21600"/>
                    </a:cubicBezTo>
                    <a:lnTo>
                      <a:pt x="50" y="21600"/>
                    </a:lnTo>
                    <a:lnTo>
                      <a:pt x="0" y="0"/>
                    </a:lnTo>
                    <a:close/>
                  </a:path>
                </a:pathLst>
              </a:custGeom>
              <a:noFill/>
              <a:ln w="50800" cap="rnd">
                <a:solidFill>
                  <a:srgbClr val="FF99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5" name="Line 20"/>
              <p:cNvSpPr>
                <a:spLocks noChangeShapeType="1"/>
              </p:cNvSpPr>
              <p:nvPr/>
            </p:nvSpPr>
            <p:spPr bwMode="auto">
              <a:xfrm>
                <a:off x="4800" y="2112"/>
                <a:ext cx="240"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6" name="Line 21"/>
              <p:cNvSpPr>
                <a:spLocks noChangeShapeType="1"/>
              </p:cNvSpPr>
              <p:nvPr/>
            </p:nvSpPr>
            <p:spPr bwMode="auto">
              <a:xfrm>
                <a:off x="4848" y="2160"/>
                <a:ext cx="144"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7" name="Line 22"/>
              <p:cNvSpPr>
                <a:spLocks noChangeShapeType="1"/>
              </p:cNvSpPr>
              <p:nvPr/>
            </p:nvSpPr>
            <p:spPr bwMode="auto">
              <a:xfrm>
                <a:off x="4896" y="2208"/>
                <a:ext cx="48" cy="0"/>
              </a:xfrm>
              <a:prstGeom prst="line">
                <a:avLst/>
              </a:prstGeom>
              <a:noFill/>
              <a:ln w="508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22885" name="Group 23"/>
          <p:cNvGrpSpPr>
            <a:grpSpLocks/>
          </p:cNvGrpSpPr>
          <p:nvPr/>
        </p:nvGrpSpPr>
        <p:grpSpPr bwMode="auto">
          <a:xfrm>
            <a:off x="914559" y="2795845"/>
            <a:ext cx="1338129" cy="2038704"/>
            <a:chOff x="576" y="576"/>
            <a:chExt cx="913" cy="1391"/>
          </a:xfrm>
        </p:grpSpPr>
        <p:grpSp>
          <p:nvGrpSpPr>
            <p:cNvPr id="122892" name="Group 24"/>
            <p:cNvGrpSpPr>
              <a:grpSpLocks/>
            </p:cNvGrpSpPr>
            <p:nvPr/>
          </p:nvGrpSpPr>
          <p:grpSpPr bwMode="auto">
            <a:xfrm>
              <a:off x="1152" y="1153"/>
              <a:ext cx="337" cy="336"/>
              <a:chOff x="4176" y="1537"/>
              <a:chExt cx="337" cy="336"/>
            </a:xfrm>
          </p:grpSpPr>
          <p:sp>
            <p:nvSpPr>
              <p:cNvPr id="122899" name="Arc 25"/>
              <p:cNvSpPr>
                <a:spLocks/>
              </p:cNvSpPr>
              <p:nvPr/>
            </p:nvSpPr>
            <p:spPr bwMode="auto">
              <a:xfrm>
                <a:off x="4176" y="1537"/>
                <a:ext cx="337" cy="192"/>
              </a:xfrm>
              <a:custGeom>
                <a:avLst/>
                <a:gdLst>
                  <a:gd name="T0" fmla="*/ 0 w 21664"/>
                  <a:gd name="T1" fmla="*/ 0 h 21600"/>
                  <a:gd name="T2" fmla="*/ 0 w 21664"/>
                  <a:gd name="T3" fmla="*/ 0 h 21600"/>
                  <a:gd name="T4" fmla="*/ 0 w 21664"/>
                  <a:gd name="T5" fmla="*/ 0 h 21600"/>
                  <a:gd name="T6" fmla="*/ 0 60000 65536"/>
                  <a:gd name="T7" fmla="*/ 0 60000 65536"/>
                  <a:gd name="T8" fmla="*/ 0 60000 65536"/>
                </a:gdLst>
                <a:ahLst/>
                <a:cxnLst>
                  <a:cxn ang="T6">
                    <a:pos x="T0" y="T1"/>
                  </a:cxn>
                  <a:cxn ang="T7">
                    <a:pos x="T2" y="T3"/>
                  </a:cxn>
                  <a:cxn ang="T8">
                    <a:pos x="T4" y="T5"/>
                  </a:cxn>
                </a:cxnLst>
                <a:rect l="0" t="0" r="r" b="b"/>
                <a:pathLst>
                  <a:path w="21664" h="21600" fill="none" extrusionOk="0">
                    <a:moveTo>
                      <a:pt x="0" y="0"/>
                    </a:moveTo>
                    <a:cubicBezTo>
                      <a:pt x="21" y="0"/>
                      <a:pt x="42" y="0"/>
                      <a:pt x="64" y="0"/>
                    </a:cubicBezTo>
                    <a:cubicBezTo>
                      <a:pt x="11993" y="0"/>
                      <a:pt x="21664" y="9670"/>
                      <a:pt x="21664" y="21600"/>
                    </a:cubicBezTo>
                  </a:path>
                  <a:path w="21664" h="21600" stroke="0" extrusionOk="0">
                    <a:moveTo>
                      <a:pt x="0" y="0"/>
                    </a:moveTo>
                    <a:cubicBezTo>
                      <a:pt x="21" y="0"/>
                      <a:pt x="42" y="0"/>
                      <a:pt x="64" y="0"/>
                    </a:cubicBezTo>
                    <a:cubicBezTo>
                      <a:pt x="11993" y="0"/>
                      <a:pt x="21664" y="9670"/>
                      <a:pt x="21664" y="21600"/>
                    </a:cubicBezTo>
                    <a:lnTo>
                      <a:pt x="64" y="21600"/>
                    </a:lnTo>
                    <a:lnTo>
                      <a:pt x="0" y="0"/>
                    </a:lnTo>
                    <a:close/>
                  </a:path>
                </a:pathLst>
              </a:custGeom>
              <a:noFill/>
              <a:ln w="508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00" name="Arc 26"/>
              <p:cNvSpPr>
                <a:spLocks/>
              </p:cNvSpPr>
              <p:nvPr/>
            </p:nvSpPr>
            <p:spPr bwMode="auto">
              <a:xfrm rot="10800000">
                <a:off x="4177" y="1682"/>
                <a:ext cx="336" cy="191"/>
              </a:xfrm>
              <a:custGeom>
                <a:avLst/>
                <a:gdLst>
                  <a:gd name="T0" fmla="*/ 0 w 21600"/>
                  <a:gd name="T1" fmla="*/ 0 h 21497"/>
                  <a:gd name="T2" fmla="*/ 0 w 21600"/>
                  <a:gd name="T3" fmla="*/ 0 h 21497"/>
                  <a:gd name="T4" fmla="*/ 0 w 21600"/>
                  <a:gd name="T5" fmla="*/ 0 h 21497"/>
                  <a:gd name="T6" fmla="*/ 0 60000 65536"/>
                  <a:gd name="T7" fmla="*/ 0 60000 65536"/>
                  <a:gd name="T8" fmla="*/ 0 60000 65536"/>
                </a:gdLst>
                <a:ahLst/>
                <a:cxnLst>
                  <a:cxn ang="T6">
                    <a:pos x="T0" y="T1"/>
                  </a:cxn>
                  <a:cxn ang="T7">
                    <a:pos x="T2" y="T3"/>
                  </a:cxn>
                  <a:cxn ang="T8">
                    <a:pos x="T4" y="T5"/>
                  </a:cxn>
                </a:cxnLst>
                <a:rect l="0" t="0" r="r" b="b"/>
                <a:pathLst>
                  <a:path w="21600" h="21497" fill="none" extrusionOk="0">
                    <a:moveTo>
                      <a:pt x="0" y="21497"/>
                    </a:moveTo>
                    <a:cubicBezTo>
                      <a:pt x="0" y="10385"/>
                      <a:pt x="8430" y="1086"/>
                      <a:pt x="19489" y="0"/>
                    </a:cubicBezTo>
                  </a:path>
                  <a:path w="21600" h="21497" stroke="0" extrusionOk="0">
                    <a:moveTo>
                      <a:pt x="0" y="21497"/>
                    </a:moveTo>
                    <a:cubicBezTo>
                      <a:pt x="0" y="10385"/>
                      <a:pt x="8430" y="1086"/>
                      <a:pt x="19489" y="0"/>
                    </a:cubicBezTo>
                    <a:lnTo>
                      <a:pt x="21600" y="21497"/>
                    </a:lnTo>
                    <a:lnTo>
                      <a:pt x="0" y="21497"/>
                    </a:lnTo>
                    <a:close/>
                  </a:path>
                </a:pathLst>
              </a:custGeom>
              <a:noFill/>
              <a:ln w="50800"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2893" name="Group 27"/>
            <p:cNvGrpSpPr>
              <a:grpSpLocks/>
            </p:cNvGrpSpPr>
            <p:nvPr/>
          </p:nvGrpSpPr>
          <p:grpSpPr bwMode="auto">
            <a:xfrm>
              <a:off x="576" y="1488"/>
              <a:ext cx="576" cy="479"/>
              <a:chOff x="3600" y="1969"/>
              <a:chExt cx="529" cy="479"/>
            </a:xfrm>
          </p:grpSpPr>
          <p:sp>
            <p:nvSpPr>
              <p:cNvPr id="122895" name="Arc 28"/>
              <p:cNvSpPr>
                <a:spLocks/>
              </p:cNvSpPr>
              <p:nvPr/>
            </p:nvSpPr>
            <p:spPr bwMode="auto">
              <a:xfrm>
                <a:off x="3697" y="1969"/>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0"/>
                      <a:pt x="9640" y="27"/>
                      <a:pt x="21550" y="0"/>
                    </a:cubicBezTo>
                  </a:path>
                  <a:path w="21600" h="21600" stroke="0" extrusionOk="0">
                    <a:moveTo>
                      <a:pt x="0" y="21600"/>
                    </a:moveTo>
                    <a:cubicBezTo>
                      <a:pt x="0" y="9690"/>
                      <a:pt x="9640" y="27"/>
                      <a:pt x="21550" y="0"/>
                    </a:cubicBezTo>
                    <a:lnTo>
                      <a:pt x="21600" y="21600"/>
                    </a:lnTo>
                    <a:lnTo>
                      <a:pt x="0" y="21600"/>
                    </a:lnTo>
                    <a:close/>
                  </a:path>
                </a:pathLst>
              </a:custGeom>
              <a:noFill/>
              <a:ln w="508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6" name="Line 29"/>
              <p:cNvSpPr>
                <a:spLocks noChangeShapeType="1"/>
              </p:cNvSpPr>
              <p:nvPr/>
            </p:nvSpPr>
            <p:spPr bwMode="auto">
              <a:xfrm flipH="1">
                <a:off x="3600" y="2352"/>
                <a:ext cx="240"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7" name="Line 30"/>
              <p:cNvSpPr>
                <a:spLocks noChangeShapeType="1"/>
              </p:cNvSpPr>
              <p:nvPr/>
            </p:nvSpPr>
            <p:spPr bwMode="auto">
              <a:xfrm flipH="1">
                <a:off x="3648" y="2400"/>
                <a:ext cx="144"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8" name="Line 31"/>
              <p:cNvSpPr>
                <a:spLocks noChangeShapeType="1"/>
              </p:cNvSpPr>
              <p:nvPr/>
            </p:nvSpPr>
            <p:spPr bwMode="auto">
              <a:xfrm flipH="1">
                <a:off x="3696" y="2448"/>
                <a:ext cx="48" cy="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2894" name="Line 32"/>
            <p:cNvSpPr>
              <a:spLocks noChangeShapeType="1"/>
            </p:cNvSpPr>
            <p:nvPr/>
          </p:nvSpPr>
          <p:spPr bwMode="auto">
            <a:xfrm>
              <a:off x="1152" y="576"/>
              <a:ext cx="0" cy="576"/>
            </a:xfrm>
            <a:prstGeom prst="line">
              <a:avLst/>
            </a:prstGeom>
            <a:noFill/>
            <a:ln w="762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2886" name="Rectangle 33"/>
          <p:cNvSpPr>
            <a:spLocks noGrp="1" noChangeArrowheads="1"/>
          </p:cNvSpPr>
          <p:nvPr>
            <p:ph type="title"/>
          </p:nvPr>
        </p:nvSpPr>
        <p:spPr/>
        <p:txBody>
          <a:bodyPr/>
          <a:lstStyle/>
          <a:p>
            <a:r>
              <a:rPr lang="zh-CN" altLang="en-US"/>
              <a:t>什么是场景（</a:t>
            </a:r>
            <a:r>
              <a:rPr lang="en-US" altLang="zh-CN"/>
              <a:t> Scenarios </a:t>
            </a:r>
            <a:r>
              <a:rPr lang="zh-CN" altLang="en-US"/>
              <a:t>）</a:t>
            </a:r>
            <a:r>
              <a:rPr lang="en-US" altLang="zh-CN"/>
              <a:t>?</a:t>
            </a:r>
          </a:p>
        </p:txBody>
      </p:sp>
      <p:sp>
        <p:nvSpPr>
          <p:cNvPr id="122887" name="Rectangle 3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marL="313634" indent="-313634"/>
            <a:r>
              <a:rPr lang="zh-CN" altLang="en-US"/>
              <a:t>场景是用例的一个实例化</a:t>
            </a:r>
            <a:r>
              <a:rPr lang="en-US" altLang="zh-CN"/>
              <a:t> </a:t>
            </a:r>
            <a:r>
              <a:rPr lang="en-US" altLang="zh-CN" sz="1662"/>
              <a:t>(an instance of a use case)</a:t>
            </a:r>
          </a:p>
        </p:txBody>
      </p:sp>
      <p:sp>
        <p:nvSpPr>
          <p:cNvPr id="122888" name="Text Box 35"/>
          <p:cNvSpPr txBox="1">
            <a:spLocks noChangeArrowheads="1"/>
          </p:cNvSpPr>
          <p:nvPr/>
        </p:nvSpPr>
        <p:spPr bwMode="auto">
          <a:xfrm>
            <a:off x="2028445" y="4775923"/>
            <a:ext cx="4285147" cy="77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30000"/>
              </a:spcBef>
            </a:pPr>
            <a:r>
              <a:rPr lang="en-US" altLang="zh-CN" sz="2216"/>
              <a:t>Scenarios make excellent test cases.</a:t>
            </a:r>
          </a:p>
          <a:p>
            <a:endParaRPr lang="en-US" altLang="zh-CN" sz="2216" b="1"/>
          </a:p>
        </p:txBody>
      </p:sp>
      <p:grpSp>
        <p:nvGrpSpPr>
          <p:cNvPr id="122889" name="Group 36"/>
          <p:cNvGrpSpPr>
            <a:grpSpLocks/>
          </p:cNvGrpSpPr>
          <p:nvPr/>
        </p:nvGrpSpPr>
        <p:grpSpPr bwMode="auto">
          <a:xfrm>
            <a:off x="756270" y="5332870"/>
            <a:ext cx="7339921" cy="776789"/>
            <a:chOff x="276" y="3459"/>
            <a:chExt cx="5008" cy="530"/>
          </a:xfrm>
        </p:grpSpPr>
        <p:sp>
          <p:nvSpPr>
            <p:cNvPr id="122890" name="Text Box 37"/>
            <p:cNvSpPr txBox="1">
              <a:spLocks noChangeArrowheads="1"/>
            </p:cNvSpPr>
            <p:nvPr/>
          </p:nvSpPr>
          <p:spPr bwMode="auto">
            <a:xfrm>
              <a:off x="276" y="3459"/>
              <a:ext cx="367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46"/>
                <a:t>Some people write scenarios first and extract use cases</a:t>
              </a:r>
            </a:p>
          </p:txBody>
        </p:sp>
        <p:sp>
          <p:nvSpPr>
            <p:cNvPr id="122891" name="Text Box 38"/>
            <p:cNvSpPr txBox="1">
              <a:spLocks noChangeArrowheads="1"/>
            </p:cNvSpPr>
            <p:nvPr/>
          </p:nvSpPr>
          <p:spPr bwMode="auto">
            <a:xfrm>
              <a:off x="290" y="3732"/>
              <a:ext cx="499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46"/>
                <a:t>Others find use cases first and validate those use cases by writing scenarios</a:t>
              </a:r>
            </a:p>
          </p:txBody>
        </p:sp>
      </p:grpSp>
      <p:sp>
        <p:nvSpPr>
          <p:cNvPr id="39"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面向对象的分析方法</a:t>
            </a:r>
            <a:endParaRPr lang="zh-CN" altLang="en-US" dirty="0"/>
          </a:p>
        </p:txBody>
      </p:sp>
      <p:cxnSp>
        <p:nvCxnSpPr>
          <p:cNvPr id="4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8738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 fill="hold"/>
                                        <p:tgtEl>
                                          <p:spTgt spid="41"/>
                                        </p:tgtEl>
                                        <p:attrNameLst>
                                          <p:attrName>ppt_x</p:attrName>
                                        </p:attrNameLst>
                                      </p:cBhvr>
                                      <p:tavLst>
                                        <p:tav tm="0">
                                          <p:val>
                                            <p:strVal val="0-#ppt_w/2"/>
                                          </p:val>
                                        </p:tav>
                                        <p:tav tm="100000">
                                          <p:val>
                                            <p:strVal val="#ppt_x"/>
                                          </p:val>
                                        </p:tav>
                                      </p:tavLst>
                                    </p:anim>
                                    <p:anim calcmode="lin" valueType="num">
                                      <p:cBhvr additive="base">
                                        <p:cTn id="8" dur="3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47963" y="6283082"/>
            <a:ext cx="8641408" cy="534959"/>
          </a:xfrm>
        </p:spPr>
        <p:txBody>
          <a:bodyPr/>
          <a:lstStyle/>
          <a:p>
            <a:r>
              <a:rPr lang="zh-CN" altLang="en-US" dirty="0"/>
              <a:t>示例</a:t>
            </a:r>
            <a:r>
              <a:rPr lang="sv-SE" altLang="zh-CN" dirty="0"/>
              <a:t>: </a:t>
            </a:r>
            <a:r>
              <a:rPr lang="zh-CN" altLang="en-US" dirty="0"/>
              <a:t>活动图（</a:t>
            </a:r>
            <a:r>
              <a:rPr lang="sv-SE" altLang="zh-CN" dirty="0"/>
              <a:t>Activity Diagram</a:t>
            </a:r>
            <a:r>
              <a:rPr lang="zh-CN" altLang="en-US" dirty="0"/>
              <a:t>）</a:t>
            </a:r>
            <a:endParaRPr lang="sv-SE" altLang="zh-CN" dirty="0"/>
          </a:p>
        </p:txBody>
      </p:sp>
      <p:sp>
        <p:nvSpPr>
          <p:cNvPr id="124931" name="Text Box 3"/>
          <p:cNvSpPr txBox="1">
            <a:spLocks noChangeArrowheads="1"/>
          </p:cNvSpPr>
          <p:nvPr/>
        </p:nvSpPr>
        <p:spPr bwMode="auto">
          <a:xfrm>
            <a:off x="1758767" y="1107428"/>
            <a:ext cx="1618065" cy="38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accent2"/>
                </a:solidFill>
              </a:rPr>
              <a:t>initial state</a:t>
            </a:r>
          </a:p>
        </p:txBody>
      </p:sp>
      <p:sp>
        <p:nvSpPr>
          <p:cNvPr id="124932" name="Line 4"/>
          <p:cNvSpPr>
            <a:spLocks noChangeShapeType="1"/>
          </p:cNvSpPr>
          <p:nvPr/>
        </p:nvSpPr>
        <p:spPr bwMode="auto">
          <a:xfrm flipV="1">
            <a:off x="3095430" y="1177779"/>
            <a:ext cx="1055260" cy="14070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33" name="Text Box 5"/>
          <p:cNvSpPr txBox="1">
            <a:spLocks noChangeArrowheads="1"/>
          </p:cNvSpPr>
          <p:nvPr/>
        </p:nvSpPr>
        <p:spPr bwMode="auto">
          <a:xfrm>
            <a:off x="1407014" y="2021986"/>
            <a:ext cx="1618065" cy="38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accent2"/>
                </a:solidFill>
              </a:rPr>
              <a:t>action state</a:t>
            </a:r>
          </a:p>
        </p:txBody>
      </p:sp>
      <p:sp>
        <p:nvSpPr>
          <p:cNvPr id="124934" name="Line 6"/>
          <p:cNvSpPr>
            <a:spLocks noChangeShapeType="1"/>
          </p:cNvSpPr>
          <p:nvPr/>
        </p:nvSpPr>
        <p:spPr bwMode="auto">
          <a:xfrm flipV="1">
            <a:off x="2743677" y="1881285"/>
            <a:ext cx="1055260" cy="35175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35" name="Line 7"/>
          <p:cNvSpPr>
            <a:spLocks noChangeShapeType="1"/>
          </p:cNvSpPr>
          <p:nvPr/>
        </p:nvSpPr>
        <p:spPr bwMode="auto">
          <a:xfrm>
            <a:off x="2743677" y="2303389"/>
            <a:ext cx="562805" cy="21105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36" name="Text Box 8"/>
          <p:cNvSpPr txBox="1">
            <a:spLocks noChangeArrowheads="1"/>
          </p:cNvSpPr>
          <p:nvPr/>
        </p:nvSpPr>
        <p:spPr bwMode="auto">
          <a:xfrm>
            <a:off x="6120509" y="1670233"/>
            <a:ext cx="1829118" cy="38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accent2"/>
                </a:solidFill>
              </a:rPr>
              <a:t>concurrent fork</a:t>
            </a:r>
          </a:p>
        </p:txBody>
      </p:sp>
      <p:sp>
        <p:nvSpPr>
          <p:cNvPr id="124937" name="Line 9"/>
          <p:cNvSpPr>
            <a:spLocks noChangeShapeType="1"/>
          </p:cNvSpPr>
          <p:nvPr/>
        </p:nvSpPr>
        <p:spPr bwMode="auto">
          <a:xfrm flipH="1">
            <a:off x="5135599" y="1881285"/>
            <a:ext cx="844208" cy="28140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38" name="Text Box 10"/>
          <p:cNvSpPr txBox="1">
            <a:spLocks noChangeArrowheads="1"/>
          </p:cNvSpPr>
          <p:nvPr/>
        </p:nvSpPr>
        <p:spPr bwMode="auto">
          <a:xfrm>
            <a:off x="6331561" y="3288299"/>
            <a:ext cx="1829118" cy="38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accent2"/>
                </a:solidFill>
              </a:rPr>
              <a:t>concurrent join</a:t>
            </a:r>
          </a:p>
        </p:txBody>
      </p:sp>
      <p:sp>
        <p:nvSpPr>
          <p:cNvPr id="124939" name="Line 11"/>
          <p:cNvSpPr>
            <a:spLocks noChangeShapeType="1"/>
          </p:cNvSpPr>
          <p:nvPr/>
        </p:nvSpPr>
        <p:spPr bwMode="auto">
          <a:xfrm flipH="1">
            <a:off x="5276301" y="3499351"/>
            <a:ext cx="1055260" cy="14070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40" name="Text Box 12"/>
          <p:cNvSpPr txBox="1">
            <a:spLocks noChangeArrowheads="1"/>
          </p:cNvSpPr>
          <p:nvPr/>
        </p:nvSpPr>
        <p:spPr bwMode="auto">
          <a:xfrm>
            <a:off x="562806" y="4554611"/>
            <a:ext cx="2180871" cy="38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663" tIns="49832" rIns="99663" bIns="49832">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accent2"/>
                </a:solidFill>
              </a:rPr>
              <a:t>guard expression</a:t>
            </a:r>
          </a:p>
        </p:txBody>
      </p:sp>
      <p:sp>
        <p:nvSpPr>
          <p:cNvPr id="124941" name="Line 13"/>
          <p:cNvSpPr>
            <a:spLocks noChangeShapeType="1"/>
          </p:cNvSpPr>
          <p:nvPr/>
        </p:nvSpPr>
        <p:spPr bwMode="auto">
          <a:xfrm flipV="1">
            <a:off x="2110521" y="4413909"/>
            <a:ext cx="562805" cy="21105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42" name="Line 14"/>
          <p:cNvSpPr>
            <a:spLocks noChangeShapeType="1"/>
          </p:cNvSpPr>
          <p:nvPr/>
        </p:nvSpPr>
        <p:spPr bwMode="auto">
          <a:xfrm>
            <a:off x="2040170" y="5047066"/>
            <a:ext cx="562805" cy="35175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p>
            <a:endParaRPr lang="zh-CN" altLang="en-US"/>
          </a:p>
        </p:txBody>
      </p:sp>
      <p:sp>
        <p:nvSpPr>
          <p:cNvPr id="124943" name="Freeform 15"/>
          <p:cNvSpPr>
            <a:spLocks/>
          </p:cNvSpPr>
          <p:nvPr/>
        </p:nvSpPr>
        <p:spPr bwMode="auto">
          <a:xfrm>
            <a:off x="3045599" y="5691947"/>
            <a:ext cx="1234068" cy="378135"/>
          </a:xfrm>
          <a:custGeom>
            <a:avLst/>
            <a:gdLst>
              <a:gd name="T0" fmla="*/ 2147483646 w 842"/>
              <a:gd name="T1" fmla="*/ 0 h 258"/>
              <a:gd name="T2" fmla="*/ 2147483646 w 842"/>
              <a:gd name="T3" fmla="*/ 0 h 258"/>
              <a:gd name="T4" fmla="*/ 2147483646 w 842"/>
              <a:gd name="T5" fmla="*/ 2147483646 h 258"/>
              <a:gd name="T6" fmla="*/ 2147483646 w 842"/>
              <a:gd name="T7" fmla="*/ 2147483646 h 258"/>
              <a:gd name="T8" fmla="*/ 2147483646 w 842"/>
              <a:gd name="T9" fmla="*/ 2147483646 h 258"/>
              <a:gd name="T10" fmla="*/ 0 w 842"/>
              <a:gd name="T11" fmla="*/ 2147483646 h 258"/>
              <a:gd name="T12" fmla="*/ 0 w 842"/>
              <a:gd name="T13" fmla="*/ 2147483646 h 258"/>
              <a:gd name="T14" fmla="*/ 2147483646 w 842"/>
              <a:gd name="T15" fmla="*/ 2147483646 h 258"/>
              <a:gd name="T16" fmla="*/ 2147483646 w 842"/>
              <a:gd name="T17" fmla="*/ 2147483646 h 258"/>
              <a:gd name="T18" fmla="*/ 2147483646 w 842"/>
              <a:gd name="T19" fmla="*/ 2147483646 h 258"/>
              <a:gd name="T20" fmla="*/ 2147483646 w 842"/>
              <a:gd name="T21" fmla="*/ 2147483646 h 258"/>
              <a:gd name="T22" fmla="*/ 2147483646 w 842"/>
              <a:gd name="T23" fmla="*/ 2147483646 h 258"/>
              <a:gd name="T24" fmla="*/ 2147483646 w 842"/>
              <a:gd name="T25" fmla="*/ 2147483646 h 258"/>
              <a:gd name="T26" fmla="*/ 2147483646 w 842"/>
              <a:gd name="T27" fmla="*/ 2147483646 h 258"/>
              <a:gd name="T28" fmla="*/ 2147483646 w 842"/>
              <a:gd name="T29" fmla="*/ 2147483646 h 258"/>
              <a:gd name="T30" fmla="*/ 2147483646 w 842"/>
              <a:gd name="T31" fmla="*/ 2147483646 h 258"/>
              <a:gd name="T32" fmla="*/ 2147483646 w 842"/>
              <a:gd name="T33" fmla="*/ 2147483646 h 258"/>
              <a:gd name="T34" fmla="*/ 2147483646 w 842"/>
              <a:gd name="T35" fmla="*/ 2147483646 h 258"/>
              <a:gd name="T36" fmla="*/ 2147483646 w 842"/>
              <a:gd name="T37" fmla="*/ 2147483646 h 258"/>
              <a:gd name="T38" fmla="*/ 2147483646 w 842"/>
              <a:gd name="T39" fmla="*/ 0 h 258"/>
              <a:gd name="T40" fmla="*/ 2147483646 w 842"/>
              <a:gd name="T41" fmla="*/ 0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2" h="258">
                <a:moveTo>
                  <a:pt x="78" y="0"/>
                </a:moveTo>
                <a:lnTo>
                  <a:pt x="70" y="0"/>
                </a:lnTo>
                <a:lnTo>
                  <a:pt x="47" y="24"/>
                </a:lnTo>
                <a:lnTo>
                  <a:pt x="31" y="47"/>
                </a:lnTo>
                <a:lnTo>
                  <a:pt x="8" y="78"/>
                </a:lnTo>
                <a:lnTo>
                  <a:pt x="0" y="117"/>
                </a:lnTo>
                <a:lnTo>
                  <a:pt x="0" y="164"/>
                </a:lnTo>
                <a:lnTo>
                  <a:pt x="23" y="211"/>
                </a:lnTo>
                <a:lnTo>
                  <a:pt x="47" y="234"/>
                </a:lnTo>
                <a:lnTo>
                  <a:pt x="78" y="258"/>
                </a:lnTo>
                <a:lnTo>
                  <a:pt x="764" y="258"/>
                </a:lnTo>
                <a:lnTo>
                  <a:pt x="772" y="250"/>
                </a:lnTo>
                <a:lnTo>
                  <a:pt x="788" y="234"/>
                </a:lnTo>
                <a:lnTo>
                  <a:pt x="811" y="211"/>
                </a:lnTo>
                <a:lnTo>
                  <a:pt x="827" y="180"/>
                </a:lnTo>
                <a:lnTo>
                  <a:pt x="842" y="141"/>
                </a:lnTo>
                <a:lnTo>
                  <a:pt x="835" y="94"/>
                </a:lnTo>
                <a:lnTo>
                  <a:pt x="811" y="47"/>
                </a:lnTo>
                <a:lnTo>
                  <a:pt x="796" y="24"/>
                </a:lnTo>
                <a:lnTo>
                  <a:pt x="764" y="0"/>
                </a:lnTo>
                <a:lnTo>
                  <a:pt x="78"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44" name="Rectangle 16"/>
          <p:cNvSpPr>
            <a:spLocks noChangeArrowheads="1"/>
          </p:cNvSpPr>
          <p:nvPr/>
        </p:nvSpPr>
        <p:spPr bwMode="auto">
          <a:xfrm>
            <a:off x="3400283" y="5703672"/>
            <a:ext cx="4841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Update </a:t>
            </a:r>
            <a:endParaRPr lang="en-US" altLang="zh-CN" sz="923">
              <a:latin typeface="ZapfHumnst BT" pitchFamily="34" charset="0"/>
            </a:endParaRPr>
          </a:p>
        </p:txBody>
      </p:sp>
      <p:sp>
        <p:nvSpPr>
          <p:cNvPr id="124945" name="Rectangle 17"/>
          <p:cNvSpPr>
            <a:spLocks noChangeArrowheads="1"/>
          </p:cNvSpPr>
          <p:nvPr/>
        </p:nvSpPr>
        <p:spPr bwMode="auto">
          <a:xfrm>
            <a:off x="3365107" y="5886877"/>
            <a:ext cx="5402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schedule</a:t>
            </a:r>
            <a:endParaRPr lang="en-US" altLang="zh-CN" sz="923">
              <a:latin typeface="ZapfHumnst BT" pitchFamily="34" charset="0"/>
            </a:endParaRPr>
          </a:p>
        </p:txBody>
      </p:sp>
      <p:sp>
        <p:nvSpPr>
          <p:cNvPr id="124946" name="Oval 18"/>
          <p:cNvSpPr>
            <a:spLocks noChangeArrowheads="1"/>
          </p:cNvSpPr>
          <p:nvPr/>
        </p:nvSpPr>
        <p:spPr bwMode="auto">
          <a:xfrm>
            <a:off x="4486322" y="1025352"/>
            <a:ext cx="216915" cy="216915"/>
          </a:xfrm>
          <a:prstGeom prst="ellipse">
            <a:avLst/>
          </a:prstGeom>
          <a:solidFill>
            <a:schemeClr val="bg2"/>
          </a:solidFill>
          <a:ln w="0">
            <a:solidFill>
              <a:schemeClr val="tx1"/>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4947" name="Freeform 19"/>
          <p:cNvSpPr>
            <a:spLocks/>
          </p:cNvSpPr>
          <p:nvPr/>
        </p:nvSpPr>
        <p:spPr bwMode="auto">
          <a:xfrm>
            <a:off x="3983608" y="1528067"/>
            <a:ext cx="1222343" cy="389860"/>
          </a:xfrm>
          <a:custGeom>
            <a:avLst/>
            <a:gdLst>
              <a:gd name="T0" fmla="*/ 2147483646 w 834"/>
              <a:gd name="T1" fmla="*/ 0 h 266"/>
              <a:gd name="T2" fmla="*/ 2147483646 w 834"/>
              <a:gd name="T3" fmla="*/ 2147483646 h 266"/>
              <a:gd name="T4" fmla="*/ 2147483646 w 834"/>
              <a:gd name="T5" fmla="*/ 2147483646 h 266"/>
              <a:gd name="T6" fmla="*/ 2147483646 w 834"/>
              <a:gd name="T7" fmla="*/ 2147483646 h 266"/>
              <a:gd name="T8" fmla="*/ 2147483646 w 834"/>
              <a:gd name="T9" fmla="*/ 2147483646 h 266"/>
              <a:gd name="T10" fmla="*/ 0 w 834"/>
              <a:gd name="T11" fmla="*/ 2147483646 h 266"/>
              <a:gd name="T12" fmla="*/ 0 w 834"/>
              <a:gd name="T13" fmla="*/ 2147483646 h 266"/>
              <a:gd name="T14" fmla="*/ 2147483646 w 834"/>
              <a:gd name="T15" fmla="*/ 2147483646 h 266"/>
              <a:gd name="T16" fmla="*/ 2147483646 w 834"/>
              <a:gd name="T17" fmla="*/ 2147483646 h 266"/>
              <a:gd name="T18" fmla="*/ 2147483646 w 834"/>
              <a:gd name="T19" fmla="*/ 2147483646 h 266"/>
              <a:gd name="T20" fmla="*/ 2147483646 w 834"/>
              <a:gd name="T21" fmla="*/ 2147483646 h 266"/>
              <a:gd name="T22" fmla="*/ 2147483646 w 834"/>
              <a:gd name="T23" fmla="*/ 2147483646 h 266"/>
              <a:gd name="T24" fmla="*/ 2147483646 w 834"/>
              <a:gd name="T25" fmla="*/ 2147483646 h 266"/>
              <a:gd name="T26" fmla="*/ 2147483646 w 834"/>
              <a:gd name="T27" fmla="*/ 2147483646 h 266"/>
              <a:gd name="T28" fmla="*/ 2147483646 w 834"/>
              <a:gd name="T29" fmla="*/ 2147483646 h 266"/>
              <a:gd name="T30" fmla="*/ 2147483646 w 834"/>
              <a:gd name="T31" fmla="*/ 2147483646 h 266"/>
              <a:gd name="T32" fmla="*/ 2147483646 w 834"/>
              <a:gd name="T33" fmla="*/ 2147483646 h 266"/>
              <a:gd name="T34" fmla="*/ 2147483646 w 834"/>
              <a:gd name="T35" fmla="*/ 2147483646 h 266"/>
              <a:gd name="T36" fmla="*/ 2147483646 w 834"/>
              <a:gd name="T37" fmla="*/ 2147483646 h 266"/>
              <a:gd name="T38" fmla="*/ 2147483646 w 834"/>
              <a:gd name="T39" fmla="*/ 0 h 266"/>
              <a:gd name="T40" fmla="*/ 2147483646 w 834"/>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4" h="266">
                <a:moveTo>
                  <a:pt x="70" y="0"/>
                </a:moveTo>
                <a:lnTo>
                  <a:pt x="62" y="8"/>
                </a:lnTo>
                <a:lnTo>
                  <a:pt x="46" y="24"/>
                </a:lnTo>
                <a:lnTo>
                  <a:pt x="31" y="47"/>
                </a:lnTo>
                <a:lnTo>
                  <a:pt x="7" y="86"/>
                </a:lnTo>
                <a:lnTo>
                  <a:pt x="0" y="125"/>
                </a:lnTo>
                <a:lnTo>
                  <a:pt x="0" y="164"/>
                </a:lnTo>
                <a:lnTo>
                  <a:pt x="23" y="219"/>
                </a:lnTo>
                <a:lnTo>
                  <a:pt x="46" y="234"/>
                </a:lnTo>
                <a:lnTo>
                  <a:pt x="70" y="266"/>
                </a:lnTo>
                <a:lnTo>
                  <a:pt x="764" y="266"/>
                </a:lnTo>
                <a:lnTo>
                  <a:pt x="772" y="258"/>
                </a:lnTo>
                <a:lnTo>
                  <a:pt x="787" y="242"/>
                </a:lnTo>
                <a:lnTo>
                  <a:pt x="803" y="219"/>
                </a:lnTo>
                <a:lnTo>
                  <a:pt x="826" y="180"/>
                </a:lnTo>
                <a:lnTo>
                  <a:pt x="834" y="141"/>
                </a:lnTo>
                <a:lnTo>
                  <a:pt x="834" y="102"/>
                </a:lnTo>
                <a:lnTo>
                  <a:pt x="811" y="47"/>
                </a:lnTo>
                <a:lnTo>
                  <a:pt x="787" y="31"/>
                </a:lnTo>
                <a:lnTo>
                  <a:pt x="764" y="0"/>
                </a:lnTo>
                <a:lnTo>
                  <a:pt x="7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48" name="Rectangle 20"/>
          <p:cNvSpPr>
            <a:spLocks noChangeArrowheads="1"/>
          </p:cNvSpPr>
          <p:nvPr/>
        </p:nvSpPr>
        <p:spPr bwMode="auto">
          <a:xfrm>
            <a:off x="4360277" y="1539792"/>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Select </a:t>
            </a:r>
            <a:endParaRPr lang="en-US" altLang="zh-CN" sz="923">
              <a:latin typeface="ZapfHumnst BT" pitchFamily="34" charset="0"/>
            </a:endParaRPr>
          </a:p>
        </p:txBody>
      </p:sp>
      <p:sp>
        <p:nvSpPr>
          <p:cNvPr id="124949" name="Rectangle 21"/>
          <p:cNvSpPr>
            <a:spLocks noChangeArrowheads="1"/>
          </p:cNvSpPr>
          <p:nvPr/>
        </p:nvSpPr>
        <p:spPr bwMode="auto">
          <a:xfrm>
            <a:off x="4360277" y="1722996"/>
            <a:ext cx="43601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Course</a:t>
            </a:r>
            <a:endParaRPr lang="en-US" altLang="zh-CN" sz="923">
              <a:latin typeface="ZapfHumnst BT" pitchFamily="34" charset="0"/>
            </a:endParaRPr>
          </a:p>
        </p:txBody>
      </p:sp>
      <p:sp>
        <p:nvSpPr>
          <p:cNvPr id="124950" name="Freeform 22"/>
          <p:cNvSpPr>
            <a:spLocks/>
          </p:cNvSpPr>
          <p:nvPr/>
        </p:nvSpPr>
        <p:spPr bwMode="auto">
          <a:xfrm>
            <a:off x="4588917" y="1242267"/>
            <a:ext cx="57159" cy="274075"/>
          </a:xfrm>
          <a:custGeom>
            <a:avLst/>
            <a:gdLst>
              <a:gd name="T0" fmla="*/ 0 w 5"/>
              <a:gd name="T1" fmla="*/ 0 h 24"/>
              <a:gd name="T2" fmla="*/ 0 w 5"/>
              <a:gd name="T3" fmla="*/ 2147483646 h 24"/>
              <a:gd name="T4" fmla="*/ 2147483646 w 5"/>
              <a:gd name="T5" fmla="*/ 2147483646 h 24"/>
              <a:gd name="T6" fmla="*/ 0 60000 65536"/>
              <a:gd name="T7" fmla="*/ 0 60000 65536"/>
              <a:gd name="T8" fmla="*/ 0 60000 65536"/>
            </a:gdLst>
            <a:ahLst/>
            <a:cxnLst>
              <a:cxn ang="T6">
                <a:pos x="T0" y="T1"/>
              </a:cxn>
              <a:cxn ang="T7">
                <a:pos x="T2" y="T3"/>
              </a:cxn>
              <a:cxn ang="T8">
                <a:pos x="T4" y="T5"/>
              </a:cxn>
            </a:cxnLst>
            <a:rect l="0" t="0" r="r" b="b"/>
            <a:pathLst>
              <a:path w="5" h="24">
                <a:moveTo>
                  <a:pt x="0" y="0"/>
                </a:moveTo>
                <a:lnTo>
                  <a:pt x="0" y="24"/>
                </a:lnTo>
                <a:lnTo>
                  <a:pt x="5" y="13"/>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51" name="Line 23"/>
          <p:cNvSpPr>
            <a:spLocks noChangeShapeType="1"/>
          </p:cNvSpPr>
          <p:nvPr/>
        </p:nvSpPr>
        <p:spPr bwMode="auto">
          <a:xfrm flipH="1" flipV="1">
            <a:off x="4543482" y="1391762"/>
            <a:ext cx="45435" cy="12458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2" name="Freeform 24"/>
          <p:cNvSpPr>
            <a:spLocks/>
          </p:cNvSpPr>
          <p:nvPr/>
        </p:nvSpPr>
        <p:spPr bwMode="auto">
          <a:xfrm>
            <a:off x="3102759" y="2649280"/>
            <a:ext cx="1234068" cy="378135"/>
          </a:xfrm>
          <a:custGeom>
            <a:avLst/>
            <a:gdLst>
              <a:gd name="T0" fmla="*/ 2147483646 w 842"/>
              <a:gd name="T1" fmla="*/ 0 h 258"/>
              <a:gd name="T2" fmla="*/ 2147483646 w 842"/>
              <a:gd name="T3" fmla="*/ 0 h 258"/>
              <a:gd name="T4" fmla="*/ 2147483646 w 842"/>
              <a:gd name="T5" fmla="*/ 2147483646 h 258"/>
              <a:gd name="T6" fmla="*/ 2147483646 w 842"/>
              <a:gd name="T7" fmla="*/ 2147483646 h 258"/>
              <a:gd name="T8" fmla="*/ 2147483646 w 842"/>
              <a:gd name="T9" fmla="*/ 2147483646 h 258"/>
              <a:gd name="T10" fmla="*/ 0 w 842"/>
              <a:gd name="T11" fmla="*/ 2147483646 h 258"/>
              <a:gd name="T12" fmla="*/ 2147483646 w 842"/>
              <a:gd name="T13" fmla="*/ 2147483646 h 258"/>
              <a:gd name="T14" fmla="*/ 2147483646 w 842"/>
              <a:gd name="T15" fmla="*/ 2147483646 h 258"/>
              <a:gd name="T16" fmla="*/ 2147483646 w 842"/>
              <a:gd name="T17" fmla="*/ 2147483646 h 258"/>
              <a:gd name="T18" fmla="*/ 2147483646 w 842"/>
              <a:gd name="T19" fmla="*/ 2147483646 h 258"/>
              <a:gd name="T20" fmla="*/ 2147483646 w 842"/>
              <a:gd name="T21" fmla="*/ 2147483646 h 258"/>
              <a:gd name="T22" fmla="*/ 2147483646 w 842"/>
              <a:gd name="T23" fmla="*/ 2147483646 h 258"/>
              <a:gd name="T24" fmla="*/ 2147483646 w 842"/>
              <a:gd name="T25" fmla="*/ 2147483646 h 258"/>
              <a:gd name="T26" fmla="*/ 2147483646 w 842"/>
              <a:gd name="T27" fmla="*/ 2147483646 h 258"/>
              <a:gd name="T28" fmla="*/ 2147483646 w 842"/>
              <a:gd name="T29" fmla="*/ 2147483646 h 258"/>
              <a:gd name="T30" fmla="*/ 2147483646 w 842"/>
              <a:gd name="T31" fmla="*/ 2147483646 h 258"/>
              <a:gd name="T32" fmla="*/ 2147483646 w 842"/>
              <a:gd name="T33" fmla="*/ 2147483646 h 258"/>
              <a:gd name="T34" fmla="*/ 2147483646 w 842"/>
              <a:gd name="T35" fmla="*/ 2147483646 h 258"/>
              <a:gd name="T36" fmla="*/ 2147483646 w 842"/>
              <a:gd name="T37" fmla="*/ 2147483646 h 258"/>
              <a:gd name="T38" fmla="*/ 2147483646 w 842"/>
              <a:gd name="T39" fmla="*/ 0 h 258"/>
              <a:gd name="T40" fmla="*/ 2147483646 w 842"/>
              <a:gd name="T41" fmla="*/ 0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2" h="258">
                <a:moveTo>
                  <a:pt x="78" y="0"/>
                </a:moveTo>
                <a:lnTo>
                  <a:pt x="70" y="0"/>
                </a:lnTo>
                <a:lnTo>
                  <a:pt x="54" y="16"/>
                </a:lnTo>
                <a:lnTo>
                  <a:pt x="31" y="47"/>
                </a:lnTo>
                <a:lnTo>
                  <a:pt x="8" y="78"/>
                </a:lnTo>
                <a:lnTo>
                  <a:pt x="0" y="117"/>
                </a:lnTo>
                <a:lnTo>
                  <a:pt x="8" y="164"/>
                </a:lnTo>
                <a:lnTo>
                  <a:pt x="23" y="203"/>
                </a:lnTo>
                <a:lnTo>
                  <a:pt x="47" y="234"/>
                </a:lnTo>
                <a:lnTo>
                  <a:pt x="78" y="258"/>
                </a:lnTo>
                <a:lnTo>
                  <a:pt x="764" y="258"/>
                </a:lnTo>
                <a:lnTo>
                  <a:pt x="772" y="250"/>
                </a:lnTo>
                <a:lnTo>
                  <a:pt x="788" y="234"/>
                </a:lnTo>
                <a:lnTo>
                  <a:pt x="811" y="211"/>
                </a:lnTo>
                <a:lnTo>
                  <a:pt x="827" y="172"/>
                </a:lnTo>
                <a:lnTo>
                  <a:pt x="842" y="141"/>
                </a:lnTo>
                <a:lnTo>
                  <a:pt x="842" y="94"/>
                </a:lnTo>
                <a:lnTo>
                  <a:pt x="811" y="47"/>
                </a:lnTo>
                <a:lnTo>
                  <a:pt x="796" y="23"/>
                </a:lnTo>
                <a:lnTo>
                  <a:pt x="764" y="0"/>
                </a:lnTo>
                <a:lnTo>
                  <a:pt x="78"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53" name="Rectangle 25"/>
          <p:cNvSpPr>
            <a:spLocks noChangeArrowheads="1"/>
          </p:cNvSpPr>
          <p:nvPr/>
        </p:nvSpPr>
        <p:spPr bwMode="auto">
          <a:xfrm>
            <a:off x="3479428" y="2661005"/>
            <a:ext cx="4328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Check </a:t>
            </a:r>
            <a:endParaRPr lang="en-US" altLang="zh-CN" sz="923">
              <a:latin typeface="ZapfHumnst BT" pitchFamily="34" charset="0"/>
            </a:endParaRPr>
          </a:p>
        </p:txBody>
      </p:sp>
      <p:sp>
        <p:nvSpPr>
          <p:cNvPr id="124954" name="Rectangle 26"/>
          <p:cNvSpPr>
            <a:spLocks noChangeArrowheads="1"/>
          </p:cNvSpPr>
          <p:nvPr/>
        </p:nvSpPr>
        <p:spPr bwMode="auto">
          <a:xfrm>
            <a:off x="3410543" y="2844210"/>
            <a:ext cx="5658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Schedule</a:t>
            </a:r>
            <a:endParaRPr lang="en-US" altLang="zh-CN" sz="923">
              <a:latin typeface="ZapfHumnst BT" pitchFamily="34" charset="0"/>
            </a:endParaRPr>
          </a:p>
        </p:txBody>
      </p:sp>
      <p:sp>
        <p:nvSpPr>
          <p:cNvPr id="124955" name="Freeform 27"/>
          <p:cNvSpPr>
            <a:spLocks/>
          </p:cNvSpPr>
          <p:nvPr/>
        </p:nvSpPr>
        <p:spPr bwMode="auto">
          <a:xfrm>
            <a:off x="5022746" y="2682990"/>
            <a:ext cx="1361578" cy="537889"/>
          </a:xfrm>
          <a:custGeom>
            <a:avLst/>
            <a:gdLst>
              <a:gd name="T0" fmla="*/ 2147483646 w 929"/>
              <a:gd name="T1" fmla="*/ 0 h 367"/>
              <a:gd name="T2" fmla="*/ 2147483646 w 929"/>
              <a:gd name="T3" fmla="*/ 2147483646 h 367"/>
              <a:gd name="T4" fmla="*/ 2147483646 w 929"/>
              <a:gd name="T5" fmla="*/ 2147483646 h 367"/>
              <a:gd name="T6" fmla="*/ 2147483646 w 929"/>
              <a:gd name="T7" fmla="*/ 2147483646 h 367"/>
              <a:gd name="T8" fmla="*/ 2147483646 w 929"/>
              <a:gd name="T9" fmla="*/ 2147483646 h 367"/>
              <a:gd name="T10" fmla="*/ 0 w 929"/>
              <a:gd name="T11" fmla="*/ 2147483646 h 367"/>
              <a:gd name="T12" fmla="*/ 2147483646 w 929"/>
              <a:gd name="T13" fmla="*/ 2147483646 h 367"/>
              <a:gd name="T14" fmla="*/ 2147483646 w 929"/>
              <a:gd name="T15" fmla="*/ 2147483646 h 367"/>
              <a:gd name="T16" fmla="*/ 2147483646 w 929"/>
              <a:gd name="T17" fmla="*/ 2147483646 h 367"/>
              <a:gd name="T18" fmla="*/ 2147483646 w 929"/>
              <a:gd name="T19" fmla="*/ 2147483646 h 367"/>
              <a:gd name="T20" fmla="*/ 2147483646 w 929"/>
              <a:gd name="T21" fmla="*/ 2147483646 h 367"/>
              <a:gd name="T22" fmla="*/ 2147483646 w 929"/>
              <a:gd name="T23" fmla="*/ 2147483646 h 367"/>
              <a:gd name="T24" fmla="*/ 2147483646 w 929"/>
              <a:gd name="T25" fmla="*/ 2147483646 h 367"/>
              <a:gd name="T26" fmla="*/ 2147483646 w 929"/>
              <a:gd name="T27" fmla="*/ 2147483646 h 367"/>
              <a:gd name="T28" fmla="*/ 2147483646 w 929"/>
              <a:gd name="T29" fmla="*/ 2147483646 h 367"/>
              <a:gd name="T30" fmla="*/ 2147483646 w 929"/>
              <a:gd name="T31" fmla="*/ 2147483646 h 367"/>
              <a:gd name="T32" fmla="*/ 2147483646 w 929"/>
              <a:gd name="T33" fmla="*/ 2147483646 h 367"/>
              <a:gd name="T34" fmla="*/ 2147483646 w 929"/>
              <a:gd name="T35" fmla="*/ 2147483646 h 367"/>
              <a:gd name="T36" fmla="*/ 2147483646 w 929"/>
              <a:gd name="T37" fmla="*/ 2147483646 h 367"/>
              <a:gd name="T38" fmla="*/ 2147483646 w 929"/>
              <a:gd name="T39" fmla="*/ 2147483646 h 367"/>
              <a:gd name="T40" fmla="*/ 2147483646 w 929"/>
              <a:gd name="T41" fmla="*/ 2147483646 h 367"/>
              <a:gd name="T42" fmla="*/ 2147483646 w 929"/>
              <a:gd name="T43" fmla="*/ 0 h 367"/>
              <a:gd name="T44" fmla="*/ 2147483646 w 929"/>
              <a:gd name="T45" fmla="*/ 0 h 3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29" h="367">
                <a:moveTo>
                  <a:pt x="110" y="0"/>
                </a:moveTo>
                <a:lnTo>
                  <a:pt x="94" y="8"/>
                </a:lnTo>
                <a:lnTo>
                  <a:pt x="71" y="32"/>
                </a:lnTo>
                <a:lnTo>
                  <a:pt x="47" y="71"/>
                </a:lnTo>
                <a:lnTo>
                  <a:pt x="16" y="118"/>
                </a:lnTo>
                <a:lnTo>
                  <a:pt x="0" y="172"/>
                </a:lnTo>
                <a:lnTo>
                  <a:pt x="8" y="235"/>
                </a:lnTo>
                <a:lnTo>
                  <a:pt x="16" y="266"/>
                </a:lnTo>
                <a:lnTo>
                  <a:pt x="39" y="297"/>
                </a:lnTo>
                <a:lnTo>
                  <a:pt x="63" y="328"/>
                </a:lnTo>
                <a:lnTo>
                  <a:pt x="110" y="367"/>
                </a:lnTo>
                <a:lnTo>
                  <a:pt x="827" y="367"/>
                </a:lnTo>
                <a:lnTo>
                  <a:pt x="835" y="360"/>
                </a:lnTo>
                <a:lnTo>
                  <a:pt x="859" y="336"/>
                </a:lnTo>
                <a:lnTo>
                  <a:pt x="890" y="297"/>
                </a:lnTo>
                <a:lnTo>
                  <a:pt x="913" y="250"/>
                </a:lnTo>
                <a:lnTo>
                  <a:pt x="929" y="196"/>
                </a:lnTo>
                <a:lnTo>
                  <a:pt x="921" y="133"/>
                </a:lnTo>
                <a:lnTo>
                  <a:pt x="913" y="102"/>
                </a:lnTo>
                <a:lnTo>
                  <a:pt x="898" y="71"/>
                </a:lnTo>
                <a:lnTo>
                  <a:pt x="866" y="40"/>
                </a:lnTo>
                <a:lnTo>
                  <a:pt x="827" y="0"/>
                </a:lnTo>
                <a:lnTo>
                  <a:pt x="11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56" name="Rectangle 28"/>
          <p:cNvSpPr>
            <a:spLocks noChangeArrowheads="1"/>
          </p:cNvSpPr>
          <p:nvPr/>
        </p:nvSpPr>
        <p:spPr bwMode="auto">
          <a:xfrm>
            <a:off x="5469766" y="2694715"/>
            <a:ext cx="4328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Check </a:t>
            </a:r>
            <a:endParaRPr lang="en-US" altLang="zh-CN" sz="923">
              <a:latin typeface="ZapfHumnst BT" pitchFamily="34" charset="0"/>
            </a:endParaRPr>
          </a:p>
        </p:txBody>
      </p:sp>
      <p:sp>
        <p:nvSpPr>
          <p:cNvPr id="124957" name="Rectangle 29"/>
          <p:cNvSpPr>
            <a:spLocks noChangeArrowheads="1"/>
          </p:cNvSpPr>
          <p:nvPr/>
        </p:nvSpPr>
        <p:spPr bwMode="auto">
          <a:xfrm>
            <a:off x="5251386" y="2877919"/>
            <a:ext cx="8479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Pre-requisites</a:t>
            </a:r>
            <a:endParaRPr lang="en-US" altLang="zh-CN" sz="923">
              <a:latin typeface="ZapfHumnst BT" pitchFamily="34" charset="0"/>
            </a:endParaRPr>
          </a:p>
        </p:txBody>
      </p:sp>
      <p:sp>
        <p:nvSpPr>
          <p:cNvPr id="124958" name="Freeform 30"/>
          <p:cNvSpPr>
            <a:spLocks/>
          </p:cNvSpPr>
          <p:nvPr/>
        </p:nvSpPr>
        <p:spPr bwMode="auto">
          <a:xfrm>
            <a:off x="3045599" y="4639618"/>
            <a:ext cx="1234068" cy="378135"/>
          </a:xfrm>
          <a:custGeom>
            <a:avLst/>
            <a:gdLst>
              <a:gd name="T0" fmla="*/ 2147483646 w 842"/>
              <a:gd name="T1" fmla="*/ 0 h 258"/>
              <a:gd name="T2" fmla="*/ 2147483646 w 842"/>
              <a:gd name="T3" fmla="*/ 0 h 258"/>
              <a:gd name="T4" fmla="*/ 2147483646 w 842"/>
              <a:gd name="T5" fmla="*/ 2147483646 h 258"/>
              <a:gd name="T6" fmla="*/ 2147483646 w 842"/>
              <a:gd name="T7" fmla="*/ 2147483646 h 258"/>
              <a:gd name="T8" fmla="*/ 2147483646 w 842"/>
              <a:gd name="T9" fmla="*/ 2147483646 h 258"/>
              <a:gd name="T10" fmla="*/ 0 w 842"/>
              <a:gd name="T11" fmla="*/ 2147483646 h 258"/>
              <a:gd name="T12" fmla="*/ 0 w 842"/>
              <a:gd name="T13" fmla="*/ 2147483646 h 258"/>
              <a:gd name="T14" fmla="*/ 2147483646 w 842"/>
              <a:gd name="T15" fmla="*/ 2147483646 h 258"/>
              <a:gd name="T16" fmla="*/ 2147483646 w 842"/>
              <a:gd name="T17" fmla="*/ 2147483646 h 258"/>
              <a:gd name="T18" fmla="*/ 2147483646 w 842"/>
              <a:gd name="T19" fmla="*/ 2147483646 h 258"/>
              <a:gd name="T20" fmla="*/ 2147483646 w 842"/>
              <a:gd name="T21" fmla="*/ 2147483646 h 258"/>
              <a:gd name="T22" fmla="*/ 2147483646 w 842"/>
              <a:gd name="T23" fmla="*/ 2147483646 h 258"/>
              <a:gd name="T24" fmla="*/ 2147483646 w 842"/>
              <a:gd name="T25" fmla="*/ 2147483646 h 258"/>
              <a:gd name="T26" fmla="*/ 2147483646 w 842"/>
              <a:gd name="T27" fmla="*/ 2147483646 h 258"/>
              <a:gd name="T28" fmla="*/ 2147483646 w 842"/>
              <a:gd name="T29" fmla="*/ 2147483646 h 258"/>
              <a:gd name="T30" fmla="*/ 2147483646 w 842"/>
              <a:gd name="T31" fmla="*/ 2147483646 h 258"/>
              <a:gd name="T32" fmla="*/ 2147483646 w 842"/>
              <a:gd name="T33" fmla="*/ 2147483646 h 258"/>
              <a:gd name="T34" fmla="*/ 2147483646 w 842"/>
              <a:gd name="T35" fmla="*/ 2147483646 h 258"/>
              <a:gd name="T36" fmla="*/ 2147483646 w 842"/>
              <a:gd name="T37" fmla="*/ 2147483646 h 258"/>
              <a:gd name="T38" fmla="*/ 2147483646 w 842"/>
              <a:gd name="T39" fmla="*/ 0 h 258"/>
              <a:gd name="T40" fmla="*/ 2147483646 w 842"/>
              <a:gd name="T41" fmla="*/ 0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2" h="258">
                <a:moveTo>
                  <a:pt x="78" y="0"/>
                </a:moveTo>
                <a:lnTo>
                  <a:pt x="70" y="0"/>
                </a:lnTo>
                <a:lnTo>
                  <a:pt x="47" y="16"/>
                </a:lnTo>
                <a:lnTo>
                  <a:pt x="31" y="47"/>
                </a:lnTo>
                <a:lnTo>
                  <a:pt x="8" y="78"/>
                </a:lnTo>
                <a:lnTo>
                  <a:pt x="0" y="117"/>
                </a:lnTo>
                <a:lnTo>
                  <a:pt x="0" y="164"/>
                </a:lnTo>
                <a:lnTo>
                  <a:pt x="23" y="211"/>
                </a:lnTo>
                <a:lnTo>
                  <a:pt x="47" y="234"/>
                </a:lnTo>
                <a:lnTo>
                  <a:pt x="78" y="258"/>
                </a:lnTo>
                <a:lnTo>
                  <a:pt x="764" y="258"/>
                </a:lnTo>
                <a:lnTo>
                  <a:pt x="772" y="250"/>
                </a:lnTo>
                <a:lnTo>
                  <a:pt x="788" y="234"/>
                </a:lnTo>
                <a:lnTo>
                  <a:pt x="811" y="211"/>
                </a:lnTo>
                <a:lnTo>
                  <a:pt x="827" y="180"/>
                </a:lnTo>
                <a:lnTo>
                  <a:pt x="842" y="141"/>
                </a:lnTo>
                <a:lnTo>
                  <a:pt x="835" y="94"/>
                </a:lnTo>
                <a:lnTo>
                  <a:pt x="811" y="47"/>
                </a:lnTo>
                <a:lnTo>
                  <a:pt x="796" y="24"/>
                </a:lnTo>
                <a:lnTo>
                  <a:pt x="764" y="0"/>
                </a:lnTo>
                <a:lnTo>
                  <a:pt x="78"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59" name="Rectangle 31"/>
          <p:cNvSpPr>
            <a:spLocks noChangeArrowheads="1"/>
          </p:cNvSpPr>
          <p:nvPr/>
        </p:nvSpPr>
        <p:spPr bwMode="auto">
          <a:xfrm>
            <a:off x="3319674" y="4651343"/>
            <a:ext cx="6235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Assign to </a:t>
            </a:r>
            <a:endParaRPr lang="en-US" altLang="zh-CN" sz="923">
              <a:latin typeface="ZapfHumnst BT" pitchFamily="34" charset="0"/>
            </a:endParaRPr>
          </a:p>
        </p:txBody>
      </p:sp>
      <p:sp>
        <p:nvSpPr>
          <p:cNvPr id="124960" name="Rectangle 32"/>
          <p:cNvSpPr>
            <a:spLocks noChangeArrowheads="1"/>
          </p:cNvSpPr>
          <p:nvPr/>
        </p:nvSpPr>
        <p:spPr bwMode="auto">
          <a:xfrm>
            <a:off x="3433993" y="4834548"/>
            <a:ext cx="402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course</a:t>
            </a:r>
            <a:endParaRPr lang="en-US" altLang="zh-CN" sz="923">
              <a:latin typeface="ZapfHumnst BT" pitchFamily="34" charset="0"/>
            </a:endParaRPr>
          </a:p>
        </p:txBody>
      </p:sp>
      <p:sp>
        <p:nvSpPr>
          <p:cNvPr id="124961" name="Freeform 33"/>
          <p:cNvSpPr>
            <a:spLocks/>
          </p:cNvSpPr>
          <p:nvPr/>
        </p:nvSpPr>
        <p:spPr bwMode="auto">
          <a:xfrm>
            <a:off x="5034471" y="4639618"/>
            <a:ext cx="1223808" cy="378135"/>
          </a:xfrm>
          <a:custGeom>
            <a:avLst/>
            <a:gdLst>
              <a:gd name="T0" fmla="*/ 2147483646 w 835"/>
              <a:gd name="T1" fmla="*/ 0 h 258"/>
              <a:gd name="T2" fmla="*/ 2147483646 w 835"/>
              <a:gd name="T3" fmla="*/ 0 h 258"/>
              <a:gd name="T4" fmla="*/ 2147483646 w 835"/>
              <a:gd name="T5" fmla="*/ 2147483646 h 258"/>
              <a:gd name="T6" fmla="*/ 2147483646 w 835"/>
              <a:gd name="T7" fmla="*/ 2147483646 h 258"/>
              <a:gd name="T8" fmla="*/ 2147483646 w 835"/>
              <a:gd name="T9" fmla="*/ 2147483646 h 258"/>
              <a:gd name="T10" fmla="*/ 0 w 835"/>
              <a:gd name="T11" fmla="*/ 2147483646 h 258"/>
              <a:gd name="T12" fmla="*/ 0 w 835"/>
              <a:gd name="T13" fmla="*/ 2147483646 h 258"/>
              <a:gd name="T14" fmla="*/ 2147483646 w 835"/>
              <a:gd name="T15" fmla="*/ 2147483646 h 258"/>
              <a:gd name="T16" fmla="*/ 2147483646 w 835"/>
              <a:gd name="T17" fmla="*/ 2147483646 h 258"/>
              <a:gd name="T18" fmla="*/ 2147483646 w 835"/>
              <a:gd name="T19" fmla="*/ 2147483646 h 258"/>
              <a:gd name="T20" fmla="*/ 2147483646 w 835"/>
              <a:gd name="T21" fmla="*/ 2147483646 h 258"/>
              <a:gd name="T22" fmla="*/ 2147483646 w 835"/>
              <a:gd name="T23" fmla="*/ 2147483646 h 258"/>
              <a:gd name="T24" fmla="*/ 2147483646 w 835"/>
              <a:gd name="T25" fmla="*/ 2147483646 h 258"/>
              <a:gd name="T26" fmla="*/ 2147483646 w 835"/>
              <a:gd name="T27" fmla="*/ 2147483646 h 258"/>
              <a:gd name="T28" fmla="*/ 2147483646 w 835"/>
              <a:gd name="T29" fmla="*/ 2147483646 h 258"/>
              <a:gd name="T30" fmla="*/ 2147483646 w 835"/>
              <a:gd name="T31" fmla="*/ 2147483646 h 258"/>
              <a:gd name="T32" fmla="*/ 2147483646 w 835"/>
              <a:gd name="T33" fmla="*/ 2147483646 h 258"/>
              <a:gd name="T34" fmla="*/ 2147483646 w 835"/>
              <a:gd name="T35" fmla="*/ 2147483646 h 258"/>
              <a:gd name="T36" fmla="*/ 2147483646 w 835"/>
              <a:gd name="T37" fmla="*/ 2147483646 h 258"/>
              <a:gd name="T38" fmla="*/ 2147483646 w 835"/>
              <a:gd name="T39" fmla="*/ 0 h 258"/>
              <a:gd name="T40" fmla="*/ 2147483646 w 835"/>
              <a:gd name="T41" fmla="*/ 0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5" h="258">
                <a:moveTo>
                  <a:pt x="70" y="0"/>
                </a:moveTo>
                <a:lnTo>
                  <a:pt x="63" y="0"/>
                </a:lnTo>
                <a:lnTo>
                  <a:pt x="47" y="16"/>
                </a:lnTo>
                <a:lnTo>
                  <a:pt x="31" y="47"/>
                </a:lnTo>
                <a:lnTo>
                  <a:pt x="8" y="78"/>
                </a:lnTo>
                <a:lnTo>
                  <a:pt x="0" y="117"/>
                </a:lnTo>
                <a:lnTo>
                  <a:pt x="0" y="164"/>
                </a:lnTo>
                <a:lnTo>
                  <a:pt x="24" y="211"/>
                </a:lnTo>
                <a:lnTo>
                  <a:pt x="47" y="234"/>
                </a:lnTo>
                <a:lnTo>
                  <a:pt x="70" y="258"/>
                </a:lnTo>
                <a:lnTo>
                  <a:pt x="765" y="258"/>
                </a:lnTo>
                <a:lnTo>
                  <a:pt x="765" y="250"/>
                </a:lnTo>
                <a:lnTo>
                  <a:pt x="788" y="234"/>
                </a:lnTo>
                <a:lnTo>
                  <a:pt x="804" y="211"/>
                </a:lnTo>
                <a:lnTo>
                  <a:pt x="827" y="180"/>
                </a:lnTo>
                <a:lnTo>
                  <a:pt x="835" y="141"/>
                </a:lnTo>
                <a:lnTo>
                  <a:pt x="835" y="94"/>
                </a:lnTo>
                <a:lnTo>
                  <a:pt x="812" y="47"/>
                </a:lnTo>
                <a:lnTo>
                  <a:pt x="788" y="24"/>
                </a:lnTo>
                <a:lnTo>
                  <a:pt x="765" y="0"/>
                </a:lnTo>
                <a:lnTo>
                  <a:pt x="7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24962" name="Rectangle 34"/>
          <p:cNvSpPr>
            <a:spLocks noChangeArrowheads="1"/>
          </p:cNvSpPr>
          <p:nvPr/>
        </p:nvSpPr>
        <p:spPr bwMode="auto">
          <a:xfrm>
            <a:off x="5365706" y="4651343"/>
            <a:ext cx="5354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Resolve </a:t>
            </a:r>
            <a:endParaRPr lang="en-US" altLang="zh-CN" sz="923">
              <a:latin typeface="ZapfHumnst BT" pitchFamily="34" charset="0"/>
            </a:endParaRPr>
          </a:p>
        </p:txBody>
      </p:sp>
      <p:sp>
        <p:nvSpPr>
          <p:cNvPr id="124963" name="Rectangle 35"/>
          <p:cNvSpPr>
            <a:spLocks noChangeArrowheads="1"/>
          </p:cNvSpPr>
          <p:nvPr/>
        </p:nvSpPr>
        <p:spPr bwMode="auto">
          <a:xfrm>
            <a:off x="5377431" y="4834548"/>
            <a:ext cx="5321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conflicts</a:t>
            </a:r>
            <a:endParaRPr lang="en-US" altLang="zh-CN" sz="923">
              <a:latin typeface="ZapfHumnst BT" pitchFamily="34" charset="0"/>
            </a:endParaRPr>
          </a:p>
        </p:txBody>
      </p:sp>
      <p:sp>
        <p:nvSpPr>
          <p:cNvPr id="124964" name="Freeform 36"/>
          <p:cNvSpPr>
            <a:spLocks/>
          </p:cNvSpPr>
          <p:nvPr/>
        </p:nvSpPr>
        <p:spPr bwMode="auto">
          <a:xfrm>
            <a:off x="3662633" y="5028013"/>
            <a:ext cx="57159" cy="652209"/>
          </a:xfrm>
          <a:custGeom>
            <a:avLst/>
            <a:gdLst>
              <a:gd name="T0" fmla="*/ 0 w 5"/>
              <a:gd name="T1" fmla="*/ 0 h 57"/>
              <a:gd name="T2" fmla="*/ 0 w 5"/>
              <a:gd name="T3" fmla="*/ 2147483646 h 57"/>
              <a:gd name="T4" fmla="*/ 2147483646 w 5"/>
              <a:gd name="T5" fmla="*/ 2147483646 h 57"/>
              <a:gd name="T6" fmla="*/ 0 60000 65536"/>
              <a:gd name="T7" fmla="*/ 0 60000 65536"/>
              <a:gd name="T8" fmla="*/ 0 60000 65536"/>
            </a:gdLst>
            <a:ahLst/>
            <a:cxnLst>
              <a:cxn ang="T6">
                <a:pos x="T0" y="T1"/>
              </a:cxn>
              <a:cxn ang="T7">
                <a:pos x="T2" y="T3"/>
              </a:cxn>
              <a:cxn ang="T8">
                <a:pos x="T4" y="T5"/>
              </a:cxn>
            </a:cxnLst>
            <a:rect l="0" t="0" r="r" b="b"/>
            <a:pathLst>
              <a:path w="5" h="57">
                <a:moveTo>
                  <a:pt x="0" y="0"/>
                </a:moveTo>
                <a:lnTo>
                  <a:pt x="0" y="57"/>
                </a:lnTo>
                <a:lnTo>
                  <a:pt x="5" y="45"/>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65" name="Line 37"/>
          <p:cNvSpPr>
            <a:spLocks noChangeShapeType="1"/>
          </p:cNvSpPr>
          <p:nvPr/>
        </p:nvSpPr>
        <p:spPr bwMode="auto">
          <a:xfrm flipH="1" flipV="1">
            <a:off x="3605473" y="5543918"/>
            <a:ext cx="57160" cy="136304"/>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66" name="Rectangle 38"/>
          <p:cNvSpPr>
            <a:spLocks noChangeArrowheads="1"/>
          </p:cNvSpPr>
          <p:nvPr/>
        </p:nvSpPr>
        <p:spPr bwMode="auto">
          <a:xfrm>
            <a:off x="2805234" y="5258117"/>
            <a:ext cx="18594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 student added to the course ]</a:t>
            </a:r>
            <a:endParaRPr lang="en-US" altLang="zh-CN" sz="923">
              <a:latin typeface="ZapfHumnst BT" pitchFamily="34" charset="0"/>
            </a:endParaRPr>
          </a:p>
        </p:txBody>
      </p:sp>
      <p:sp>
        <p:nvSpPr>
          <p:cNvPr id="124967" name="Rectangle 39"/>
          <p:cNvSpPr>
            <a:spLocks noChangeArrowheads="1"/>
          </p:cNvSpPr>
          <p:nvPr/>
        </p:nvSpPr>
        <p:spPr bwMode="auto">
          <a:xfrm>
            <a:off x="4040767" y="2272612"/>
            <a:ext cx="1096298" cy="57159"/>
          </a:xfrm>
          <a:prstGeom prst="rect">
            <a:avLst/>
          </a:prstGeom>
          <a:noFill/>
          <a:ln w="0">
            <a:solidFill>
              <a:schemeClr val="tx1"/>
            </a:solidFill>
            <a:miter lim="800000"/>
            <a:headEnd/>
            <a:tailEnd/>
          </a:ln>
          <a:extLst>
            <a:ext uri="{909E8E84-426E-40DD-AFC4-6F175D3DCCD1}">
              <a14:hiddenFill xmlns:a14="http://schemas.microsoft.com/office/drawing/2010/main">
                <a:solidFill>
                  <a:srgbClr val="990033"/>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4968" name="Freeform 40"/>
          <p:cNvSpPr>
            <a:spLocks/>
          </p:cNvSpPr>
          <p:nvPr/>
        </p:nvSpPr>
        <p:spPr bwMode="auto">
          <a:xfrm>
            <a:off x="4588917" y="1928186"/>
            <a:ext cx="57159" cy="344426"/>
          </a:xfrm>
          <a:custGeom>
            <a:avLst/>
            <a:gdLst>
              <a:gd name="T0" fmla="*/ 0 w 5"/>
              <a:gd name="T1" fmla="*/ 0 h 30"/>
              <a:gd name="T2" fmla="*/ 0 w 5"/>
              <a:gd name="T3" fmla="*/ 2147483646 h 30"/>
              <a:gd name="T4" fmla="*/ 2147483646 w 5"/>
              <a:gd name="T5" fmla="*/ 2147483646 h 30"/>
              <a:gd name="T6" fmla="*/ 0 60000 65536"/>
              <a:gd name="T7" fmla="*/ 0 60000 65536"/>
              <a:gd name="T8" fmla="*/ 0 60000 65536"/>
            </a:gdLst>
            <a:ahLst/>
            <a:cxnLst>
              <a:cxn ang="T6">
                <a:pos x="T0" y="T1"/>
              </a:cxn>
              <a:cxn ang="T7">
                <a:pos x="T2" y="T3"/>
              </a:cxn>
              <a:cxn ang="T8">
                <a:pos x="T4" y="T5"/>
              </a:cxn>
            </a:cxnLst>
            <a:rect l="0" t="0" r="r" b="b"/>
            <a:pathLst>
              <a:path w="5" h="30">
                <a:moveTo>
                  <a:pt x="0" y="0"/>
                </a:moveTo>
                <a:lnTo>
                  <a:pt x="0" y="30"/>
                </a:lnTo>
                <a:lnTo>
                  <a:pt x="5" y="1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69" name="Line 41"/>
          <p:cNvSpPr>
            <a:spLocks noChangeShapeType="1"/>
          </p:cNvSpPr>
          <p:nvPr/>
        </p:nvSpPr>
        <p:spPr bwMode="auto">
          <a:xfrm flipH="1" flipV="1">
            <a:off x="4543482" y="2146567"/>
            <a:ext cx="45435" cy="12604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0" name="Freeform 42"/>
          <p:cNvSpPr>
            <a:spLocks/>
          </p:cNvSpPr>
          <p:nvPr/>
        </p:nvSpPr>
        <p:spPr bwMode="auto">
          <a:xfrm>
            <a:off x="3845837" y="2340031"/>
            <a:ext cx="194930" cy="297524"/>
          </a:xfrm>
          <a:custGeom>
            <a:avLst/>
            <a:gdLst>
              <a:gd name="T0" fmla="*/ 2147483646 w 17"/>
              <a:gd name="T1" fmla="*/ 0 h 26"/>
              <a:gd name="T2" fmla="*/ 0 w 17"/>
              <a:gd name="T3" fmla="*/ 2147483646 h 26"/>
              <a:gd name="T4" fmla="*/ 2147483646 w 17"/>
              <a:gd name="T5" fmla="*/ 2147483646 h 26"/>
              <a:gd name="T6" fmla="*/ 0 60000 65536"/>
              <a:gd name="T7" fmla="*/ 0 60000 65536"/>
              <a:gd name="T8" fmla="*/ 0 60000 65536"/>
            </a:gdLst>
            <a:ahLst/>
            <a:cxnLst>
              <a:cxn ang="T6">
                <a:pos x="T0" y="T1"/>
              </a:cxn>
              <a:cxn ang="T7">
                <a:pos x="T2" y="T3"/>
              </a:cxn>
              <a:cxn ang="T8">
                <a:pos x="T4" y="T5"/>
              </a:cxn>
            </a:cxnLst>
            <a:rect l="0" t="0" r="r" b="b"/>
            <a:pathLst>
              <a:path w="17" h="26">
                <a:moveTo>
                  <a:pt x="17" y="0"/>
                </a:moveTo>
                <a:lnTo>
                  <a:pt x="0" y="26"/>
                </a:lnTo>
                <a:lnTo>
                  <a:pt x="10" y="1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1" name="Line 43"/>
          <p:cNvSpPr>
            <a:spLocks noChangeShapeType="1"/>
          </p:cNvSpPr>
          <p:nvPr/>
        </p:nvSpPr>
        <p:spPr bwMode="auto">
          <a:xfrm flipV="1">
            <a:off x="3845838" y="2489526"/>
            <a:ext cx="33710" cy="148029"/>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2" name="Freeform 44"/>
          <p:cNvSpPr>
            <a:spLocks/>
          </p:cNvSpPr>
          <p:nvPr/>
        </p:nvSpPr>
        <p:spPr bwMode="auto">
          <a:xfrm>
            <a:off x="5137066" y="2340030"/>
            <a:ext cx="309249" cy="332700"/>
          </a:xfrm>
          <a:custGeom>
            <a:avLst/>
            <a:gdLst>
              <a:gd name="T0" fmla="*/ 0 w 27"/>
              <a:gd name="T1" fmla="*/ 0 h 29"/>
              <a:gd name="T2" fmla="*/ 2147483646 w 27"/>
              <a:gd name="T3" fmla="*/ 2147483646 h 29"/>
              <a:gd name="T4" fmla="*/ 2147483646 w 27"/>
              <a:gd name="T5" fmla="*/ 2147483646 h 29"/>
              <a:gd name="T6" fmla="*/ 0 60000 65536"/>
              <a:gd name="T7" fmla="*/ 0 60000 65536"/>
              <a:gd name="T8" fmla="*/ 0 60000 65536"/>
            </a:gdLst>
            <a:ahLst/>
            <a:cxnLst>
              <a:cxn ang="T6">
                <a:pos x="T0" y="T1"/>
              </a:cxn>
              <a:cxn ang="T7">
                <a:pos x="T2" y="T3"/>
              </a:cxn>
              <a:cxn ang="T8">
                <a:pos x="T4" y="T5"/>
              </a:cxn>
            </a:cxnLst>
            <a:rect l="0" t="0" r="r" b="b"/>
            <a:pathLst>
              <a:path w="27" h="29">
                <a:moveTo>
                  <a:pt x="0" y="0"/>
                </a:moveTo>
                <a:lnTo>
                  <a:pt x="27" y="29"/>
                </a:lnTo>
                <a:lnTo>
                  <a:pt x="23" y="18"/>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3" name="Line 45"/>
          <p:cNvSpPr>
            <a:spLocks noChangeShapeType="1"/>
          </p:cNvSpPr>
          <p:nvPr/>
        </p:nvSpPr>
        <p:spPr bwMode="auto">
          <a:xfrm flipH="1" flipV="1">
            <a:off x="5320270" y="2615571"/>
            <a:ext cx="126045" cy="57159"/>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4" name="Rectangle 46"/>
          <p:cNvSpPr>
            <a:spLocks noChangeArrowheads="1"/>
          </p:cNvSpPr>
          <p:nvPr/>
        </p:nvSpPr>
        <p:spPr bwMode="auto">
          <a:xfrm>
            <a:off x="3983607" y="3620999"/>
            <a:ext cx="1096298" cy="57159"/>
          </a:xfrm>
          <a:prstGeom prst="rect">
            <a:avLst/>
          </a:prstGeom>
          <a:noFill/>
          <a:ln w="0">
            <a:solidFill>
              <a:schemeClr val="tx1"/>
            </a:solidFill>
            <a:miter lim="800000"/>
            <a:headEnd/>
            <a:tailEnd/>
          </a:ln>
          <a:extLst>
            <a:ext uri="{909E8E84-426E-40DD-AFC4-6F175D3DCCD1}">
              <a14:hiddenFill xmlns:a14="http://schemas.microsoft.com/office/drawing/2010/main">
                <a:solidFill>
                  <a:srgbClr val="990033"/>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4975" name="Freeform 47"/>
          <p:cNvSpPr>
            <a:spLocks/>
          </p:cNvSpPr>
          <p:nvPr/>
        </p:nvSpPr>
        <p:spPr bwMode="auto">
          <a:xfrm>
            <a:off x="3902998" y="3037675"/>
            <a:ext cx="297524" cy="583324"/>
          </a:xfrm>
          <a:custGeom>
            <a:avLst/>
            <a:gdLst>
              <a:gd name="T0" fmla="*/ 0 w 26"/>
              <a:gd name="T1" fmla="*/ 0 h 51"/>
              <a:gd name="T2" fmla="*/ 2147483646 w 26"/>
              <a:gd name="T3" fmla="*/ 2147483646 h 51"/>
              <a:gd name="T4" fmla="*/ 2147483646 w 26"/>
              <a:gd name="T5" fmla="*/ 2147483646 h 51"/>
              <a:gd name="T6" fmla="*/ 2147483646 w 26"/>
              <a:gd name="T7" fmla="*/ 2147483646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51">
                <a:moveTo>
                  <a:pt x="0" y="0"/>
                </a:moveTo>
                <a:lnTo>
                  <a:pt x="21" y="22"/>
                </a:lnTo>
                <a:lnTo>
                  <a:pt x="21" y="51"/>
                </a:lnTo>
                <a:lnTo>
                  <a:pt x="26" y="3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6" name="Line 48"/>
          <p:cNvSpPr>
            <a:spLocks noChangeShapeType="1"/>
          </p:cNvSpPr>
          <p:nvPr/>
        </p:nvSpPr>
        <p:spPr bwMode="auto">
          <a:xfrm flipH="1" flipV="1">
            <a:off x="4086202" y="3484694"/>
            <a:ext cx="57160" cy="13630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7" name="Freeform 49"/>
          <p:cNvSpPr>
            <a:spLocks/>
          </p:cNvSpPr>
          <p:nvPr/>
        </p:nvSpPr>
        <p:spPr bwMode="auto">
          <a:xfrm>
            <a:off x="5079905" y="3220879"/>
            <a:ext cx="206656" cy="400120"/>
          </a:xfrm>
          <a:custGeom>
            <a:avLst/>
            <a:gdLst>
              <a:gd name="T0" fmla="*/ 2147483646 w 18"/>
              <a:gd name="T1" fmla="*/ 0 h 35"/>
              <a:gd name="T2" fmla="*/ 0 w 18"/>
              <a:gd name="T3" fmla="*/ 2147483646 h 35"/>
              <a:gd name="T4" fmla="*/ 0 w 18"/>
              <a:gd name="T5" fmla="*/ 2147483646 h 35"/>
              <a:gd name="T6" fmla="*/ 2147483646 w 18"/>
              <a:gd name="T7" fmla="*/ 2147483646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5">
                <a:moveTo>
                  <a:pt x="18" y="0"/>
                </a:moveTo>
                <a:lnTo>
                  <a:pt x="0" y="12"/>
                </a:lnTo>
                <a:lnTo>
                  <a:pt x="0" y="35"/>
                </a:lnTo>
                <a:lnTo>
                  <a:pt x="5" y="23"/>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8" name="Line 50"/>
          <p:cNvSpPr>
            <a:spLocks noChangeShapeType="1"/>
          </p:cNvSpPr>
          <p:nvPr/>
        </p:nvSpPr>
        <p:spPr bwMode="auto">
          <a:xfrm flipH="1" flipV="1">
            <a:off x="5034471" y="3484694"/>
            <a:ext cx="45434" cy="13630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9" name="Rectangle 51"/>
          <p:cNvSpPr>
            <a:spLocks noChangeArrowheads="1"/>
          </p:cNvSpPr>
          <p:nvPr/>
        </p:nvSpPr>
        <p:spPr bwMode="auto">
          <a:xfrm>
            <a:off x="3983607" y="3965425"/>
            <a:ext cx="1096298" cy="67419"/>
          </a:xfrm>
          <a:prstGeom prst="rect">
            <a:avLst/>
          </a:prstGeom>
          <a:noFill/>
          <a:ln w="0">
            <a:solidFill>
              <a:schemeClr val="tx1"/>
            </a:solidFill>
            <a:miter lim="800000"/>
            <a:headEnd/>
            <a:tailEnd/>
          </a:ln>
          <a:extLst>
            <a:ext uri="{909E8E84-426E-40DD-AFC4-6F175D3DCCD1}">
              <a14:hiddenFill xmlns:a14="http://schemas.microsoft.com/office/drawing/2010/main">
                <a:solidFill>
                  <a:srgbClr val="990033"/>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4980" name="Freeform 52"/>
          <p:cNvSpPr>
            <a:spLocks/>
          </p:cNvSpPr>
          <p:nvPr/>
        </p:nvSpPr>
        <p:spPr bwMode="auto">
          <a:xfrm>
            <a:off x="4531757" y="3689884"/>
            <a:ext cx="57160" cy="275540"/>
          </a:xfrm>
          <a:custGeom>
            <a:avLst/>
            <a:gdLst>
              <a:gd name="T0" fmla="*/ 0 w 5"/>
              <a:gd name="T1" fmla="*/ 0 h 24"/>
              <a:gd name="T2" fmla="*/ 0 w 5"/>
              <a:gd name="T3" fmla="*/ 2147483646 h 24"/>
              <a:gd name="T4" fmla="*/ 2147483646 w 5"/>
              <a:gd name="T5" fmla="*/ 2147483646 h 24"/>
              <a:gd name="T6" fmla="*/ 0 60000 65536"/>
              <a:gd name="T7" fmla="*/ 0 60000 65536"/>
              <a:gd name="T8" fmla="*/ 0 60000 65536"/>
            </a:gdLst>
            <a:ahLst/>
            <a:cxnLst>
              <a:cxn ang="T6">
                <a:pos x="T0" y="T1"/>
              </a:cxn>
              <a:cxn ang="T7">
                <a:pos x="T2" y="T3"/>
              </a:cxn>
              <a:cxn ang="T8">
                <a:pos x="T4" y="T5"/>
              </a:cxn>
            </a:cxnLst>
            <a:rect l="0" t="0" r="r" b="b"/>
            <a:pathLst>
              <a:path w="5" h="24">
                <a:moveTo>
                  <a:pt x="0" y="0"/>
                </a:moveTo>
                <a:lnTo>
                  <a:pt x="0" y="24"/>
                </a:lnTo>
                <a:lnTo>
                  <a:pt x="5" y="13"/>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1" name="Line 53"/>
          <p:cNvSpPr>
            <a:spLocks noChangeShapeType="1"/>
          </p:cNvSpPr>
          <p:nvPr/>
        </p:nvSpPr>
        <p:spPr bwMode="auto">
          <a:xfrm flipH="1" flipV="1">
            <a:off x="4486322" y="3839379"/>
            <a:ext cx="45434" cy="12604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2" name="Freeform 54"/>
          <p:cNvSpPr>
            <a:spLocks/>
          </p:cNvSpPr>
          <p:nvPr/>
        </p:nvSpPr>
        <p:spPr bwMode="auto">
          <a:xfrm>
            <a:off x="3891272" y="4032844"/>
            <a:ext cx="297524" cy="583324"/>
          </a:xfrm>
          <a:custGeom>
            <a:avLst/>
            <a:gdLst>
              <a:gd name="T0" fmla="*/ 2147483646 w 26"/>
              <a:gd name="T1" fmla="*/ 0 h 51"/>
              <a:gd name="T2" fmla="*/ 2147483646 w 26"/>
              <a:gd name="T3" fmla="*/ 2147483646 h 51"/>
              <a:gd name="T4" fmla="*/ 0 w 26"/>
              <a:gd name="T5" fmla="*/ 2147483646 h 51"/>
              <a:gd name="T6" fmla="*/ 2147483646 w 26"/>
              <a:gd name="T7" fmla="*/ 2147483646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51">
                <a:moveTo>
                  <a:pt x="26" y="0"/>
                </a:moveTo>
                <a:lnTo>
                  <a:pt x="26" y="29"/>
                </a:lnTo>
                <a:lnTo>
                  <a:pt x="0" y="51"/>
                </a:lnTo>
                <a:lnTo>
                  <a:pt x="12" y="48"/>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3" name="Line 55"/>
          <p:cNvSpPr>
            <a:spLocks noChangeShapeType="1"/>
          </p:cNvSpPr>
          <p:nvPr/>
        </p:nvSpPr>
        <p:spPr bwMode="auto">
          <a:xfrm flipV="1">
            <a:off x="3891273" y="4491589"/>
            <a:ext cx="57159" cy="124579"/>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4" name="Rectangle 56"/>
          <p:cNvSpPr>
            <a:spLocks noChangeArrowheads="1"/>
          </p:cNvSpPr>
          <p:nvPr/>
        </p:nvSpPr>
        <p:spPr bwMode="auto">
          <a:xfrm>
            <a:off x="2805233" y="4284933"/>
            <a:ext cx="12824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 checks completed ]</a:t>
            </a:r>
            <a:endParaRPr lang="en-US" altLang="zh-CN" sz="923">
              <a:latin typeface="ZapfHumnst BT" pitchFamily="34" charset="0"/>
            </a:endParaRPr>
          </a:p>
        </p:txBody>
      </p:sp>
      <p:sp>
        <p:nvSpPr>
          <p:cNvPr id="124985" name="Freeform 57"/>
          <p:cNvSpPr>
            <a:spLocks/>
          </p:cNvSpPr>
          <p:nvPr/>
        </p:nvSpPr>
        <p:spPr bwMode="auto">
          <a:xfrm>
            <a:off x="5057922" y="4032844"/>
            <a:ext cx="331234" cy="595049"/>
          </a:xfrm>
          <a:custGeom>
            <a:avLst/>
            <a:gdLst>
              <a:gd name="T0" fmla="*/ 0 w 29"/>
              <a:gd name="T1" fmla="*/ 0 h 52"/>
              <a:gd name="T2" fmla="*/ 0 w 29"/>
              <a:gd name="T3" fmla="*/ 2147483646 h 52"/>
              <a:gd name="T4" fmla="*/ 2147483646 w 29"/>
              <a:gd name="T5" fmla="*/ 2147483646 h 52"/>
              <a:gd name="T6" fmla="*/ 2147483646 w 29"/>
              <a:gd name="T7" fmla="*/ 2147483646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52">
                <a:moveTo>
                  <a:pt x="0" y="0"/>
                </a:moveTo>
                <a:lnTo>
                  <a:pt x="0" y="29"/>
                </a:lnTo>
                <a:lnTo>
                  <a:pt x="29" y="52"/>
                </a:lnTo>
                <a:lnTo>
                  <a:pt x="22" y="4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6" name="Line 58"/>
          <p:cNvSpPr>
            <a:spLocks noChangeShapeType="1"/>
          </p:cNvSpPr>
          <p:nvPr/>
        </p:nvSpPr>
        <p:spPr bwMode="auto">
          <a:xfrm flipH="1" flipV="1">
            <a:off x="5251386" y="4582459"/>
            <a:ext cx="137770" cy="45434"/>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7" name="Rectangle 59"/>
          <p:cNvSpPr>
            <a:spLocks noChangeArrowheads="1"/>
          </p:cNvSpPr>
          <p:nvPr/>
        </p:nvSpPr>
        <p:spPr bwMode="auto">
          <a:xfrm>
            <a:off x="4783846" y="4239499"/>
            <a:ext cx="9906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t>[ checks failed ]</a:t>
            </a:r>
            <a:endParaRPr lang="en-US" altLang="zh-CN" sz="923">
              <a:latin typeface="ZapfHumnst BT" pitchFamily="34" charset="0"/>
            </a:endParaRPr>
          </a:p>
        </p:txBody>
      </p:sp>
      <p:sp>
        <p:nvSpPr>
          <p:cNvPr id="6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6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72180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300" fill="hold"/>
                                        <p:tgtEl>
                                          <p:spTgt spid="62"/>
                                        </p:tgtEl>
                                        <p:attrNameLst>
                                          <p:attrName>ppt_x</p:attrName>
                                        </p:attrNameLst>
                                      </p:cBhvr>
                                      <p:tavLst>
                                        <p:tav tm="0">
                                          <p:val>
                                            <p:strVal val="0-#ppt_w/2"/>
                                          </p:val>
                                        </p:tav>
                                        <p:tav tm="100000">
                                          <p:val>
                                            <p:strVal val="#ppt_x"/>
                                          </p:val>
                                        </p:tav>
                                      </p:tavLst>
                                    </p:anim>
                                    <p:anim calcmode="lin" valueType="num">
                                      <p:cBhvr additive="base">
                                        <p:cTn id="8" dur="3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left)">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9" name="直接连接符 3"/>
          <p:cNvCxnSpPr>
            <a:cxnSpLocks noChangeShapeType="1"/>
          </p:cNvCxnSpPr>
          <p:nvPr/>
        </p:nvCxnSpPr>
        <p:spPr bwMode="auto">
          <a:xfrm>
            <a:off x="4140200" y="2997200"/>
            <a:ext cx="500538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0" name="TextBox 5"/>
          <p:cNvSpPr txBox="1">
            <a:spLocks noChangeArrowheads="1"/>
          </p:cNvSpPr>
          <p:nvPr/>
        </p:nvSpPr>
        <p:spPr bwMode="auto">
          <a:xfrm>
            <a:off x="7672388" y="23495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a:solidFill>
                  <a:schemeClr val="bg1"/>
                </a:solidFill>
                <a:latin typeface="微软雅黑" panose="020B0503020204020204" pitchFamily="34" charset="-122"/>
              </a:rPr>
              <a:t>目录</a:t>
            </a:r>
          </a:p>
        </p:txBody>
      </p:sp>
      <p:sp>
        <p:nvSpPr>
          <p:cNvPr id="9221" name="TextBox 6"/>
          <p:cNvSpPr txBox="1">
            <a:spLocks noChangeArrowheads="1"/>
          </p:cNvSpPr>
          <p:nvPr/>
        </p:nvSpPr>
        <p:spPr bwMode="auto">
          <a:xfrm>
            <a:off x="6705600" y="25638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Contents</a:t>
            </a:r>
            <a:endParaRPr lang="zh-CN" altLang="en-US" sz="1800">
              <a:solidFill>
                <a:schemeClr val="bg1"/>
              </a:solidFill>
            </a:endParaRPr>
          </a:p>
        </p:txBody>
      </p:sp>
      <p:sp>
        <p:nvSpPr>
          <p:cNvPr id="9222" name="矩形 7"/>
          <p:cNvSpPr>
            <a:spLocks noChangeArrowheads="1"/>
          </p:cNvSpPr>
          <p:nvPr/>
        </p:nvSpPr>
        <p:spPr bwMode="auto">
          <a:xfrm>
            <a:off x="8704263" y="2420938"/>
            <a:ext cx="441325" cy="441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3" name="AutoShape 3"/>
          <p:cNvSpPr>
            <a:spLocks noChangeAspect="1" noChangeArrowheads="1" noTextEdit="1"/>
          </p:cNvSpPr>
          <p:nvPr/>
        </p:nvSpPr>
        <p:spPr bwMode="auto">
          <a:xfrm>
            <a:off x="4140200" y="32654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4" name="Oval 5"/>
          <p:cNvSpPr>
            <a:spLocks noChangeArrowheads="1"/>
          </p:cNvSpPr>
          <p:nvPr/>
        </p:nvSpPr>
        <p:spPr bwMode="auto">
          <a:xfrm>
            <a:off x="4140200" y="32654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5" name="Oval 6"/>
          <p:cNvSpPr>
            <a:spLocks noChangeArrowheads="1"/>
          </p:cNvSpPr>
          <p:nvPr/>
        </p:nvSpPr>
        <p:spPr bwMode="auto">
          <a:xfrm>
            <a:off x="4194175" y="33194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6" name="TextBox 14"/>
          <p:cNvSpPr txBox="1">
            <a:spLocks noChangeArrowheads="1"/>
          </p:cNvSpPr>
          <p:nvPr/>
        </p:nvSpPr>
        <p:spPr bwMode="auto">
          <a:xfrm>
            <a:off x="4273550" y="33321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1</a:t>
            </a:r>
            <a:endParaRPr lang="zh-CN" altLang="en-US" sz="2400">
              <a:solidFill>
                <a:srgbClr val="FFFFFF"/>
              </a:solidFill>
              <a:latin typeface="微软雅黑" panose="020B0503020204020204" pitchFamily="34" charset="-122"/>
            </a:endParaRPr>
          </a:p>
        </p:txBody>
      </p:sp>
      <p:sp>
        <p:nvSpPr>
          <p:cNvPr id="9227" name="TextBox 15"/>
          <p:cNvSpPr txBox="1">
            <a:spLocks noChangeArrowheads="1"/>
          </p:cNvSpPr>
          <p:nvPr/>
        </p:nvSpPr>
        <p:spPr bwMode="auto">
          <a:xfrm>
            <a:off x="4789488" y="3297238"/>
            <a:ext cx="374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a:solidFill>
                  <a:srgbClr val="FF0000"/>
                </a:solidFill>
                <a:latin typeface="微软雅黑" panose="020B0503020204020204" pitchFamily="34" charset="-122"/>
              </a:rPr>
              <a:t>软件需求</a:t>
            </a:r>
            <a:r>
              <a:rPr lang="en-US" altLang="zh-CN" sz="2600" dirty="0">
                <a:solidFill>
                  <a:srgbClr val="FF0000"/>
                </a:solidFill>
                <a:latin typeface="微软雅黑" panose="020B0503020204020204" pitchFamily="34" charset="-122"/>
              </a:rPr>
              <a:t>&amp;</a:t>
            </a:r>
            <a:r>
              <a:rPr lang="zh-CN" altLang="en-US" sz="2600" dirty="0">
                <a:solidFill>
                  <a:srgbClr val="FF0000"/>
                </a:solidFill>
                <a:latin typeface="微软雅黑" panose="020B0503020204020204" pitchFamily="34" charset="-122"/>
              </a:rPr>
              <a:t>需求工程</a:t>
            </a:r>
          </a:p>
        </p:txBody>
      </p:sp>
      <p:sp>
        <p:nvSpPr>
          <p:cNvPr id="9228" name="AutoShape 3"/>
          <p:cNvSpPr>
            <a:spLocks noChangeAspect="1" noChangeArrowheads="1" noTextEdit="1"/>
          </p:cNvSpPr>
          <p:nvPr/>
        </p:nvSpPr>
        <p:spPr bwMode="auto">
          <a:xfrm>
            <a:off x="4140200" y="400208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Oval 5"/>
          <p:cNvSpPr>
            <a:spLocks noChangeArrowheads="1"/>
          </p:cNvSpPr>
          <p:nvPr/>
        </p:nvSpPr>
        <p:spPr bwMode="auto">
          <a:xfrm>
            <a:off x="4140200" y="400208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0" name="Oval 6"/>
          <p:cNvSpPr>
            <a:spLocks noChangeArrowheads="1"/>
          </p:cNvSpPr>
          <p:nvPr/>
        </p:nvSpPr>
        <p:spPr bwMode="auto">
          <a:xfrm>
            <a:off x="4194175" y="405606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1" name="TextBox 19"/>
          <p:cNvSpPr txBox="1">
            <a:spLocks noChangeArrowheads="1"/>
          </p:cNvSpPr>
          <p:nvPr/>
        </p:nvSpPr>
        <p:spPr bwMode="auto">
          <a:xfrm>
            <a:off x="4273550" y="406876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2</a:t>
            </a:r>
            <a:endParaRPr lang="zh-CN" altLang="en-US" sz="2400">
              <a:solidFill>
                <a:srgbClr val="FFFFFF"/>
              </a:solidFill>
              <a:latin typeface="微软雅黑" panose="020B0503020204020204" pitchFamily="34" charset="-122"/>
            </a:endParaRPr>
          </a:p>
        </p:txBody>
      </p:sp>
      <p:sp>
        <p:nvSpPr>
          <p:cNvPr id="9232" name="TextBox 20"/>
          <p:cNvSpPr txBox="1">
            <a:spLocks noChangeArrowheads="1"/>
          </p:cNvSpPr>
          <p:nvPr/>
        </p:nvSpPr>
        <p:spPr bwMode="auto">
          <a:xfrm>
            <a:off x="4776962" y="4096468"/>
            <a:ext cx="3743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solidFill>
                  <a:srgbClr val="FF0000"/>
                </a:solidFill>
                <a:latin typeface="宋体" panose="02010600030101010101" pitchFamily="2" charset="-122"/>
                <a:ea typeface="宋体" panose="02010600030101010101" pitchFamily="2" charset="-122"/>
              </a:rPr>
              <a:t>需求获取及描述方法</a:t>
            </a:r>
            <a:endParaRPr lang="zh-CN" altLang="en-US" sz="2400" dirty="0">
              <a:solidFill>
                <a:srgbClr val="FF0000"/>
              </a:solidFill>
              <a:latin typeface="微软雅黑" panose="020B0503020204020204" pitchFamily="34" charset="-122"/>
            </a:endParaRPr>
          </a:p>
        </p:txBody>
      </p:sp>
      <p:sp>
        <p:nvSpPr>
          <p:cNvPr id="9233" name="AutoShape 3"/>
          <p:cNvSpPr>
            <a:spLocks noChangeAspect="1" noChangeArrowheads="1" noTextEdit="1"/>
          </p:cNvSpPr>
          <p:nvPr/>
        </p:nvSpPr>
        <p:spPr bwMode="auto">
          <a:xfrm>
            <a:off x="4127674" y="5859134"/>
            <a:ext cx="5969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34" name="Oval 5"/>
          <p:cNvSpPr>
            <a:spLocks noChangeArrowheads="1"/>
          </p:cNvSpPr>
          <p:nvPr/>
        </p:nvSpPr>
        <p:spPr bwMode="auto">
          <a:xfrm>
            <a:off x="4127674" y="5859134"/>
            <a:ext cx="603250" cy="6016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5" name="Oval 6"/>
          <p:cNvSpPr>
            <a:spLocks noChangeArrowheads="1"/>
          </p:cNvSpPr>
          <p:nvPr/>
        </p:nvSpPr>
        <p:spPr bwMode="auto">
          <a:xfrm>
            <a:off x="4181649" y="5913109"/>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6" name="TextBox 24"/>
          <p:cNvSpPr txBox="1">
            <a:spLocks noChangeArrowheads="1"/>
          </p:cNvSpPr>
          <p:nvPr/>
        </p:nvSpPr>
        <p:spPr bwMode="auto">
          <a:xfrm>
            <a:off x="4261024" y="5927397"/>
            <a:ext cx="365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4</a:t>
            </a:r>
            <a:endParaRPr lang="zh-CN" altLang="en-US" sz="2400" dirty="0">
              <a:solidFill>
                <a:srgbClr val="FFFFFF"/>
              </a:solidFill>
              <a:latin typeface="微软雅黑" panose="020B0503020204020204" pitchFamily="34" charset="-122"/>
            </a:endParaRPr>
          </a:p>
        </p:txBody>
      </p:sp>
      <p:sp>
        <p:nvSpPr>
          <p:cNvPr id="9242" name="TextBox 30"/>
          <p:cNvSpPr txBox="1">
            <a:spLocks noChangeArrowheads="1"/>
          </p:cNvSpPr>
          <p:nvPr/>
        </p:nvSpPr>
        <p:spPr bwMode="auto">
          <a:xfrm>
            <a:off x="4785841" y="5911218"/>
            <a:ext cx="42478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latin typeface="宋体" panose="02010600030101010101" pitchFamily="2" charset="-122"/>
                <a:ea typeface="宋体" panose="02010600030101010101" pitchFamily="2" charset="-122"/>
              </a:rPr>
              <a:t>需求工程及其过程描述</a:t>
            </a:r>
            <a:endParaRPr lang="zh-CN" altLang="en-US" sz="2600" dirty="0">
              <a:solidFill>
                <a:schemeClr val="bg1"/>
              </a:solidFill>
              <a:latin typeface="微软雅黑" panose="020B0503020204020204" pitchFamily="34" charset="-122"/>
            </a:endParaRPr>
          </a:p>
        </p:txBody>
      </p:sp>
      <p:cxnSp>
        <p:nvCxnSpPr>
          <p:cNvPr id="6171" name="直接连接符 32"/>
          <p:cNvCxnSpPr>
            <a:cxnSpLocks noChangeShapeType="1"/>
          </p:cNvCxnSpPr>
          <p:nvPr/>
        </p:nvCxnSpPr>
        <p:spPr bwMode="auto">
          <a:xfrm flipH="1">
            <a:off x="8174038" y="5653088"/>
            <a:ext cx="971550" cy="12049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直接连接符 34"/>
          <p:cNvCxnSpPr>
            <a:cxnSpLocks noChangeShapeType="1"/>
          </p:cNvCxnSpPr>
          <p:nvPr/>
        </p:nvCxnSpPr>
        <p:spPr bwMode="auto">
          <a:xfrm flipH="1">
            <a:off x="7453313" y="6122988"/>
            <a:ext cx="1692275" cy="73501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AutoShape 3"/>
          <p:cNvSpPr>
            <a:spLocks noChangeAspect="1" noChangeArrowheads="1" noTextEdit="1"/>
          </p:cNvSpPr>
          <p:nvPr/>
        </p:nvSpPr>
        <p:spPr bwMode="auto">
          <a:xfrm>
            <a:off x="4142462" y="4890758"/>
            <a:ext cx="5969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 name="Oval 5"/>
          <p:cNvSpPr>
            <a:spLocks noChangeArrowheads="1"/>
          </p:cNvSpPr>
          <p:nvPr/>
        </p:nvSpPr>
        <p:spPr bwMode="auto">
          <a:xfrm>
            <a:off x="4142462" y="4890758"/>
            <a:ext cx="603250" cy="6016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6" name="Oval 6"/>
          <p:cNvSpPr>
            <a:spLocks noChangeArrowheads="1"/>
          </p:cNvSpPr>
          <p:nvPr/>
        </p:nvSpPr>
        <p:spPr bwMode="auto">
          <a:xfrm>
            <a:off x="4196437" y="494473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7" name="TextBox 24"/>
          <p:cNvSpPr txBox="1">
            <a:spLocks noChangeArrowheads="1"/>
          </p:cNvSpPr>
          <p:nvPr/>
        </p:nvSpPr>
        <p:spPr bwMode="auto">
          <a:xfrm>
            <a:off x="4275812" y="4959021"/>
            <a:ext cx="365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3</a:t>
            </a:r>
            <a:endParaRPr lang="zh-CN" altLang="en-US" sz="2400" dirty="0">
              <a:solidFill>
                <a:srgbClr val="FFFFFF"/>
              </a:solidFill>
              <a:latin typeface="微软雅黑" panose="020B0503020204020204" pitchFamily="34" charset="-122"/>
            </a:endParaRPr>
          </a:p>
        </p:txBody>
      </p:sp>
      <p:sp>
        <p:nvSpPr>
          <p:cNvPr id="28" name="TextBox 30"/>
          <p:cNvSpPr txBox="1">
            <a:spLocks noChangeArrowheads="1"/>
          </p:cNvSpPr>
          <p:nvPr/>
        </p:nvSpPr>
        <p:spPr bwMode="auto">
          <a:xfrm>
            <a:off x="4897786" y="4972563"/>
            <a:ext cx="42478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dirty="0">
                <a:solidFill>
                  <a:srgbClr val="FF0000"/>
                </a:solidFill>
                <a:latin typeface="微软雅黑" panose="020B0503020204020204" pitchFamily="34" charset="-122"/>
              </a:rPr>
              <a:t>需求分析方法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left)">
                                      <p:cBhvr>
                                        <p:cTn id="12" dur="500"/>
                                        <p:tgtEl>
                                          <p:spTgt spid="9219"/>
                                        </p:tgtEl>
                                      </p:cBhvr>
                                    </p:animEffect>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9222"/>
                                        </p:tgtEl>
                                        <p:attrNameLst>
                                          <p:attrName>style.visibility</p:attrName>
                                        </p:attrNameLst>
                                      </p:cBhvr>
                                      <p:to>
                                        <p:strVal val="visible"/>
                                      </p:to>
                                    </p:set>
                                    <p:anim calcmode="lin" valueType="num">
                                      <p:cBhvr additive="base">
                                        <p:cTn id="16" dur="500" fill="hold"/>
                                        <p:tgtEl>
                                          <p:spTgt spid="9222"/>
                                        </p:tgtEl>
                                        <p:attrNameLst>
                                          <p:attrName>ppt_x</p:attrName>
                                        </p:attrNameLst>
                                      </p:cBhvr>
                                      <p:tavLst>
                                        <p:tav tm="0">
                                          <p:val>
                                            <p:strVal val="1+#ppt_w/2"/>
                                          </p:val>
                                        </p:tav>
                                        <p:tav tm="100000">
                                          <p:val>
                                            <p:strVal val="#ppt_x"/>
                                          </p:val>
                                        </p:tav>
                                      </p:tavLst>
                                    </p:anim>
                                    <p:anim calcmode="lin" valueType="num">
                                      <p:cBhvr additive="base">
                                        <p:cTn id="17" dur="500" fill="hold"/>
                                        <p:tgtEl>
                                          <p:spTgt spid="922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221"/>
                                        </p:tgtEl>
                                        <p:attrNameLst>
                                          <p:attrName>style.visibility</p:attrName>
                                        </p:attrNameLst>
                                      </p:cBhvr>
                                      <p:to>
                                        <p:strVal val="visible"/>
                                      </p:to>
                                    </p:set>
                                    <p:anim calcmode="lin" valueType="num">
                                      <p:cBhvr>
                                        <p:cTn id="21" dur="500" fill="hold"/>
                                        <p:tgtEl>
                                          <p:spTgt spid="92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221"/>
                                        </p:tgtEl>
                                        <p:attrNameLst>
                                          <p:attrName>ppt_y</p:attrName>
                                        </p:attrNameLst>
                                      </p:cBhvr>
                                      <p:tavLst>
                                        <p:tav tm="0">
                                          <p:val>
                                            <p:strVal val="#ppt_y"/>
                                          </p:val>
                                        </p:tav>
                                        <p:tav tm="100000">
                                          <p:val>
                                            <p:strVal val="#ppt_y"/>
                                          </p:val>
                                        </p:tav>
                                      </p:tavLst>
                                    </p:anim>
                                    <p:anim calcmode="lin" valueType="num">
                                      <p:cBhvr>
                                        <p:cTn id="23" dur="500" fill="hold"/>
                                        <p:tgtEl>
                                          <p:spTgt spid="92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2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22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220"/>
                                        </p:tgtEl>
                                        <p:attrNameLst>
                                          <p:attrName>style.visibility</p:attrName>
                                        </p:attrNameLst>
                                      </p:cBhvr>
                                      <p:to>
                                        <p:strVal val="visible"/>
                                      </p:to>
                                    </p:set>
                                    <p:anim calcmode="lin" valueType="num">
                                      <p:cBhvr>
                                        <p:cTn id="28" dur="500" fill="hold"/>
                                        <p:tgtEl>
                                          <p:spTgt spid="92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220"/>
                                        </p:tgtEl>
                                        <p:attrNameLst>
                                          <p:attrName>ppt_y</p:attrName>
                                        </p:attrNameLst>
                                      </p:cBhvr>
                                      <p:tavLst>
                                        <p:tav tm="0">
                                          <p:val>
                                            <p:strVal val="#ppt_y"/>
                                          </p:val>
                                        </p:tav>
                                        <p:tav tm="100000">
                                          <p:val>
                                            <p:strVal val="#ppt_y"/>
                                          </p:val>
                                        </p:tav>
                                      </p:tavLst>
                                    </p:anim>
                                    <p:anim calcmode="lin" valueType="num">
                                      <p:cBhvr>
                                        <p:cTn id="30" dur="500" fill="hold"/>
                                        <p:tgtEl>
                                          <p:spTgt spid="92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2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220"/>
                                        </p:tgtEl>
                                      </p:cBhvr>
                                    </p:animEffect>
                                  </p:childTnLst>
                                </p:cTn>
                              </p:par>
                            </p:childTnLst>
                          </p:cTn>
                        </p:par>
                        <p:par>
                          <p:cTn id="33" fill="hold" nodeType="afterGroup">
                            <p:stCondLst>
                              <p:cond delay="2350"/>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223"/>
                                        </p:tgtEl>
                                        <p:attrNameLst>
                                          <p:attrName>style.visibility</p:attrName>
                                        </p:attrNameLst>
                                      </p:cBhvr>
                                      <p:to>
                                        <p:strVal val="visible"/>
                                      </p:to>
                                    </p:set>
                                    <p:animScale>
                                      <p:cBhvr>
                                        <p:cTn id="36" dur="1000" decel="50000" fill="hold">
                                          <p:stCondLst>
                                            <p:cond delay="0"/>
                                          </p:stCondLst>
                                        </p:cTn>
                                        <p:tgtEl>
                                          <p:spTgt spid="92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9223"/>
                                        </p:tgtEl>
                                        <p:attrNameLst>
                                          <p:attrName>ppt_x,ppt_y</p:attrName>
                                        </p:attrNameLst>
                                      </p:cBhvr>
                                      <p:rCtr x="0" y="0"/>
                                    </p:animMotion>
                                    <p:animEffect transition="in" filter="fade">
                                      <p:cBhvr>
                                        <p:cTn id="38" dur="1000"/>
                                        <p:tgtEl>
                                          <p:spTgt spid="9223"/>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9224"/>
                                        </p:tgtEl>
                                        <p:attrNameLst>
                                          <p:attrName>style.visibility</p:attrName>
                                        </p:attrNameLst>
                                      </p:cBhvr>
                                      <p:to>
                                        <p:strVal val="visible"/>
                                      </p:to>
                                    </p:set>
                                    <p:animScale>
                                      <p:cBhvr>
                                        <p:cTn id="41"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9224"/>
                                        </p:tgtEl>
                                        <p:attrNameLst>
                                          <p:attrName>ppt_x,ppt_y</p:attrName>
                                        </p:attrNameLst>
                                      </p:cBhvr>
                                      <p:rCtr x="0" y="0"/>
                                    </p:animMotion>
                                    <p:animEffect transition="in" filter="fade">
                                      <p:cBhvr>
                                        <p:cTn id="43" dur="1000"/>
                                        <p:tgtEl>
                                          <p:spTgt spid="92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9225"/>
                                        </p:tgtEl>
                                        <p:attrNameLst>
                                          <p:attrName>style.visibility</p:attrName>
                                        </p:attrNameLst>
                                      </p:cBhvr>
                                      <p:to>
                                        <p:strVal val="visible"/>
                                      </p:to>
                                    </p:set>
                                    <p:animScale>
                                      <p:cBhvr>
                                        <p:cTn id="46" dur="1000" decel="50000" fill="hold">
                                          <p:stCondLst>
                                            <p:cond delay="0"/>
                                          </p:stCondLst>
                                        </p:cTn>
                                        <p:tgtEl>
                                          <p:spTgt spid="92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9225"/>
                                        </p:tgtEl>
                                        <p:attrNameLst>
                                          <p:attrName>ppt_x,ppt_y</p:attrName>
                                        </p:attrNameLst>
                                      </p:cBhvr>
                                      <p:rCtr x="0" y="0"/>
                                    </p:animMotion>
                                    <p:animEffect transition="in" filter="fade">
                                      <p:cBhvr>
                                        <p:cTn id="48" dur="1000"/>
                                        <p:tgtEl>
                                          <p:spTgt spid="9225"/>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226"/>
                                        </p:tgtEl>
                                        <p:attrNameLst>
                                          <p:attrName>style.visibility</p:attrName>
                                        </p:attrNameLst>
                                      </p:cBhvr>
                                      <p:to>
                                        <p:strVal val="visible"/>
                                      </p:to>
                                    </p:set>
                                    <p:animScale>
                                      <p:cBhvr>
                                        <p:cTn id="51" dur="1000" decel="50000" fill="hold">
                                          <p:stCondLst>
                                            <p:cond delay="0"/>
                                          </p:stCondLst>
                                        </p:cTn>
                                        <p:tgtEl>
                                          <p:spTgt spid="92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226"/>
                                        </p:tgtEl>
                                        <p:attrNameLst>
                                          <p:attrName>ppt_x,ppt_y</p:attrName>
                                        </p:attrNameLst>
                                      </p:cBhvr>
                                      <p:rCtr x="0" y="0"/>
                                    </p:animMotion>
                                    <p:animEffect transition="in" filter="fade">
                                      <p:cBhvr>
                                        <p:cTn id="53" dur="1000"/>
                                        <p:tgtEl>
                                          <p:spTgt spid="9226"/>
                                        </p:tgtEl>
                                      </p:cBhvr>
                                    </p:animEffect>
                                  </p:childTnLst>
                                </p:cTn>
                              </p:par>
                            </p:childTnLst>
                          </p:cTn>
                        </p:par>
                        <p:par>
                          <p:cTn id="54" fill="hold" nodeType="afterGroup">
                            <p:stCondLst>
                              <p:cond delay="3350"/>
                            </p:stCondLst>
                            <p:childTnLst>
                              <p:par>
                                <p:cTn id="55" presetID="22" presetClass="entr" presetSubtype="8" fill="hold" grpId="0" nodeType="afterEffect">
                                  <p:stCondLst>
                                    <p:cond delay="0"/>
                                  </p:stCondLst>
                                  <p:childTnLst>
                                    <p:set>
                                      <p:cBhvr>
                                        <p:cTn id="56" dur="1" fill="hold">
                                          <p:stCondLst>
                                            <p:cond delay="0"/>
                                          </p:stCondLst>
                                        </p:cTn>
                                        <p:tgtEl>
                                          <p:spTgt spid="9227"/>
                                        </p:tgtEl>
                                        <p:attrNameLst>
                                          <p:attrName>style.visibility</p:attrName>
                                        </p:attrNameLst>
                                      </p:cBhvr>
                                      <p:to>
                                        <p:strVal val="visible"/>
                                      </p:to>
                                    </p:set>
                                    <p:animEffect transition="in" filter="wipe(left)">
                                      <p:cBhvr>
                                        <p:cTn id="57" dur="500"/>
                                        <p:tgtEl>
                                          <p:spTgt spid="9227"/>
                                        </p:tgtEl>
                                      </p:cBhvr>
                                    </p:animEffect>
                                  </p:childTnLst>
                                </p:cTn>
                              </p:par>
                            </p:childTnLst>
                          </p:cTn>
                        </p:par>
                        <p:par>
                          <p:cTn id="58" fill="hold" nodeType="afterGroup">
                            <p:stCondLst>
                              <p:cond delay="3850"/>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9228"/>
                                        </p:tgtEl>
                                        <p:attrNameLst>
                                          <p:attrName>style.visibility</p:attrName>
                                        </p:attrNameLst>
                                      </p:cBhvr>
                                      <p:to>
                                        <p:strVal val="visible"/>
                                      </p:to>
                                    </p:set>
                                    <p:animScale>
                                      <p:cBhvr>
                                        <p:cTn id="61"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9228"/>
                                        </p:tgtEl>
                                        <p:attrNameLst>
                                          <p:attrName>ppt_x,ppt_y</p:attrName>
                                        </p:attrNameLst>
                                      </p:cBhvr>
                                      <p:rCtr x="0" y="0"/>
                                    </p:animMotion>
                                    <p:animEffect transition="in" filter="fade">
                                      <p:cBhvr>
                                        <p:cTn id="63" dur="1000"/>
                                        <p:tgtEl>
                                          <p:spTgt spid="9228"/>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9229"/>
                                        </p:tgtEl>
                                        <p:attrNameLst>
                                          <p:attrName>style.visibility</p:attrName>
                                        </p:attrNameLst>
                                      </p:cBhvr>
                                      <p:to>
                                        <p:strVal val="visible"/>
                                      </p:to>
                                    </p:set>
                                    <p:animScale>
                                      <p:cBhvr>
                                        <p:cTn id="66" dur="1000" decel="50000" fill="hold">
                                          <p:stCondLst>
                                            <p:cond delay="0"/>
                                          </p:stCondLst>
                                        </p:cTn>
                                        <p:tgtEl>
                                          <p:spTgt spid="92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9229"/>
                                        </p:tgtEl>
                                        <p:attrNameLst>
                                          <p:attrName>ppt_x,ppt_y</p:attrName>
                                        </p:attrNameLst>
                                      </p:cBhvr>
                                      <p:rCtr x="0" y="0"/>
                                    </p:animMotion>
                                    <p:animEffect transition="in" filter="fade">
                                      <p:cBhvr>
                                        <p:cTn id="68" dur="1000"/>
                                        <p:tgtEl>
                                          <p:spTgt spid="9229"/>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9230"/>
                                        </p:tgtEl>
                                        <p:attrNameLst>
                                          <p:attrName>style.visibility</p:attrName>
                                        </p:attrNameLst>
                                      </p:cBhvr>
                                      <p:to>
                                        <p:strVal val="visible"/>
                                      </p:to>
                                    </p:set>
                                    <p:animScale>
                                      <p:cBhvr>
                                        <p:cTn id="71" dur="1000" decel="50000" fill="hold">
                                          <p:stCondLst>
                                            <p:cond delay="0"/>
                                          </p:stCondLst>
                                        </p:cTn>
                                        <p:tgtEl>
                                          <p:spTgt spid="92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9230"/>
                                        </p:tgtEl>
                                        <p:attrNameLst>
                                          <p:attrName>ppt_x,ppt_y</p:attrName>
                                        </p:attrNameLst>
                                      </p:cBhvr>
                                      <p:rCtr x="0" y="0"/>
                                    </p:animMotion>
                                    <p:animEffect transition="in" filter="fade">
                                      <p:cBhvr>
                                        <p:cTn id="73" dur="1000"/>
                                        <p:tgtEl>
                                          <p:spTgt spid="923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9231"/>
                                        </p:tgtEl>
                                        <p:attrNameLst>
                                          <p:attrName>style.visibility</p:attrName>
                                        </p:attrNameLst>
                                      </p:cBhvr>
                                      <p:to>
                                        <p:strVal val="visible"/>
                                      </p:to>
                                    </p:set>
                                    <p:animScale>
                                      <p:cBhvr>
                                        <p:cTn id="76" dur="1000" decel="50000" fill="hold">
                                          <p:stCondLst>
                                            <p:cond delay="0"/>
                                          </p:stCondLst>
                                        </p:cTn>
                                        <p:tgtEl>
                                          <p:spTgt spid="92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9231"/>
                                        </p:tgtEl>
                                        <p:attrNameLst>
                                          <p:attrName>ppt_x,ppt_y</p:attrName>
                                        </p:attrNameLst>
                                      </p:cBhvr>
                                      <p:rCtr x="0" y="0"/>
                                    </p:animMotion>
                                    <p:animEffect transition="in" filter="fade">
                                      <p:cBhvr>
                                        <p:cTn id="78" dur="1000"/>
                                        <p:tgtEl>
                                          <p:spTgt spid="9231"/>
                                        </p:tgtEl>
                                      </p:cBhvr>
                                    </p:animEffect>
                                  </p:childTnLst>
                                </p:cTn>
                              </p:par>
                            </p:childTnLst>
                          </p:cTn>
                        </p:par>
                        <p:par>
                          <p:cTn id="79" fill="hold" nodeType="afterGroup">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9232"/>
                                        </p:tgtEl>
                                        <p:attrNameLst>
                                          <p:attrName>style.visibility</p:attrName>
                                        </p:attrNameLst>
                                      </p:cBhvr>
                                      <p:to>
                                        <p:strVal val="visible"/>
                                      </p:to>
                                    </p:set>
                                    <p:animEffect transition="in" filter="wipe(left)">
                                      <p:cBhvr>
                                        <p:cTn id="82" dur="500"/>
                                        <p:tgtEl>
                                          <p:spTgt spid="9232"/>
                                        </p:tgtEl>
                                      </p:cBhvr>
                                    </p:animEffect>
                                  </p:childTnLst>
                                </p:cTn>
                              </p:par>
                            </p:childTnLst>
                          </p:cTn>
                        </p:par>
                        <p:par>
                          <p:cTn id="83" fill="hold" nodeType="afterGroup">
                            <p:stCondLst>
                              <p:cond delay="5350"/>
                            </p:stCondLst>
                            <p:childTnLst>
                              <p:par>
                                <p:cTn id="84" presetID="52" presetClass="entr" presetSubtype="0" fill="hold" grpId="0" nodeType="afterEffect" nodePh="1">
                                  <p:stCondLst>
                                    <p:cond delay="0"/>
                                  </p:stCondLst>
                                  <p:endCondLst>
                                    <p:cond evt="begin" delay="0">
                                      <p:tn val="84"/>
                                    </p:cond>
                                  </p:endCondLst>
                                  <p:childTnLst>
                                    <p:set>
                                      <p:cBhvr>
                                        <p:cTn id="85" dur="1" fill="hold">
                                          <p:stCondLst>
                                            <p:cond delay="0"/>
                                          </p:stCondLst>
                                        </p:cTn>
                                        <p:tgtEl>
                                          <p:spTgt spid="9233"/>
                                        </p:tgtEl>
                                        <p:attrNameLst>
                                          <p:attrName>style.visibility</p:attrName>
                                        </p:attrNameLst>
                                      </p:cBhvr>
                                      <p:to>
                                        <p:strVal val="visible"/>
                                      </p:to>
                                    </p:set>
                                    <p:animScale>
                                      <p:cBhvr>
                                        <p:cTn id="86" dur="1000" decel="50000" fill="hold">
                                          <p:stCondLst>
                                            <p:cond delay="0"/>
                                          </p:stCondLst>
                                        </p:cTn>
                                        <p:tgtEl>
                                          <p:spTgt spid="92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9233"/>
                                        </p:tgtEl>
                                        <p:attrNameLst>
                                          <p:attrName>ppt_x,ppt_y</p:attrName>
                                        </p:attrNameLst>
                                      </p:cBhvr>
                                      <p:rCtr x="0" y="0"/>
                                    </p:animMotion>
                                    <p:animEffect transition="in" filter="fade">
                                      <p:cBhvr>
                                        <p:cTn id="88" dur="1000"/>
                                        <p:tgtEl>
                                          <p:spTgt spid="9233"/>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9234"/>
                                        </p:tgtEl>
                                        <p:attrNameLst>
                                          <p:attrName>style.visibility</p:attrName>
                                        </p:attrNameLst>
                                      </p:cBhvr>
                                      <p:to>
                                        <p:strVal val="visible"/>
                                      </p:to>
                                    </p:set>
                                    <p:animScale>
                                      <p:cBhvr>
                                        <p:cTn id="91" dur="1000" decel="50000" fill="hold">
                                          <p:stCondLst>
                                            <p:cond delay="0"/>
                                          </p:stCondLst>
                                        </p:cTn>
                                        <p:tgtEl>
                                          <p:spTgt spid="92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2" dur="1000" decel="50000" fill="hold">
                                          <p:stCondLst>
                                            <p:cond delay="0"/>
                                          </p:stCondLst>
                                        </p:cTn>
                                        <p:tgtEl>
                                          <p:spTgt spid="9234"/>
                                        </p:tgtEl>
                                        <p:attrNameLst>
                                          <p:attrName>ppt_x,ppt_y</p:attrName>
                                        </p:attrNameLst>
                                      </p:cBhvr>
                                      <p:rCtr x="0" y="0"/>
                                    </p:animMotion>
                                    <p:animEffect transition="in" filter="fade">
                                      <p:cBhvr>
                                        <p:cTn id="93" dur="1000"/>
                                        <p:tgtEl>
                                          <p:spTgt spid="9234"/>
                                        </p:tgtEl>
                                      </p:cBhvr>
                                    </p:animEffect>
                                  </p:childTnLst>
                                </p:cTn>
                              </p:par>
                              <p:par>
                                <p:cTn id="94" presetID="52" presetClass="entr" presetSubtype="0" fill="hold" grpId="0" nodeType="withEffect">
                                  <p:stCondLst>
                                    <p:cond delay="0"/>
                                  </p:stCondLst>
                                  <p:childTnLst>
                                    <p:set>
                                      <p:cBhvr>
                                        <p:cTn id="95" dur="1" fill="hold">
                                          <p:stCondLst>
                                            <p:cond delay="0"/>
                                          </p:stCondLst>
                                        </p:cTn>
                                        <p:tgtEl>
                                          <p:spTgt spid="9235"/>
                                        </p:tgtEl>
                                        <p:attrNameLst>
                                          <p:attrName>style.visibility</p:attrName>
                                        </p:attrNameLst>
                                      </p:cBhvr>
                                      <p:to>
                                        <p:strVal val="visible"/>
                                      </p:to>
                                    </p:set>
                                    <p:animScale>
                                      <p:cBhvr>
                                        <p:cTn id="96" dur="1000" decel="50000" fill="hold">
                                          <p:stCondLst>
                                            <p:cond delay="0"/>
                                          </p:stCondLst>
                                        </p:cTn>
                                        <p:tgtEl>
                                          <p:spTgt spid="92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7" dur="1000" decel="50000" fill="hold">
                                          <p:stCondLst>
                                            <p:cond delay="0"/>
                                          </p:stCondLst>
                                        </p:cTn>
                                        <p:tgtEl>
                                          <p:spTgt spid="9235"/>
                                        </p:tgtEl>
                                        <p:attrNameLst>
                                          <p:attrName>ppt_x,ppt_y</p:attrName>
                                        </p:attrNameLst>
                                      </p:cBhvr>
                                      <p:rCtr x="0" y="0"/>
                                    </p:animMotion>
                                    <p:animEffect transition="in" filter="fade">
                                      <p:cBhvr>
                                        <p:cTn id="98" dur="1000"/>
                                        <p:tgtEl>
                                          <p:spTgt spid="9235"/>
                                        </p:tgtEl>
                                      </p:cBhvr>
                                    </p:animEffect>
                                  </p:childTnLst>
                                </p:cTn>
                              </p:par>
                              <p:par>
                                <p:cTn id="99" presetID="52" presetClass="entr" presetSubtype="0" fill="hold" grpId="0" nodeType="withEffect">
                                  <p:stCondLst>
                                    <p:cond delay="0"/>
                                  </p:stCondLst>
                                  <p:childTnLst>
                                    <p:set>
                                      <p:cBhvr>
                                        <p:cTn id="100" dur="1" fill="hold">
                                          <p:stCondLst>
                                            <p:cond delay="0"/>
                                          </p:stCondLst>
                                        </p:cTn>
                                        <p:tgtEl>
                                          <p:spTgt spid="9236"/>
                                        </p:tgtEl>
                                        <p:attrNameLst>
                                          <p:attrName>style.visibility</p:attrName>
                                        </p:attrNameLst>
                                      </p:cBhvr>
                                      <p:to>
                                        <p:strVal val="visible"/>
                                      </p:to>
                                    </p:set>
                                    <p:animScale>
                                      <p:cBhvr>
                                        <p:cTn id="101" dur="1000" decel="50000" fill="hold">
                                          <p:stCondLst>
                                            <p:cond delay="0"/>
                                          </p:stCondLst>
                                        </p:cTn>
                                        <p:tgtEl>
                                          <p:spTgt spid="92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2" dur="1000" decel="50000" fill="hold">
                                          <p:stCondLst>
                                            <p:cond delay="0"/>
                                          </p:stCondLst>
                                        </p:cTn>
                                        <p:tgtEl>
                                          <p:spTgt spid="9236"/>
                                        </p:tgtEl>
                                        <p:attrNameLst>
                                          <p:attrName>ppt_x,ppt_y</p:attrName>
                                        </p:attrNameLst>
                                      </p:cBhvr>
                                      <p:rCtr x="0" y="0"/>
                                    </p:animMotion>
                                    <p:animEffect transition="in" filter="fade">
                                      <p:cBhvr>
                                        <p:cTn id="103" dur="1000"/>
                                        <p:tgtEl>
                                          <p:spTgt spid="9236"/>
                                        </p:tgtEl>
                                      </p:cBhvr>
                                    </p:animEffect>
                                  </p:childTnLst>
                                </p:cTn>
                              </p:par>
                            </p:childTnLst>
                          </p:cTn>
                        </p:par>
                        <p:par>
                          <p:cTn id="104" fill="hold" nodeType="afterGroup">
                            <p:stCondLst>
                              <p:cond delay="6350"/>
                            </p:stCondLst>
                            <p:childTnLst>
                              <p:par>
                                <p:cTn id="105" presetID="22" presetClass="entr" presetSubtype="8" fill="hold" grpId="0" nodeType="afterEffect">
                                  <p:stCondLst>
                                    <p:cond delay="0"/>
                                  </p:stCondLst>
                                  <p:childTnLst>
                                    <p:set>
                                      <p:cBhvr>
                                        <p:cTn id="106" dur="1" fill="hold">
                                          <p:stCondLst>
                                            <p:cond delay="0"/>
                                          </p:stCondLst>
                                        </p:cTn>
                                        <p:tgtEl>
                                          <p:spTgt spid="9242"/>
                                        </p:tgtEl>
                                        <p:attrNameLst>
                                          <p:attrName>style.visibility</p:attrName>
                                        </p:attrNameLst>
                                      </p:cBhvr>
                                      <p:to>
                                        <p:strVal val="visible"/>
                                      </p:to>
                                    </p:set>
                                    <p:animEffect transition="in" filter="wipe(left)">
                                      <p:cBhvr>
                                        <p:cTn id="107" dur="500"/>
                                        <p:tgtEl>
                                          <p:spTgt spid="9242"/>
                                        </p:tgtEl>
                                      </p:cBhvr>
                                    </p:animEffect>
                                  </p:childTnLst>
                                </p:cTn>
                              </p:par>
                            </p:childTnLst>
                          </p:cTn>
                        </p:par>
                        <p:par>
                          <p:cTn id="108" fill="hold">
                            <p:stCondLst>
                              <p:cond delay="6850"/>
                            </p:stCondLst>
                            <p:childTnLst>
                              <p:par>
                                <p:cTn id="109" presetID="52" presetClass="entr" presetSubtype="0" fill="hold" grpId="0" nodeType="afterEffect" nodePh="1">
                                  <p:stCondLst>
                                    <p:cond delay="0"/>
                                  </p:stCondLst>
                                  <p:endCondLst>
                                    <p:cond evt="begin" delay="0">
                                      <p:tn val="109"/>
                                    </p:cond>
                                  </p:endCondLst>
                                  <p:childTnLst>
                                    <p:set>
                                      <p:cBhvr>
                                        <p:cTn id="110" dur="1" fill="hold">
                                          <p:stCondLst>
                                            <p:cond delay="0"/>
                                          </p:stCondLst>
                                        </p:cTn>
                                        <p:tgtEl>
                                          <p:spTgt spid="24"/>
                                        </p:tgtEl>
                                        <p:attrNameLst>
                                          <p:attrName>style.visibility</p:attrName>
                                        </p:attrNameLst>
                                      </p:cBhvr>
                                      <p:to>
                                        <p:strVal val="visible"/>
                                      </p:to>
                                    </p:set>
                                    <p:animScale>
                                      <p:cBhvr>
                                        <p:cTn id="11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2" dur="1000" decel="50000" fill="hold">
                                          <p:stCondLst>
                                            <p:cond delay="0"/>
                                          </p:stCondLst>
                                        </p:cTn>
                                        <p:tgtEl>
                                          <p:spTgt spid="24"/>
                                        </p:tgtEl>
                                        <p:attrNameLst>
                                          <p:attrName>ppt_x,ppt_y</p:attrName>
                                        </p:attrNameLst>
                                      </p:cBhvr>
                                      <p:rCtr x="0" y="0"/>
                                    </p:animMotion>
                                    <p:animEffect transition="in" filter="fade">
                                      <p:cBhvr>
                                        <p:cTn id="113" dur="1000"/>
                                        <p:tgtEl>
                                          <p:spTgt spid="24"/>
                                        </p:tgtEl>
                                      </p:cBhvr>
                                    </p:animEffect>
                                  </p:childTnLst>
                                </p:cTn>
                              </p:par>
                              <p:par>
                                <p:cTn id="114" presetID="52"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Scale>
                                      <p:cBhvr>
                                        <p:cTn id="116"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7" dur="1000" decel="50000" fill="hold">
                                          <p:stCondLst>
                                            <p:cond delay="0"/>
                                          </p:stCondLst>
                                        </p:cTn>
                                        <p:tgtEl>
                                          <p:spTgt spid="25"/>
                                        </p:tgtEl>
                                        <p:attrNameLst>
                                          <p:attrName>ppt_x,ppt_y</p:attrName>
                                        </p:attrNameLst>
                                      </p:cBhvr>
                                      <p:rCtr x="0" y="0"/>
                                    </p:animMotion>
                                    <p:animEffect transition="in" filter="fade">
                                      <p:cBhvr>
                                        <p:cTn id="118" dur="1000"/>
                                        <p:tgtEl>
                                          <p:spTgt spid="25"/>
                                        </p:tgtEl>
                                      </p:cBhvr>
                                    </p:animEffect>
                                  </p:childTnLst>
                                </p:cTn>
                              </p:par>
                              <p:par>
                                <p:cTn id="119" presetID="52"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Scale>
                                      <p:cBhvr>
                                        <p:cTn id="121"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2" dur="1000" decel="50000" fill="hold">
                                          <p:stCondLst>
                                            <p:cond delay="0"/>
                                          </p:stCondLst>
                                        </p:cTn>
                                        <p:tgtEl>
                                          <p:spTgt spid="26"/>
                                        </p:tgtEl>
                                        <p:attrNameLst>
                                          <p:attrName>ppt_x,ppt_y</p:attrName>
                                        </p:attrNameLst>
                                      </p:cBhvr>
                                      <p:rCtr x="0" y="0"/>
                                    </p:animMotion>
                                    <p:animEffect transition="in" filter="fade">
                                      <p:cBhvr>
                                        <p:cTn id="123" dur="1000"/>
                                        <p:tgtEl>
                                          <p:spTgt spid="26"/>
                                        </p:tgtEl>
                                      </p:cBhvr>
                                    </p:animEffect>
                                  </p:childTnLst>
                                </p:cTn>
                              </p:par>
                              <p:par>
                                <p:cTn id="124" presetID="52" presetClass="entr" presetSubtype="0"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Scale>
                                      <p:cBhvr>
                                        <p:cTn id="126"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7" dur="1000" decel="50000" fill="hold">
                                          <p:stCondLst>
                                            <p:cond delay="0"/>
                                          </p:stCondLst>
                                        </p:cTn>
                                        <p:tgtEl>
                                          <p:spTgt spid="27"/>
                                        </p:tgtEl>
                                        <p:attrNameLst>
                                          <p:attrName>ppt_x,ppt_y</p:attrName>
                                        </p:attrNameLst>
                                      </p:cBhvr>
                                      <p:rCtr x="0" y="0"/>
                                    </p:animMotion>
                                    <p:animEffect transition="in" filter="fade">
                                      <p:cBhvr>
                                        <p:cTn id="128" dur="1000"/>
                                        <p:tgtEl>
                                          <p:spTgt spid="27"/>
                                        </p:tgtEl>
                                      </p:cBhvr>
                                    </p:animEffect>
                                  </p:childTnLst>
                                </p:cTn>
                              </p:par>
                            </p:childTnLst>
                          </p:cTn>
                        </p:par>
                        <p:par>
                          <p:cTn id="129" fill="hold">
                            <p:stCondLst>
                              <p:cond delay="7850"/>
                            </p:stCondLst>
                            <p:childTnLst>
                              <p:par>
                                <p:cTn id="130" presetID="22" presetClass="entr" presetSubtype="8" fill="hold" grpId="0" nodeType="after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wipe(left)">
                                      <p:cBhvr>
                                        <p:cTn id="1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nimBg="1" autoUpdateAnimBg="0"/>
      <p:bldP spid="9223" grpId="0" animBg="1"/>
      <p:bldP spid="9224" grpId="0" animBg="1" autoUpdateAnimBg="0"/>
      <p:bldP spid="9225" grpId="0" animBg="1" autoUpdateAnimBg="0"/>
      <p:bldP spid="9226" grpId="0" autoUpdateAnimBg="0"/>
      <p:bldP spid="9227" grpId="0" autoUpdateAnimBg="0"/>
      <p:bldP spid="9228" grpId="0" animBg="1"/>
      <p:bldP spid="9229" grpId="0" animBg="1" autoUpdateAnimBg="0"/>
      <p:bldP spid="9230" grpId="0" animBg="1" autoUpdateAnimBg="0"/>
      <p:bldP spid="9231" grpId="0" autoUpdateAnimBg="0"/>
      <p:bldP spid="9232" grpId="0" autoUpdateAnimBg="0"/>
      <p:bldP spid="9233" grpId="0" animBg="1"/>
      <p:bldP spid="9234" grpId="0" animBg="1" autoUpdateAnimBg="0"/>
      <p:bldP spid="9235" grpId="0" animBg="1" autoUpdateAnimBg="0"/>
      <p:bldP spid="9236" grpId="0" autoUpdateAnimBg="0"/>
      <p:bldP spid="9242" grpId="0" autoUpdateAnimBg="0"/>
      <p:bldP spid="24" grpId="0" animBg="1"/>
      <p:bldP spid="25" grpId="0" animBg="1" autoUpdateAnimBg="0"/>
      <p:bldP spid="26" grpId="0" animBg="1" autoUpdateAnimBg="0"/>
      <p:bldP spid="27" grpId="0" autoUpdateAnimBg="0"/>
      <p:bldP spid="2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6" name="Group 2"/>
          <p:cNvGrpSpPr>
            <a:grpSpLocks/>
          </p:cNvGrpSpPr>
          <p:nvPr/>
        </p:nvGrpSpPr>
        <p:grpSpPr bwMode="auto">
          <a:xfrm>
            <a:off x="5408924" y="1670233"/>
            <a:ext cx="1621043" cy="2223718"/>
            <a:chOff x="4173" y="1776"/>
            <a:chExt cx="679" cy="1075"/>
          </a:xfrm>
        </p:grpSpPr>
        <p:grpSp>
          <p:nvGrpSpPr>
            <p:cNvPr id="129029" name="Group 3"/>
            <p:cNvGrpSpPr>
              <a:grpSpLocks/>
            </p:cNvGrpSpPr>
            <p:nvPr/>
          </p:nvGrpSpPr>
          <p:grpSpPr bwMode="auto">
            <a:xfrm>
              <a:off x="4297" y="1776"/>
              <a:ext cx="432" cy="720"/>
              <a:chOff x="1249" y="2496"/>
              <a:chExt cx="432" cy="720"/>
            </a:xfrm>
          </p:grpSpPr>
          <p:sp>
            <p:nvSpPr>
              <p:cNvPr id="129031" name="Rectangle 4"/>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sz="2216"/>
              </a:p>
            </p:txBody>
          </p:sp>
          <p:sp>
            <p:nvSpPr>
              <p:cNvPr id="129032" name="Line 5"/>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3" name="Line 6"/>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4" name="Line 7"/>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5" name="Line 8"/>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6" name="Line 9"/>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7" name="Line 10"/>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8" name="Line 11"/>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9" name="Line 12"/>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0" name="Line 13"/>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1" name="Line 14"/>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2" name="Line 15"/>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3" name="Line 16"/>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4" name="Line 17"/>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5" name="Line 18"/>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6" name="Line 19"/>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7" name="Line 20"/>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48" name="Line 21"/>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0" name="Text Box 22"/>
            <p:cNvSpPr txBox="1">
              <a:spLocks noChangeArrowheads="1"/>
            </p:cNvSpPr>
            <p:nvPr/>
          </p:nvSpPr>
          <p:spPr bwMode="auto">
            <a:xfrm>
              <a:off x="4173" y="2532"/>
              <a:ext cx="67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46"/>
                <a:t>Supplementary</a:t>
              </a:r>
            </a:p>
            <a:p>
              <a:pPr algn="ctr"/>
              <a:r>
                <a:rPr lang="en-US" altLang="zh-CN" sz="1846"/>
                <a:t>Specification</a:t>
              </a:r>
            </a:p>
          </p:txBody>
        </p:sp>
      </p:grpSp>
      <p:sp>
        <p:nvSpPr>
          <p:cNvPr id="129027" name="Rectangle 23"/>
          <p:cNvSpPr>
            <a:spLocks noGrp="1" noChangeArrowheads="1"/>
          </p:cNvSpPr>
          <p:nvPr>
            <p:ph type="title"/>
          </p:nvPr>
        </p:nvSpPr>
        <p:spPr/>
        <p:txBody>
          <a:bodyPr/>
          <a:lstStyle/>
          <a:p>
            <a:r>
              <a:rPr lang="zh-CN" altLang="en-US"/>
              <a:t>辅助说明（</a:t>
            </a:r>
            <a:r>
              <a:rPr lang="en-US" altLang="zh-CN"/>
              <a:t>Supplementary Specification</a:t>
            </a:r>
            <a:r>
              <a:rPr lang="zh-CN" altLang="en-US"/>
              <a:t>）</a:t>
            </a:r>
            <a:endParaRPr lang="en-US" altLang="zh-CN"/>
          </a:p>
        </p:txBody>
      </p:sp>
      <p:sp>
        <p:nvSpPr>
          <p:cNvPr id="129028" name="Rectangle 2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marL="313634" indent="-313634"/>
            <a:r>
              <a:rPr lang="zh-CN" altLang="en-US"/>
              <a:t>功能性（</a:t>
            </a:r>
            <a:r>
              <a:rPr lang="en-US" altLang="zh-CN"/>
              <a:t>Functionality</a:t>
            </a:r>
            <a:r>
              <a:rPr lang="zh-CN" altLang="en-US"/>
              <a:t>）</a:t>
            </a:r>
            <a:endParaRPr lang="en-US" altLang="zh-CN"/>
          </a:p>
          <a:p>
            <a:pPr marL="313634" indent="-313634"/>
            <a:r>
              <a:rPr lang="zh-CN" altLang="en-US"/>
              <a:t>可用性（</a:t>
            </a:r>
            <a:r>
              <a:rPr lang="en-US" altLang="zh-CN"/>
              <a:t>Usability</a:t>
            </a:r>
            <a:r>
              <a:rPr lang="zh-CN" altLang="en-US"/>
              <a:t>）</a:t>
            </a:r>
            <a:endParaRPr lang="en-US" altLang="zh-CN"/>
          </a:p>
          <a:p>
            <a:pPr marL="313634" indent="-313634"/>
            <a:r>
              <a:rPr lang="zh-CN" altLang="en-US"/>
              <a:t>可靠性（</a:t>
            </a:r>
            <a:r>
              <a:rPr lang="en-US" altLang="zh-CN"/>
              <a:t>Reliability</a:t>
            </a:r>
            <a:r>
              <a:rPr lang="zh-CN" altLang="en-US"/>
              <a:t>）</a:t>
            </a:r>
            <a:endParaRPr lang="en-US" altLang="zh-CN"/>
          </a:p>
          <a:p>
            <a:pPr marL="313634" indent="-313634"/>
            <a:r>
              <a:rPr lang="zh-CN" altLang="en-US"/>
              <a:t>性能（</a:t>
            </a:r>
            <a:r>
              <a:rPr lang="en-US" altLang="zh-CN"/>
              <a:t>Performance</a:t>
            </a:r>
            <a:r>
              <a:rPr lang="zh-CN" altLang="en-US"/>
              <a:t>）</a:t>
            </a:r>
            <a:endParaRPr lang="en-US" altLang="zh-CN"/>
          </a:p>
          <a:p>
            <a:pPr marL="313634" indent="-313634"/>
            <a:r>
              <a:rPr lang="zh-CN" altLang="en-US"/>
              <a:t>可支持性（</a:t>
            </a:r>
            <a:r>
              <a:rPr lang="en-US" altLang="zh-CN"/>
              <a:t>Supportability</a:t>
            </a:r>
            <a:r>
              <a:rPr lang="zh-CN" altLang="en-US"/>
              <a:t>）</a:t>
            </a:r>
            <a:endParaRPr lang="en-US" altLang="zh-CN"/>
          </a:p>
          <a:p>
            <a:pPr marL="313634" indent="-313634"/>
            <a:r>
              <a:rPr lang="zh-CN" altLang="en-US"/>
              <a:t>设计约束（</a:t>
            </a:r>
            <a:r>
              <a:rPr lang="en-US" altLang="zh-CN"/>
              <a:t>Design constraints</a:t>
            </a:r>
            <a:r>
              <a:rPr lang="zh-CN" altLang="en-US"/>
              <a:t>）</a:t>
            </a:r>
            <a:endParaRPr lang="en-US" altLang="zh-CN"/>
          </a:p>
          <a:p>
            <a:pPr marL="313634" indent="-313634"/>
            <a:endParaRPr lang="en-US" altLang="zh-CN"/>
          </a:p>
        </p:txBody>
      </p:sp>
      <p:sp>
        <p:nvSpPr>
          <p:cNvPr id="25"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2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8358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300" fill="hold"/>
                                        <p:tgtEl>
                                          <p:spTgt spid="27"/>
                                        </p:tgtEl>
                                        <p:attrNameLst>
                                          <p:attrName>ppt_x</p:attrName>
                                        </p:attrNameLst>
                                      </p:cBhvr>
                                      <p:tavLst>
                                        <p:tav tm="0">
                                          <p:val>
                                            <p:strVal val="0-#ppt_w/2"/>
                                          </p:val>
                                        </p:tav>
                                        <p:tav tm="100000">
                                          <p:val>
                                            <p:strVal val="#ppt_x"/>
                                          </p:val>
                                        </p:tav>
                                      </p:tavLst>
                                    </p:anim>
                                    <p:anim calcmode="lin" valueType="num">
                                      <p:cBhvr additive="base">
                                        <p:cTn id="12" dur="3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50"/>
          <p:cNvSpPr/>
          <p:nvPr/>
        </p:nvSpPr>
        <p:spPr>
          <a:xfrm>
            <a:off x="684362" y="980727"/>
            <a:ext cx="7772375" cy="48973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solidFill>
                <a:srgbClr val="FFFFFF"/>
              </a:solidFill>
            </a:endParaRPr>
          </a:p>
        </p:txBody>
      </p:sp>
      <p:sp>
        <p:nvSpPr>
          <p:cNvPr id="3074" name="Line 2"/>
          <p:cNvSpPr>
            <a:spLocks noChangeShapeType="1"/>
          </p:cNvSpPr>
          <p:nvPr/>
        </p:nvSpPr>
        <p:spPr bwMode="auto">
          <a:xfrm flipH="1">
            <a:off x="6340355" y="5350454"/>
            <a:ext cx="1466" cy="22570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0000"/>
                </a:solidFill>
                <a:round/>
                <a:headEnd/>
                <a:tailEnd/>
              </a14:hiddenLine>
            </a:ext>
          </a:extLst>
        </p:spPr>
        <p:txBody>
          <a:bodyPr/>
          <a:lstStyle/>
          <a:p>
            <a:pPr>
              <a:defRPr/>
            </a:pPr>
            <a:endParaRPr lang="zh-CN" altLang="en-US">
              <a:solidFill>
                <a:srgbClr val="000000"/>
              </a:solidFill>
            </a:endParaRPr>
          </a:p>
        </p:txBody>
      </p:sp>
      <p:sp>
        <p:nvSpPr>
          <p:cNvPr id="3075" name="Line 3"/>
          <p:cNvSpPr>
            <a:spLocks noChangeShapeType="1"/>
          </p:cNvSpPr>
          <p:nvPr/>
        </p:nvSpPr>
        <p:spPr bwMode="auto">
          <a:xfrm>
            <a:off x="5935838" y="5350454"/>
            <a:ext cx="0" cy="21838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0000"/>
                </a:solidFill>
                <a:round/>
                <a:headEnd/>
                <a:tailEnd/>
              </a14:hiddenLine>
            </a:ext>
          </a:extLst>
        </p:spPr>
        <p:txBody>
          <a:bodyPr/>
          <a:lstStyle/>
          <a:p>
            <a:pPr>
              <a:defRPr/>
            </a:pPr>
            <a:endParaRPr lang="zh-CN" altLang="en-US">
              <a:solidFill>
                <a:srgbClr val="000000"/>
              </a:solidFill>
            </a:endParaRPr>
          </a:p>
        </p:txBody>
      </p:sp>
      <p:sp>
        <p:nvSpPr>
          <p:cNvPr id="3076" name="Line 4"/>
          <p:cNvSpPr>
            <a:spLocks noChangeShapeType="1"/>
          </p:cNvSpPr>
          <p:nvPr/>
        </p:nvSpPr>
        <p:spPr bwMode="auto">
          <a:xfrm>
            <a:off x="5097493" y="5351918"/>
            <a:ext cx="1466" cy="21838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0000"/>
                </a:solidFill>
                <a:round/>
                <a:headEnd/>
                <a:tailEnd/>
              </a14:hiddenLine>
            </a:ext>
          </a:extLst>
        </p:spPr>
        <p:txBody>
          <a:bodyPr/>
          <a:lstStyle/>
          <a:p>
            <a:pPr>
              <a:defRPr/>
            </a:pPr>
            <a:endParaRPr lang="zh-CN" altLang="en-US">
              <a:solidFill>
                <a:srgbClr val="000000"/>
              </a:solidFill>
            </a:endParaRPr>
          </a:p>
        </p:txBody>
      </p:sp>
      <p:sp>
        <p:nvSpPr>
          <p:cNvPr id="3077" name="Line 5"/>
          <p:cNvSpPr>
            <a:spLocks noChangeShapeType="1"/>
          </p:cNvSpPr>
          <p:nvPr/>
        </p:nvSpPr>
        <p:spPr bwMode="auto">
          <a:xfrm flipH="1">
            <a:off x="7174304" y="5350454"/>
            <a:ext cx="0" cy="22570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0000"/>
                </a:solidFill>
                <a:round/>
                <a:headEnd/>
                <a:tailEnd/>
              </a14:hiddenLine>
            </a:ext>
          </a:extLst>
        </p:spPr>
        <p:txBody>
          <a:bodyPr/>
          <a:lstStyle/>
          <a:p>
            <a:pPr>
              <a:defRPr/>
            </a:pPr>
            <a:endParaRPr lang="zh-CN" altLang="en-US">
              <a:solidFill>
                <a:srgbClr val="000000"/>
              </a:solidFill>
            </a:endParaRPr>
          </a:p>
        </p:txBody>
      </p:sp>
      <p:sp>
        <p:nvSpPr>
          <p:cNvPr id="3078" name="Rectangle 6"/>
          <p:cNvSpPr>
            <a:spLocks noChangeArrowheads="1"/>
          </p:cNvSpPr>
          <p:nvPr/>
        </p:nvSpPr>
        <p:spPr bwMode="auto">
          <a:xfrm>
            <a:off x="4495116" y="2822230"/>
            <a:ext cx="2236565" cy="36933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lvl1pPr marL="407988" indent="-407988" defTabSz="958850" eaLnBrk="0" hangingPunct="0">
              <a:defRPr>
                <a:solidFill>
                  <a:schemeClr val="tx1"/>
                </a:solidFill>
                <a:latin typeface="Arial" panose="020B0604020202020204" pitchFamily="34" charset="0"/>
                <a:ea typeface="宋体" panose="02010600030101010101" pitchFamily="2" charset="-122"/>
              </a:defRPr>
            </a:lvl1pPr>
            <a:lvl2pPr marL="742950" indent="-285750" defTabSz="958850" eaLnBrk="0" hangingPunct="0">
              <a:defRPr>
                <a:solidFill>
                  <a:schemeClr val="tx1"/>
                </a:solidFill>
                <a:latin typeface="Arial" panose="020B0604020202020204" pitchFamily="34" charset="0"/>
                <a:ea typeface="宋体" panose="02010600030101010101" pitchFamily="2" charset="-122"/>
              </a:defRPr>
            </a:lvl2pPr>
            <a:lvl3pPr marL="1143000" indent="-228600" defTabSz="958850" eaLnBrk="0" hangingPunct="0">
              <a:defRPr>
                <a:solidFill>
                  <a:schemeClr val="tx1"/>
                </a:solidFill>
                <a:latin typeface="Arial" panose="020B0604020202020204" pitchFamily="34" charset="0"/>
                <a:ea typeface="宋体" panose="02010600030101010101" pitchFamily="2" charset="-122"/>
              </a:defRPr>
            </a:lvl3pPr>
            <a:lvl4pPr marL="1600200" indent="-228600" defTabSz="958850" eaLnBrk="0" hangingPunct="0">
              <a:defRPr>
                <a:solidFill>
                  <a:schemeClr val="tx1"/>
                </a:solidFill>
                <a:latin typeface="Arial" panose="020B0604020202020204" pitchFamily="34" charset="0"/>
                <a:ea typeface="宋体" panose="02010600030101010101" pitchFamily="2" charset="-122"/>
              </a:defRPr>
            </a:lvl4pPr>
            <a:lvl5pPr marL="2057400" indent="-228600" defTabSz="958850" eaLnBrk="0" hangingPunct="0">
              <a:defRPr>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a:solidFill>
                <a:srgbClr val="000000"/>
              </a:solidFill>
            </a:endParaRPr>
          </a:p>
        </p:txBody>
      </p:sp>
      <p:sp>
        <p:nvSpPr>
          <p:cNvPr id="3079" name="Rectangle 7"/>
          <p:cNvSpPr>
            <a:spLocks noChangeArrowheads="1"/>
          </p:cNvSpPr>
          <p:nvPr/>
        </p:nvSpPr>
        <p:spPr bwMode="auto">
          <a:xfrm>
            <a:off x="3618664" y="2788516"/>
            <a:ext cx="823689"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Management</a:t>
            </a:r>
          </a:p>
        </p:txBody>
      </p:sp>
      <p:sp>
        <p:nvSpPr>
          <p:cNvPr id="3080" name="Rectangle 8"/>
          <p:cNvSpPr>
            <a:spLocks noChangeArrowheads="1"/>
          </p:cNvSpPr>
          <p:nvPr/>
        </p:nvSpPr>
        <p:spPr bwMode="auto">
          <a:xfrm>
            <a:off x="3620129" y="2959995"/>
            <a:ext cx="822224"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Environment</a:t>
            </a:r>
          </a:p>
        </p:txBody>
      </p:sp>
      <p:sp>
        <p:nvSpPr>
          <p:cNvPr id="3081" name="Rectangle 9"/>
          <p:cNvSpPr>
            <a:spLocks noChangeArrowheads="1"/>
          </p:cNvSpPr>
          <p:nvPr/>
        </p:nvSpPr>
        <p:spPr bwMode="auto">
          <a:xfrm>
            <a:off x="3995333" y="2388396"/>
            <a:ext cx="278471"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Test</a:t>
            </a:r>
          </a:p>
        </p:txBody>
      </p:sp>
      <p:sp>
        <p:nvSpPr>
          <p:cNvPr id="3082" name="Rectangle 10"/>
          <p:cNvSpPr>
            <a:spLocks noChangeArrowheads="1"/>
          </p:cNvSpPr>
          <p:nvPr/>
        </p:nvSpPr>
        <p:spPr bwMode="auto">
          <a:xfrm>
            <a:off x="2768594" y="2159757"/>
            <a:ext cx="1175442"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Analysis &amp; Design</a:t>
            </a:r>
          </a:p>
        </p:txBody>
      </p:sp>
      <p:sp>
        <p:nvSpPr>
          <p:cNvPr id="3083" name="Rectangle 11"/>
          <p:cNvSpPr>
            <a:spLocks noChangeArrowheads="1"/>
          </p:cNvSpPr>
          <p:nvPr/>
        </p:nvSpPr>
        <p:spPr bwMode="auto">
          <a:xfrm>
            <a:off x="4410109" y="3131476"/>
            <a:ext cx="770926"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Preliminary </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Iteration(s)</a:t>
            </a:r>
          </a:p>
        </p:txBody>
      </p:sp>
      <p:sp>
        <p:nvSpPr>
          <p:cNvPr id="3084" name="Rectangle 12"/>
          <p:cNvSpPr>
            <a:spLocks noChangeArrowheads="1"/>
          </p:cNvSpPr>
          <p:nvPr/>
        </p:nvSpPr>
        <p:spPr bwMode="auto">
          <a:xfrm>
            <a:off x="5195691" y="3131476"/>
            <a:ext cx="284334"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#1</a:t>
            </a:r>
          </a:p>
        </p:txBody>
      </p:sp>
      <p:sp>
        <p:nvSpPr>
          <p:cNvPr id="3085" name="Freeform 13"/>
          <p:cNvSpPr>
            <a:spLocks/>
          </p:cNvSpPr>
          <p:nvPr/>
        </p:nvSpPr>
        <p:spPr bwMode="auto">
          <a:xfrm>
            <a:off x="4470199" y="2867661"/>
            <a:ext cx="3412008" cy="55694"/>
          </a:xfrm>
          <a:custGeom>
            <a:avLst/>
            <a:gdLst>
              <a:gd name="T0" fmla="*/ 356 w 3169"/>
              <a:gd name="T1" fmla="*/ 5 h 79"/>
              <a:gd name="T2" fmla="*/ 620 w 3169"/>
              <a:gd name="T3" fmla="*/ 72 h 79"/>
              <a:gd name="T4" fmla="*/ 715 w 3169"/>
              <a:gd name="T5" fmla="*/ 54 h 79"/>
              <a:gd name="T6" fmla="*/ 810 w 3169"/>
              <a:gd name="T7" fmla="*/ 38 h 79"/>
              <a:gd name="T8" fmla="*/ 907 w 3169"/>
              <a:gd name="T9" fmla="*/ 23 h 79"/>
              <a:gd name="T10" fmla="*/ 1002 w 3169"/>
              <a:gd name="T11" fmla="*/ 5 h 79"/>
              <a:gd name="T12" fmla="*/ 1053 w 3169"/>
              <a:gd name="T13" fmla="*/ 5 h 79"/>
              <a:gd name="T14" fmla="*/ 1105 w 3169"/>
              <a:gd name="T15" fmla="*/ 0 h 79"/>
              <a:gd name="T16" fmla="*/ 1156 w 3169"/>
              <a:gd name="T17" fmla="*/ 0 h 79"/>
              <a:gd name="T18" fmla="*/ 1207 w 3169"/>
              <a:gd name="T19" fmla="*/ 5 h 79"/>
              <a:gd name="T20" fmla="*/ 1225 w 3169"/>
              <a:gd name="T21" fmla="*/ 13 h 79"/>
              <a:gd name="T22" fmla="*/ 1238 w 3169"/>
              <a:gd name="T23" fmla="*/ 25 h 79"/>
              <a:gd name="T24" fmla="*/ 1248 w 3169"/>
              <a:gd name="T25" fmla="*/ 38 h 79"/>
              <a:gd name="T26" fmla="*/ 1261 w 3169"/>
              <a:gd name="T27" fmla="*/ 51 h 79"/>
              <a:gd name="T28" fmla="*/ 1471 w 3169"/>
              <a:gd name="T29" fmla="*/ 46 h 79"/>
              <a:gd name="T30" fmla="*/ 1687 w 3169"/>
              <a:gd name="T31" fmla="*/ 79 h 79"/>
              <a:gd name="T32" fmla="*/ 1894 w 3169"/>
              <a:gd name="T33" fmla="*/ 33 h 79"/>
              <a:gd name="T34" fmla="*/ 2053 w 3169"/>
              <a:gd name="T35" fmla="*/ 74 h 79"/>
              <a:gd name="T36" fmla="*/ 2092 w 3169"/>
              <a:gd name="T37" fmla="*/ 61 h 79"/>
              <a:gd name="T38" fmla="*/ 2128 w 3169"/>
              <a:gd name="T39" fmla="*/ 49 h 79"/>
              <a:gd name="T40" fmla="*/ 2161 w 3169"/>
              <a:gd name="T41" fmla="*/ 36 h 79"/>
              <a:gd name="T42" fmla="*/ 2194 w 3169"/>
              <a:gd name="T43" fmla="*/ 25 h 79"/>
              <a:gd name="T44" fmla="*/ 2223 w 3169"/>
              <a:gd name="T45" fmla="*/ 20 h 79"/>
              <a:gd name="T46" fmla="*/ 2243 w 3169"/>
              <a:gd name="T47" fmla="*/ 18 h 79"/>
              <a:gd name="T48" fmla="*/ 2261 w 3169"/>
              <a:gd name="T49" fmla="*/ 18 h 79"/>
              <a:gd name="T50" fmla="*/ 2276 w 3169"/>
              <a:gd name="T51" fmla="*/ 20 h 79"/>
              <a:gd name="T52" fmla="*/ 2294 w 3169"/>
              <a:gd name="T53" fmla="*/ 23 h 79"/>
              <a:gd name="T54" fmla="*/ 2310 w 3169"/>
              <a:gd name="T55" fmla="*/ 31 h 79"/>
              <a:gd name="T56" fmla="*/ 2328 w 3169"/>
              <a:gd name="T57" fmla="*/ 38 h 79"/>
              <a:gd name="T58" fmla="*/ 2340 w 3169"/>
              <a:gd name="T59" fmla="*/ 46 h 79"/>
              <a:gd name="T60" fmla="*/ 2805 w 3169"/>
              <a:gd name="T61" fmla="*/ 25 h 79"/>
              <a:gd name="T62" fmla="*/ 2856 w 3169"/>
              <a:gd name="T63" fmla="*/ 23 h 79"/>
              <a:gd name="T64" fmla="*/ 2907 w 3169"/>
              <a:gd name="T65" fmla="*/ 20 h 79"/>
              <a:gd name="T66" fmla="*/ 2956 w 3169"/>
              <a:gd name="T67" fmla="*/ 18 h 79"/>
              <a:gd name="T68" fmla="*/ 2997 w 3169"/>
              <a:gd name="T69" fmla="*/ 20 h 79"/>
              <a:gd name="T70" fmla="*/ 3025 w 3169"/>
              <a:gd name="T71" fmla="*/ 25 h 79"/>
              <a:gd name="T72" fmla="*/ 3046 w 3169"/>
              <a:gd name="T73" fmla="*/ 33 h 79"/>
              <a:gd name="T74" fmla="*/ 3063 w 3169"/>
              <a:gd name="T75" fmla="*/ 43 h 79"/>
              <a:gd name="T76" fmla="*/ 3081 w 3169"/>
              <a:gd name="T77" fmla="*/ 51 h 79"/>
              <a:gd name="T78" fmla="*/ 2840 w 3169"/>
              <a:gd name="T79" fmla="*/ 77 h 79"/>
              <a:gd name="T80" fmla="*/ 0 w 3169"/>
              <a:gd name="T8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79">
                <a:moveTo>
                  <a:pt x="0" y="79"/>
                </a:moveTo>
                <a:lnTo>
                  <a:pt x="356" y="5"/>
                </a:lnTo>
                <a:lnTo>
                  <a:pt x="538" y="20"/>
                </a:lnTo>
                <a:lnTo>
                  <a:pt x="620" y="72"/>
                </a:lnTo>
                <a:lnTo>
                  <a:pt x="666" y="61"/>
                </a:lnTo>
                <a:lnTo>
                  <a:pt x="715" y="54"/>
                </a:lnTo>
                <a:lnTo>
                  <a:pt x="764" y="46"/>
                </a:lnTo>
                <a:lnTo>
                  <a:pt x="810" y="38"/>
                </a:lnTo>
                <a:lnTo>
                  <a:pt x="859" y="31"/>
                </a:lnTo>
                <a:lnTo>
                  <a:pt x="907" y="23"/>
                </a:lnTo>
                <a:lnTo>
                  <a:pt x="954" y="15"/>
                </a:lnTo>
                <a:lnTo>
                  <a:pt x="1002" y="5"/>
                </a:lnTo>
                <a:lnTo>
                  <a:pt x="1028" y="5"/>
                </a:lnTo>
                <a:lnTo>
                  <a:pt x="1053" y="5"/>
                </a:lnTo>
                <a:lnTo>
                  <a:pt x="1079" y="2"/>
                </a:lnTo>
                <a:lnTo>
                  <a:pt x="1105" y="0"/>
                </a:lnTo>
                <a:lnTo>
                  <a:pt x="1130" y="0"/>
                </a:lnTo>
                <a:lnTo>
                  <a:pt x="1156" y="0"/>
                </a:lnTo>
                <a:lnTo>
                  <a:pt x="1182" y="2"/>
                </a:lnTo>
                <a:lnTo>
                  <a:pt x="1207" y="5"/>
                </a:lnTo>
                <a:lnTo>
                  <a:pt x="1218" y="10"/>
                </a:lnTo>
                <a:lnTo>
                  <a:pt x="1225" y="13"/>
                </a:lnTo>
                <a:lnTo>
                  <a:pt x="1233" y="20"/>
                </a:lnTo>
                <a:lnTo>
                  <a:pt x="1238" y="25"/>
                </a:lnTo>
                <a:lnTo>
                  <a:pt x="1243" y="33"/>
                </a:lnTo>
                <a:lnTo>
                  <a:pt x="1248" y="38"/>
                </a:lnTo>
                <a:lnTo>
                  <a:pt x="1253" y="46"/>
                </a:lnTo>
                <a:lnTo>
                  <a:pt x="1261" y="51"/>
                </a:lnTo>
                <a:lnTo>
                  <a:pt x="1300" y="79"/>
                </a:lnTo>
                <a:lnTo>
                  <a:pt x="1471" y="46"/>
                </a:lnTo>
                <a:lnTo>
                  <a:pt x="1564" y="38"/>
                </a:lnTo>
                <a:lnTo>
                  <a:pt x="1687" y="79"/>
                </a:lnTo>
                <a:lnTo>
                  <a:pt x="1807" y="51"/>
                </a:lnTo>
                <a:lnTo>
                  <a:pt x="1894" y="33"/>
                </a:lnTo>
                <a:lnTo>
                  <a:pt x="1964" y="43"/>
                </a:lnTo>
                <a:lnTo>
                  <a:pt x="2053" y="74"/>
                </a:lnTo>
                <a:lnTo>
                  <a:pt x="2074" y="69"/>
                </a:lnTo>
                <a:lnTo>
                  <a:pt x="2092" y="61"/>
                </a:lnTo>
                <a:lnTo>
                  <a:pt x="2112" y="54"/>
                </a:lnTo>
                <a:lnTo>
                  <a:pt x="2128" y="49"/>
                </a:lnTo>
                <a:lnTo>
                  <a:pt x="2146" y="41"/>
                </a:lnTo>
                <a:lnTo>
                  <a:pt x="2161" y="36"/>
                </a:lnTo>
                <a:lnTo>
                  <a:pt x="2179" y="31"/>
                </a:lnTo>
                <a:lnTo>
                  <a:pt x="2194" y="25"/>
                </a:lnTo>
                <a:lnTo>
                  <a:pt x="2210" y="23"/>
                </a:lnTo>
                <a:lnTo>
                  <a:pt x="2223" y="20"/>
                </a:lnTo>
                <a:lnTo>
                  <a:pt x="2233" y="18"/>
                </a:lnTo>
                <a:lnTo>
                  <a:pt x="2243" y="18"/>
                </a:lnTo>
                <a:lnTo>
                  <a:pt x="2253" y="18"/>
                </a:lnTo>
                <a:lnTo>
                  <a:pt x="2261" y="18"/>
                </a:lnTo>
                <a:lnTo>
                  <a:pt x="2269" y="18"/>
                </a:lnTo>
                <a:lnTo>
                  <a:pt x="2276" y="20"/>
                </a:lnTo>
                <a:lnTo>
                  <a:pt x="2284" y="20"/>
                </a:lnTo>
                <a:lnTo>
                  <a:pt x="2294" y="23"/>
                </a:lnTo>
                <a:lnTo>
                  <a:pt x="2302" y="25"/>
                </a:lnTo>
                <a:lnTo>
                  <a:pt x="2310" y="31"/>
                </a:lnTo>
                <a:lnTo>
                  <a:pt x="2320" y="33"/>
                </a:lnTo>
                <a:lnTo>
                  <a:pt x="2328" y="38"/>
                </a:lnTo>
                <a:lnTo>
                  <a:pt x="2333" y="41"/>
                </a:lnTo>
                <a:lnTo>
                  <a:pt x="2340" y="46"/>
                </a:lnTo>
                <a:lnTo>
                  <a:pt x="2392" y="77"/>
                </a:lnTo>
                <a:lnTo>
                  <a:pt x="2805" y="25"/>
                </a:lnTo>
                <a:lnTo>
                  <a:pt x="2830" y="25"/>
                </a:lnTo>
                <a:lnTo>
                  <a:pt x="2856" y="23"/>
                </a:lnTo>
                <a:lnTo>
                  <a:pt x="2881" y="20"/>
                </a:lnTo>
                <a:lnTo>
                  <a:pt x="2907" y="20"/>
                </a:lnTo>
                <a:lnTo>
                  <a:pt x="2933" y="18"/>
                </a:lnTo>
                <a:lnTo>
                  <a:pt x="2956" y="18"/>
                </a:lnTo>
                <a:lnTo>
                  <a:pt x="2976" y="18"/>
                </a:lnTo>
                <a:lnTo>
                  <a:pt x="2997" y="20"/>
                </a:lnTo>
                <a:lnTo>
                  <a:pt x="3012" y="20"/>
                </a:lnTo>
                <a:lnTo>
                  <a:pt x="3025" y="25"/>
                </a:lnTo>
                <a:lnTo>
                  <a:pt x="3035" y="28"/>
                </a:lnTo>
                <a:lnTo>
                  <a:pt x="3046" y="33"/>
                </a:lnTo>
                <a:lnTo>
                  <a:pt x="3056" y="38"/>
                </a:lnTo>
                <a:lnTo>
                  <a:pt x="3063" y="43"/>
                </a:lnTo>
                <a:lnTo>
                  <a:pt x="3071" y="49"/>
                </a:lnTo>
                <a:lnTo>
                  <a:pt x="3081" y="51"/>
                </a:lnTo>
                <a:lnTo>
                  <a:pt x="3169" y="79"/>
                </a:lnTo>
                <a:lnTo>
                  <a:pt x="2840" y="77"/>
                </a:lnTo>
                <a:lnTo>
                  <a:pt x="1546" y="79"/>
                </a:lnTo>
                <a:lnTo>
                  <a:pt x="0" y="79"/>
                </a:lnTo>
                <a:close/>
              </a:path>
            </a:pathLst>
          </a:custGeom>
          <a:gradFill rotWithShape="0">
            <a:gsLst>
              <a:gs pos="0">
                <a:schemeClr val="accent1"/>
              </a:gs>
              <a:gs pos="100000">
                <a:schemeClr val="accent1">
                  <a:gamma/>
                  <a:shade val="46275"/>
                  <a:invGamma/>
                </a:schemeClr>
              </a:gs>
            </a:gsLst>
            <a:lin ang="5400000" scaled="1"/>
          </a:gradFill>
          <a:ln w="0">
            <a:solidFill>
              <a:srgbClr val="000000"/>
            </a:solidFill>
            <a:round/>
            <a:headEnd/>
            <a:tailEnd/>
          </a:ln>
        </p:spPr>
        <p:txBody>
          <a:bodyPr/>
          <a:lstStyle/>
          <a:p>
            <a:pPr>
              <a:defRPr/>
            </a:pPr>
            <a:endParaRPr lang="zh-CN" altLang="en-US">
              <a:solidFill>
                <a:srgbClr val="000000"/>
              </a:solidFill>
            </a:endParaRPr>
          </a:p>
        </p:txBody>
      </p:sp>
      <p:sp>
        <p:nvSpPr>
          <p:cNvPr id="3086" name="Freeform 14"/>
          <p:cNvSpPr>
            <a:spLocks/>
          </p:cNvSpPr>
          <p:nvPr/>
        </p:nvSpPr>
        <p:spPr bwMode="auto">
          <a:xfrm>
            <a:off x="4487787" y="3033278"/>
            <a:ext cx="3375367" cy="55694"/>
          </a:xfrm>
          <a:custGeom>
            <a:avLst/>
            <a:gdLst>
              <a:gd name="T0" fmla="*/ 265592 w 3136"/>
              <a:gd name="T1" fmla="*/ 9445 h 79"/>
              <a:gd name="T2" fmla="*/ 343117 w 3136"/>
              <a:gd name="T3" fmla="*/ 0 h 79"/>
              <a:gd name="T4" fmla="*/ 404849 w 3136"/>
              <a:gd name="T5" fmla="*/ 6611 h 79"/>
              <a:gd name="T6" fmla="*/ 470888 w 3136"/>
              <a:gd name="T7" fmla="*/ 12278 h 79"/>
              <a:gd name="T8" fmla="*/ 548412 w 3136"/>
              <a:gd name="T9" fmla="*/ 23612 h 79"/>
              <a:gd name="T10" fmla="*/ 618758 w 3136"/>
              <a:gd name="T11" fmla="*/ 31167 h 79"/>
              <a:gd name="T12" fmla="*/ 842717 w 3136"/>
              <a:gd name="T13" fmla="*/ 52890 h 79"/>
              <a:gd name="T14" fmla="*/ 894400 w 3136"/>
              <a:gd name="T15" fmla="*/ 52890 h 79"/>
              <a:gd name="T16" fmla="*/ 931727 w 3136"/>
              <a:gd name="T17" fmla="*/ 52890 h 79"/>
              <a:gd name="T18" fmla="*/ 1004944 w 3136"/>
              <a:gd name="T19" fmla="*/ 55724 h 79"/>
              <a:gd name="T20" fmla="*/ 1063805 w 3136"/>
              <a:gd name="T21" fmla="*/ 57613 h 79"/>
              <a:gd name="T22" fmla="*/ 1111181 w 3136"/>
              <a:gd name="T23" fmla="*/ 60446 h 79"/>
              <a:gd name="T24" fmla="*/ 1152815 w 3136"/>
              <a:gd name="T25" fmla="*/ 62335 h 79"/>
              <a:gd name="T26" fmla="*/ 1237517 w 3136"/>
              <a:gd name="T27" fmla="*/ 62335 h 79"/>
              <a:gd name="T28" fmla="*/ 1325091 w 3136"/>
              <a:gd name="T29" fmla="*/ 62335 h 79"/>
              <a:gd name="T30" fmla="*/ 1365288 w 3136"/>
              <a:gd name="T31" fmla="*/ 62335 h 79"/>
              <a:gd name="T32" fmla="*/ 1435635 w 3136"/>
              <a:gd name="T33" fmla="*/ 68002 h 79"/>
              <a:gd name="T34" fmla="*/ 1516030 w 3136"/>
              <a:gd name="T35" fmla="*/ 68002 h 79"/>
              <a:gd name="T36" fmla="*/ 1605039 w 3136"/>
              <a:gd name="T37" fmla="*/ 68002 h 79"/>
              <a:gd name="T38" fmla="*/ 1668207 w 3136"/>
              <a:gd name="T39" fmla="*/ 68002 h 79"/>
              <a:gd name="T40" fmla="*/ 1752910 w 3136"/>
              <a:gd name="T41" fmla="*/ 68002 h 79"/>
              <a:gd name="T42" fmla="*/ 1785929 w 3136"/>
              <a:gd name="T43" fmla="*/ 72724 h 79"/>
              <a:gd name="T44" fmla="*/ 1814642 w 3136"/>
              <a:gd name="T45" fmla="*/ 72724 h 79"/>
              <a:gd name="T46" fmla="*/ 1903651 w 3136"/>
              <a:gd name="T47" fmla="*/ 72724 h 79"/>
              <a:gd name="T48" fmla="*/ 1988354 w 3136"/>
              <a:gd name="T49" fmla="*/ 68002 h 79"/>
              <a:gd name="T50" fmla="*/ 2047215 w 3136"/>
              <a:gd name="T51" fmla="*/ 69891 h 79"/>
              <a:gd name="T52" fmla="*/ 2233847 w 3136"/>
              <a:gd name="T53" fmla="*/ 74613 h 79"/>
              <a:gd name="T54" fmla="*/ 2421916 w 3136"/>
              <a:gd name="T55" fmla="*/ 69891 h 79"/>
              <a:gd name="T56" fmla="*/ 2440579 w 3136"/>
              <a:gd name="T57" fmla="*/ 72724 h 79"/>
              <a:gd name="T58" fmla="*/ 2485083 w 3136"/>
              <a:gd name="T59" fmla="*/ 69891 h 79"/>
              <a:gd name="T60" fmla="*/ 2532459 w 3136"/>
              <a:gd name="T61" fmla="*/ 69891 h 79"/>
              <a:gd name="T62" fmla="*/ 2635825 w 3136"/>
              <a:gd name="T63" fmla="*/ 69891 h 79"/>
              <a:gd name="T64" fmla="*/ 2739191 w 3136"/>
              <a:gd name="T65" fmla="*/ 72724 h 79"/>
              <a:gd name="T66" fmla="*/ 2823893 w 3136"/>
              <a:gd name="T67" fmla="*/ 72724 h 79"/>
              <a:gd name="T68" fmla="*/ 2933001 w 3136"/>
              <a:gd name="T69" fmla="*/ 72724 h 79"/>
              <a:gd name="T70" fmla="*/ 3036367 w 3136"/>
              <a:gd name="T71" fmla="*/ 69891 h 79"/>
              <a:gd name="T72" fmla="*/ 3106713 w 3136"/>
              <a:gd name="T73" fmla="*/ 72724 h 79"/>
              <a:gd name="T74" fmla="*/ 3179931 w 3136"/>
              <a:gd name="T75" fmla="*/ 72724 h 79"/>
              <a:gd name="T76" fmla="*/ 3250277 w 3136"/>
              <a:gd name="T77" fmla="*/ 72724 h 79"/>
              <a:gd name="T78" fmla="*/ 3243098 w 3136"/>
              <a:gd name="T79" fmla="*/ 72724 h 79"/>
              <a:gd name="T80" fmla="*/ 3434038 w 3136"/>
              <a:gd name="T81" fmla="*/ 72724 h 79"/>
              <a:gd name="T82" fmla="*/ 3894877 w 3136"/>
              <a:gd name="T83" fmla="*/ 72724 h 79"/>
              <a:gd name="T84" fmla="*/ 4140370 w 3136"/>
              <a:gd name="T85" fmla="*/ 72724 h 79"/>
              <a:gd name="T86" fmla="*/ 4281062 w 3136"/>
              <a:gd name="T87" fmla="*/ 72724 h 79"/>
              <a:gd name="T88" fmla="*/ 4387299 w 3136"/>
              <a:gd name="T89" fmla="*/ 74613 h 79"/>
              <a:gd name="T90" fmla="*/ 4420319 w 3136"/>
              <a:gd name="T91" fmla="*/ 69891 h 79"/>
              <a:gd name="T92" fmla="*/ 4453338 w 3136"/>
              <a:gd name="T93" fmla="*/ 69891 h 79"/>
              <a:gd name="T94" fmla="*/ 4497843 w 3136"/>
              <a:gd name="T95" fmla="*/ 72724 h 79"/>
              <a:gd name="T96" fmla="*/ 4316953 w 3136"/>
              <a:gd name="T97" fmla="*/ 72724 h 79"/>
              <a:gd name="T98" fmla="*/ 4203538 w 3136"/>
              <a:gd name="T99" fmla="*/ 72724 h 79"/>
              <a:gd name="T100" fmla="*/ 4074331 w 3136"/>
              <a:gd name="T101" fmla="*/ 72724 h 79"/>
              <a:gd name="T102" fmla="*/ 3945124 w 3136"/>
              <a:gd name="T103" fmla="*/ 72724 h 79"/>
              <a:gd name="T104" fmla="*/ 3445523 w 3136"/>
              <a:gd name="T105" fmla="*/ 72724 h 79"/>
              <a:gd name="T106" fmla="*/ 2756418 w 3136"/>
              <a:gd name="T107" fmla="*/ 72724 h 79"/>
              <a:gd name="T108" fmla="*/ 2098898 w 3136"/>
              <a:gd name="T109" fmla="*/ 72724 h 79"/>
              <a:gd name="T110" fmla="*/ 1694049 w 3136"/>
              <a:gd name="T111" fmla="*/ 72724 h 79"/>
              <a:gd name="T112" fmla="*/ 1424149 w 3136"/>
              <a:gd name="T113" fmla="*/ 72724 h 79"/>
              <a:gd name="T114" fmla="*/ 1332269 w 3136"/>
              <a:gd name="T115" fmla="*/ 72724 h 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36" h="79">
                <a:moveTo>
                  <a:pt x="0" y="77"/>
                </a:moveTo>
                <a:lnTo>
                  <a:pt x="151" y="15"/>
                </a:lnTo>
                <a:lnTo>
                  <a:pt x="162" y="13"/>
                </a:lnTo>
                <a:lnTo>
                  <a:pt x="172" y="10"/>
                </a:lnTo>
                <a:lnTo>
                  <a:pt x="185" y="10"/>
                </a:lnTo>
                <a:lnTo>
                  <a:pt x="195" y="7"/>
                </a:lnTo>
                <a:lnTo>
                  <a:pt x="208" y="5"/>
                </a:lnTo>
                <a:lnTo>
                  <a:pt x="218" y="2"/>
                </a:lnTo>
                <a:lnTo>
                  <a:pt x="228" y="2"/>
                </a:lnTo>
                <a:lnTo>
                  <a:pt x="239" y="0"/>
                </a:lnTo>
                <a:lnTo>
                  <a:pt x="249" y="0"/>
                </a:lnTo>
                <a:lnTo>
                  <a:pt x="257" y="2"/>
                </a:lnTo>
                <a:lnTo>
                  <a:pt x="267" y="2"/>
                </a:lnTo>
                <a:lnTo>
                  <a:pt x="275" y="5"/>
                </a:lnTo>
                <a:lnTo>
                  <a:pt x="282" y="7"/>
                </a:lnTo>
                <a:lnTo>
                  <a:pt x="292" y="10"/>
                </a:lnTo>
                <a:lnTo>
                  <a:pt x="300" y="10"/>
                </a:lnTo>
                <a:lnTo>
                  <a:pt x="310" y="10"/>
                </a:lnTo>
                <a:lnTo>
                  <a:pt x="321" y="10"/>
                </a:lnTo>
                <a:lnTo>
                  <a:pt x="328" y="13"/>
                </a:lnTo>
                <a:lnTo>
                  <a:pt x="341" y="15"/>
                </a:lnTo>
                <a:lnTo>
                  <a:pt x="351" y="18"/>
                </a:lnTo>
                <a:lnTo>
                  <a:pt x="362" y="20"/>
                </a:lnTo>
                <a:lnTo>
                  <a:pt x="372" y="23"/>
                </a:lnTo>
                <a:lnTo>
                  <a:pt x="382" y="25"/>
                </a:lnTo>
                <a:lnTo>
                  <a:pt x="392" y="25"/>
                </a:lnTo>
                <a:lnTo>
                  <a:pt x="403" y="28"/>
                </a:lnTo>
                <a:lnTo>
                  <a:pt x="413" y="28"/>
                </a:lnTo>
                <a:lnTo>
                  <a:pt x="421" y="31"/>
                </a:lnTo>
                <a:lnTo>
                  <a:pt x="431" y="33"/>
                </a:lnTo>
                <a:lnTo>
                  <a:pt x="441" y="36"/>
                </a:lnTo>
                <a:lnTo>
                  <a:pt x="451" y="38"/>
                </a:lnTo>
                <a:lnTo>
                  <a:pt x="462" y="38"/>
                </a:lnTo>
                <a:lnTo>
                  <a:pt x="474" y="41"/>
                </a:lnTo>
                <a:lnTo>
                  <a:pt x="587" y="56"/>
                </a:lnTo>
                <a:lnTo>
                  <a:pt x="605" y="56"/>
                </a:lnTo>
                <a:lnTo>
                  <a:pt x="615" y="56"/>
                </a:lnTo>
                <a:lnTo>
                  <a:pt x="621" y="56"/>
                </a:lnTo>
                <a:lnTo>
                  <a:pt x="623" y="56"/>
                </a:lnTo>
                <a:lnTo>
                  <a:pt x="631" y="56"/>
                </a:lnTo>
                <a:lnTo>
                  <a:pt x="639" y="56"/>
                </a:lnTo>
                <a:lnTo>
                  <a:pt x="649" y="56"/>
                </a:lnTo>
                <a:lnTo>
                  <a:pt x="659" y="56"/>
                </a:lnTo>
                <a:lnTo>
                  <a:pt x="669" y="56"/>
                </a:lnTo>
                <a:lnTo>
                  <a:pt x="680" y="56"/>
                </a:lnTo>
                <a:lnTo>
                  <a:pt x="690" y="56"/>
                </a:lnTo>
                <a:lnTo>
                  <a:pt x="700" y="59"/>
                </a:lnTo>
                <a:lnTo>
                  <a:pt x="708" y="59"/>
                </a:lnTo>
                <a:lnTo>
                  <a:pt x="718" y="59"/>
                </a:lnTo>
                <a:lnTo>
                  <a:pt x="726" y="61"/>
                </a:lnTo>
                <a:lnTo>
                  <a:pt x="733" y="61"/>
                </a:lnTo>
                <a:lnTo>
                  <a:pt x="741" y="61"/>
                </a:lnTo>
                <a:lnTo>
                  <a:pt x="749" y="61"/>
                </a:lnTo>
                <a:lnTo>
                  <a:pt x="756" y="61"/>
                </a:lnTo>
                <a:lnTo>
                  <a:pt x="764" y="61"/>
                </a:lnTo>
                <a:lnTo>
                  <a:pt x="772" y="61"/>
                </a:lnTo>
                <a:lnTo>
                  <a:pt x="774" y="64"/>
                </a:lnTo>
                <a:lnTo>
                  <a:pt x="780" y="64"/>
                </a:lnTo>
                <a:lnTo>
                  <a:pt x="785" y="66"/>
                </a:lnTo>
                <a:lnTo>
                  <a:pt x="790" y="66"/>
                </a:lnTo>
                <a:lnTo>
                  <a:pt x="795" y="66"/>
                </a:lnTo>
                <a:lnTo>
                  <a:pt x="803" y="66"/>
                </a:lnTo>
                <a:lnTo>
                  <a:pt x="810" y="66"/>
                </a:lnTo>
                <a:lnTo>
                  <a:pt x="821" y="66"/>
                </a:lnTo>
                <a:lnTo>
                  <a:pt x="833" y="66"/>
                </a:lnTo>
                <a:lnTo>
                  <a:pt x="846" y="66"/>
                </a:lnTo>
                <a:lnTo>
                  <a:pt x="862" y="66"/>
                </a:lnTo>
                <a:lnTo>
                  <a:pt x="874" y="64"/>
                </a:lnTo>
                <a:lnTo>
                  <a:pt x="890" y="64"/>
                </a:lnTo>
                <a:lnTo>
                  <a:pt x="903" y="66"/>
                </a:lnTo>
                <a:lnTo>
                  <a:pt x="913" y="66"/>
                </a:lnTo>
                <a:lnTo>
                  <a:pt x="923" y="66"/>
                </a:lnTo>
                <a:lnTo>
                  <a:pt x="931" y="66"/>
                </a:lnTo>
                <a:lnTo>
                  <a:pt x="936" y="66"/>
                </a:lnTo>
                <a:lnTo>
                  <a:pt x="941" y="66"/>
                </a:lnTo>
                <a:lnTo>
                  <a:pt x="946" y="66"/>
                </a:lnTo>
                <a:lnTo>
                  <a:pt x="951" y="66"/>
                </a:lnTo>
                <a:lnTo>
                  <a:pt x="959" y="66"/>
                </a:lnTo>
                <a:lnTo>
                  <a:pt x="967" y="66"/>
                </a:lnTo>
                <a:lnTo>
                  <a:pt x="974" y="69"/>
                </a:lnTo>
                <a:lnTo>
                  <a:pt x="987" y="69"/>
                </a:lnTo>
                <a:lnTo>
                  <a:pt x="1000" y="72"/>
                </a:lnTo>
                <a:lnTo>
                  <a:pt x="1010" y="72"/>
                </a:lnTo>
                <a:lnTo>
                  <a:pt x="1023" y="72"/>
                </a:lnTo>
                <a:lnTo>
                  <a:pt x="1033" y="72"/>
                </a:lnTo>
                <a:lnTo>
                  <a:pt x="1046" y="72"/>
                </a:lnTo>
                <a:lnTo>
                  <a:pt x="1056" y="72"/>
                </a:lnTo>
                <a:lnTo>
                  <a:pt x="1067" y="72"/>
                </a:lnTo>
                <a:lnTo>
                  <a:pt x="1085" y="72"/>
                </a:lnTo>
                <a:lnTo>
                  <a:pt x="1097" y="72"/>
                </a:lnTo>
                <a:lnTo>
                  <a:pt x="1108" y="72"/>
                </a:lnTo>
                <a:lnTo>
                  <a:pt x="1118" y="72"/>
                </a:lnTo>
                <a:lnTo>
                  <a:pt x="1123" y="72"/>
                </a:lnTo>
                <a:lnTo>
                  <a:pt x="1131" y="72"/>
                </a:lnTo>
                <a:lnTo>
                  <a:pt x="1138" y="72"/>
                </a:lnTo>
                <a:lnTo>
                  <a:pt x="1149" y="72"/>
                </a:lnTo>
                <a:lnTo>
                  <a:pt x="1162" y="72"/>
                </a:lnTo>
                <a:lnTo>
                  <a:pt x="1172" y="72"/>
                </a:lnTo>
                <a:lnTo>
                  <a:pt x="1185" y="72"/>
                </a:lnTo>
                <a:lnTo>
                  <a:pt x="1197" y="72"/>
                </a:lnTo>
                <a:lnTo>
                  <a:pt x="1210" y="72"/>
                </a:lnTo>
                <a:lnTo>
                  <a:pt x="1221" y="72"/>
                </a:lnTo>
                <a:lnTo>
                  <a:pt x="1228" y="72"/>
                </a:lnTo>
                <a:lnTo>
                  <a:pt x="1236" y="72"/>
                </a:lnTo>
                <a:lnTo>
                  <a:pt x="1238" y="74"/>
                </a:lnTo>
                <a:lnTo>
                  <a:pt x="1241" y="74"/>
                </a:lnTo>
                <a:lnTo>
                  <a:pt x="1244" y="77"/>
                </a:lnTo>
                <a:lnTo>
                  <a:pt x="1246" y="77"/>
                </a:lnTo>
                <a:lnTo>
                  <a:pt x="1249" y="79"/>
                </a:lnTo>
                <a:lnTo>
                  <a:pt x="1251" y="79"/>
                </a:lnTo>
                <a:lnTo>
                  <a:pt x="1256" y="79"/>
                </a:lnTo>
                <a:lnTo>
                  <a:pt x="1264" y="77"/>
                </a:lnTo>
                <a:lnTo>
                  <a:pt x="1274" y="74"/>
                </a:lnTo>
                <a:lnTo>
                  <a:pt x="1285" y="74"/>
                </a:lnTo>
                <a:lnTo>
                  <a:pt x="1297" y="74"/>
                </a:lnTo>
                <a:lnTo>
                  <a:pt x="1310" y="74"/>
                </a:lnTo>
                <a:lnTo>
                  <a:pt x="1326" y="77"/>
                </a:lnTo>
                <a:lnTo>
                  <a:pt x="1338" y="77"/>
                </a:lnTo>
                <a:lnTo>
                  <a:pt x="1354" y="77"/>
                </a:lnTo>
                <a:lnTo>
                  <a:pt x="1364" y="74"/>
                </a:lnTo>
                <a:lnTo>
                  <a:pt x="1374" y="74"/>
                </a:lnTo>
                <a:lnTo>
                  <a:pt x="1385" y="72"/>
                </a:lnTo>
                <a:lnTo>
                  <a:pt x="1390" y="72"/>
                </a:lnTo>
                <a:lnTo>
                  <a:pt x="1397" y="72"/>
                </a:lnTo>
                <a:lnTo>
                  <a:pt x="1405" y="72"/>
                </a:lnTo>
                <a:lnTo>
                  <a:pt x="1413" y="74"/>
                </a:lnTo>
                <a:lnTo>
                  <a:pt x="1426" y="74"/>
                </a:lnTo>
                <a:lnTo>
                  <a:pt x="1438" y="77"/>
                </a:lnTo>
                <a:lnTo>
                  <a:pt x="1459" y="77"/>
                </a:lnTo>
                <a:lnTo>
                  <a:pt x="1487" y="79"/>
                </a:lnTo>
                <a:lnTo>
                  <a:pt x="1520" y="79"/>
                </a:lnTo>
                <a:lnTo>
                  <a:pt x="1556" y="79"/>
                </a:lnTo>
                <a:lnTo>
                  <a:pt x="1592" y="79"/>
                </a:lnTo>
                <a:lnTo>
                  <a:pt x="1626" y="77"/>
                </a:lnTo>
                <a:lnTo>
                  <a:pt x="1654" y="77"/>
                </a:lnTo>
                <a:lnTo>
                  <a:pt x="1674" y="74"/>
                </a:lnTo>
                <a:lnTo>
                  <a:pt x="1687" y="74"/>
                </a:lnTo>
                <a:lnTo>
                  <a:pt x="1695" y="74"/>
                </a:lnTo>
                <a:lnTo>
                  <a:pt x="1697" y="74"/>
                </a:lnTo>
                <a:lnTo>
                  <a:pt x="1700" y="74"/>
                </a:lnTo>
                <a:lnTo>
                  <a:pt x="1700" y="77"/>
                </a:lnTo>
                <a:lnTo>
                  <a:pt x="1705" y="77"/>
                </a:lnTo>
                <a:lnTo>
                  <a:pt x="1713" y="77"/>
                </a:lnTo>
                <a:lnTo>
                  <a:pt x="1720" y="74"/>
                </a:lnTo>
                <a:lnTo>
                  <a:pt x="1726" y="74"/>
                </a:lnTo>
                <a:lnTo>
                  <a:pt x="1731" y="74"/>
                </a:lnTo>
                <a:lnTo>
                  <a:pt x="1736" y="74"/>
                </a:lnTo>
                <a:lnTo>
                  <a:pt x="1738" y="74"/>
                </a:lnTo>
                <a:lnTo>
                  <a:pt x="1746" y="74"/>
                </a:lnTo>
                <a:lnTo>
                  <a:pt x="1754" y="74"/>
                </a:lnTo>
                <a:lnTo>
                  <a:pt x="1764" y="74"/>
                </a:lnTo>
                <a:lnTo>
                  <a:pt x="1777" y="74"/>
                </a:lnTo>
                <a:lnTo>
                  <a:pt x="1790" y="77"/>
                </a:lnTo>
                <a:lnTo>
                  <a:pt x="1805" y="77"/>
                </a:lnTo>
                <a:lnTo>
                  <a:pt x="1820" y="77"/>
                </a:lnTo>
                <a:lnTo>
                  <a:pt x="1836" y="74"/>
                </a:lnTo>
                <a:lnTo>
                  <a:pt x="1851" y="74"/>
                </a:lnTo>
                <a:lnTo>
                  <a:pt x="1867" y="77"/>
                </a:lnTo>
                <a:lnTo>
                  <a:pt x="1882" y="77"/>
                </a:lnTo>
                <a:lnTo>
                  <a:pt x="1895" y="77"/>
                </a:lnTo>
                <a:lnTo>
                  <a:pt x="1908" y="77"/>
                </a:lnTo>
                <a:lnTo>
                  <a:pt x="1918" y="77"/>
                </a:lnTo>
                <a:lnTo>
                  <a:pt x="1931" y="77"/>
                </a:lnTo>
                <a:lnTo>
                  <a:pt x="1941" y="77"/>
                </a:lnTo>
                <a:lnTo>
                  <a:pt x="1954" y="77"/>
                </a:lnTo>
                <a:lnTo>
                  <a:pt x="1967" y="77"/>
                </a:lnTo>
                <a:lnTo>
                  <a:pt x="1979" y="77"/>
                </a:lnTo>
                <a:lnTo>
                  <a:pt x="1995" y="77"/>
                </a:lnTo>
                <a:lnTo>
                  <a:pt x="2010" y="77"/>
                </a:lnTo>
                <a:lnTo>
                  <a:pt x="2026" y="77"/>
                </a:lnTo>
                <a:lnTo>
                  <a:pt x="2043" y="77"/>
                </a:lnTo>
                <a:lnTo>
                  <a:pt x="2059" y="77"/>
                </a:lnTo>
                <a:lnTo>
                  <a:pt x="2074" y="77"/>
                </a:lnTo>
                <a:lnTo>
                  <a:pt x="2090" y="77"/>
                </a:lnTo>
                <a:lnTo>
                  <a:pt x="2102" y="74"/>
                </a:lnTo>
                <a:lnTo>
                  <a:pt x="2115" y="74"/>
                </a:lnTo>
                <a:lnTo>
                  <a:pt x="2126" y="74"/>
                </a:lnTo>
                <a:lnTo>
                  <a:pt x="2136" y="74"/>
                </a:lnTo>
                <a:lnTo>
                  <a:pt x="2146" y="74"/>
                </a:lnTo>
                <a:lnTo>
                  <a:pt x="2156" y="74"/>
                </a:lnTo>
                <a:lnTo>
                  <a:pt x="2164" y="77"/>
                </a:lnTo>
                <a:lnTo>
                  <a:pt x="2174" y="77"/>
                </a:lnTo>
                <a:lnTo>
                  <a:pt x="2184" y="77"/>
                </a:lnTo>
                <a:lnTo>
                  <a:pt x="2195" y="77"/>
                </a:lnTo>
                <a:lnTo>
                  <a:pt x="2205" y="77"/>
                </a:lnTo>
                <a:lnTo>
                  <a:pt x="2215" y="77"/>
                </a:lnTo>
                <a:lnTo>
                  <a:pt x="2225" y="77"/>
                </a:lnTo>
                <a:lnTo>
                  <a:pt x="2236" y="77"/>
                </a:lnTo>
                <a:lnTo>
                  <a:pt x="2246" y="77"/>
                </a:lnTo>
                <a:lnTo>
                  <a:pt x="2254" y="77"/>
                </a:lnTo>
                <a:lnTo>
                  <a:pt x="2264" y="77"/>
                </a:lnTo>
                <a:lnTo>
                  <a:pt x="2267" y="77"/>
                </a:lnTo>
                <a:lnTo>
                  <a:pt x="2261" y="77"/>
                </a:lnTo>
                <a:lnTo>
                  <a:pt x="2259" y="77"/>
                </a:lnTo>
                <a:lnTo>
                  <a:pt x="2264" y="74"/>
                </a:lnTo>
                <a:lnTo>
                  <a:pt x="2277" y="74"/>
                </a:lnTo>
                <a:lnTo>
                  <a:pt x="2300" y="74"/>
                </a:lnTo>
                <a:lnTo>
                  <a:pt x="2341" y="74"/>
                </a:lnTo>
                <a:lnTo>
                  <a:pt x="2392" y="77"/>
                </a:lnTo>
                <a:lnTo>
                  <a:pt x="2454" y="77"/>
                </a:lnTo>
                <a:lnTo>
                  <a:pt x="2520" y="77"/>
                </a:lnTo>
                <a:lnTo>
                  <a:pt x="2587" y="77"/>
                </a:lnTo>
                <a:lnTo>
                  <a:pt x="2654" y="77"/>
                </a:lnTo>
                <a:lnTo>
                  <a:pt x="2713" y="77"/>
                </a:lnTo>
                <a:lnTo>
                  <a:pt x="2759" y="77"/>
                </a:lnTo>
                <a:lnTo>
                  <a:pt x="2797" y="77"/>
                </a:lnTo>
                <a:lnTo>
                  <a:pt x="2831" y="77"/>
                </a:lnTo>
                <a:lnTo>
                  <a:pt x="2859" y="77"/>
                </a:lnTo>
                <a:lnTo>
                  <a:pt x="2884" y="77"/>
                </a:lnTo>
                <a:lnTo>
                  <a:pt x="2907" y="77"/>
                </a:lnTo>
                <a:lnTo>
                  <a:pt x="2925" y="77"/>
                </a:lnTo>
                <a:lnTo>
                  <a:pt x="2943" y="77"/>
                </a:lnTo>
                <a:lnTo>
                  <a:pt x="2964" y="77"/>
                </a:lnTo>
                <a:lnTo>
                  <a:pt x="2982" y="77"/>
                </a:lnTo>
                <a:lnTo>
                  <a:pt x="3002" y="79"/>
                </a:lnTo>
                <a:lnTo>
                  <a:pt x="3018" y="79"/>
                </a:lnTo>
                <a:lnTo>
                  <a:pt x="3033" y="79"/>
                </a:lnTo>
                <a:lnTo>
                  <a:pt x="3046" y="79"/>
                </a:lnTo>
                <a:lnTo>
                  <a:pt x="3056" y="79"/>
                </a:lnTo>
                <a:lnTo>
                  <a:pt x="3064" y="77"/>
                </a:lnTo>
                <a:lnTo>
                  <a:pt x="3066" y="74"/>
                </a:lnTo>
                <a:lnTo>
                  <a:pt x="3072" y="74"/>
                </a:lnTo>
                <a:lnTo>
                  <a:pt x="3077" y="74"/>
                </a:lnTo>
                <a:lnTo>
                  <a:pt x="3079" y="74"/>
                </a:lnTo>
                <a:lnTo>
                  <a:pt x="3084" y="77"/>
                </a:lnTo>
                <a:lnTo>
                  <a:pt x="3089" y="77"/>
                </a:lnTo>
                <a:lnTo>
                  <a:pt x="3092" y="77"/>
                </a:lnTo>
                <a:lnTo>
                  <a:pt x="3097" y="77"/>
                </a:lnTo>
                <a:lnTo>
                  <a:pt x="3102" y="74"/>
                </a:lnTo>
                <a:lnTo>
                  <a:pt x="3107" y="74"/>
                </a:lnTo>
                <a:lnTo>
                  <a:pt x="3113" y="74"/>
                </a:lnTo>
                <a:lnTo>
                  <a:pt x="3120" y="74"/>
                </a:lnTo>
                <a:lnTo>
                  <a:pt x="3128" y="74"/>
                </a:lnTo>
                <a:lnTo>
                  <a:pt x="3133" y="77"/>
                </a:lnTo>
                <a:lnTo>
                  <a:pt x="3136" y="77"/>
                </a:lnTo>
                <a:lnTo>
                  <a:pt x="3130" y="77"/>
                </a:lnTo>
                <a:lnTo>
                  <a:pt x="3020" y="77"/>
                </a:lnTo>
                <a:lnTo>
                  <a:pt x="3007" y="77"/>
                </a:lnTo>
                <a:lnTo>
                  <a:pt x="2995" y="77"/>
                </a:lnTo>
                <a:lnTo>
                  <a:pt x="2979" y="77"/>
                </a:lnTo>
                <a:lnTo>
                  <a:pt x="2964" y="77"/>
                </a:lnTo>
                <a:lnTo>
                  <a:pt x="2946" y="77"/>
                </a:lnTo>
                <a:lnTo>
                  <a:pt x="2928" y="77"/>
                </a:lnTo>
                <a:lnTo>
                  <a:pt x="2907" y="77"/>
                </a:lnTo>
                <a:lnTo>
                  <a:pt x="2884" y="77"/>
                </a:lnTo>
                <a:lnTo>
                  <a:pt x="2869" y="77"/>
                </a:lnTo>
                <a:lnTo>
                  <a:pt x="2854" y="77"/>
                </a:lnTo>
                <a:lnTo>
                  <a:pt x="2838" y="77"/>
                </a:lnTo>
                <a:lnTo>
                  <a:pt x="2823" y="77"/>
                </a:lnTo>
                <a:lnTo>
                  <a:pt x="2805" y="77"/>
                </a:lnTo>
                <a:lnTo>
                  <a:pt x="2787" y="77"/>
                </a:lnTo>
                <a:lnTo>
                  <a:pt x="2766" y="77"/>
                </a:lnTo>
                <a:lnTo>
                  <a:pt x="2748" y="77"/>
                </a:lnTo>
                <a:lnTo>
                  <a:pt x="2692" y="77"/>
                </a:lnTo>
                <a:lnTo>
                  <a:pt x="2631" y="77"/>
                </a:lnTo>
                <a:lnTo>
                  <a:pt x="2559" y="77"/>
                </a:lnTo>
                <a:lnTo>
                  <a:pt x="2482" y="77"/>
                </a:lnTo>
                <a:lnTo>
                  <a:pt x="2400" y="77"/>
                </a:lnTo>
                <a:lnTo>
                  <a:pt x="2315" y="77"/>
                </a:lnTo>
                <a:lnTo>
                  <a:pt x="2225" y="77"/>
                </a:lnTo>
                <a:lnTo>
                  <a:pt x="2136" y="77"/>
                </a:lnTo>
                <a:lnTo>
                  <a:pt x="2028" y="77"/>
                </a:lnTo>
                <a:lnTo>
                  <a:pt x="1920" y="77"/>
                </a:lnTo>
                <a:lnTo>
                  <a:pt x="1818" y="77"/>
                </a:lnTo>
                <a:lnTo>
                  <a:pt x="1718" y="77"/>
                </a:lnTo>
                <a:lnTo>
                  <a:pt x="1623" y="77"/>
                </a:lnTo>
                <a:lnTo>
                  <a:pt x="1538" y="77"/>
                </a:lnTo>
                <a:lnTo>
                  <a:pt x="1462" y="77"/>
                </a:lnTo>
                <a:lnTo>
                  <a:pt x="1397" y="77"/>
                </a:lnTo>
                <a:lnTo>
                  <a:pt x="1305" y="77"/>
                </a:lnTo>
                <a:lnTo>
                  <a:pt x="1246" y="77"/>
                </a:lnTo>
                <a:lnTo>
                  <a:pt x="1208" y="77"/>
                </a:lnTo>
                <a:lnTo>
                  <a:pt x="1180" y="77"/>
                </a:lnTo>
                <a:lnTo>
                  <a:pt x="1156" y="77"/>
                </a:lnTo>
                <a:lnTo>
                  <a:pt x="1126" y="77"/>
                </a:lnTo>
                <a:lnTo>
                  <a:pt x="1077" y="77"/>
                </a:lnTo>
                <a:lnTo>
                  <a:pt x="1005" y="77"/>
                </a:lnTo>
                <a:lnTo>
                  <a:pt x="992" y="77"/>
                </a:lnTo>
                <a:lnTo>
                  <a:pt x="982" y="77"/>
                </a:lnTo>
                <a:lnTo>
                  <a:pt x="969" y="77"/>
                </a:lnTo>
                <a:lnTo>
                  <a:pt x="956" y="77"/>
                </a:lnTo>
                <a:lnTo>
                  <a:pt x="941" y="77"/>
                </a:lnTo>
                <a:lnTo>
                  <a:pt x="928" y="77"/>
                </a:lnTo>
                <a:lnTo>
                  <a:pt x="913" y="77"/>
                </a:lnTo>
                <a:lnTo>
                  <a:pt x="900" y="77"/>
                </a:lnTo>
                <a:lnTo>
                  <a:pt x="454" y="77"/>
                </a:lnTo>
                <a:lnTo>
                  <a:pt x="0" y="77"/>
                </a:lnTo>
                <a:close/>
              </a:path>
            </a:pathLst>
          </a:custGeom>
          <a:solidFill>
            <a:srgbClr val="DE800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3087" name="Freeform 15"/>
          <p:cNvSpPr>
            <a:spLocks/>
          </p:cNvSpPr>
          <p:nvPr/>
        </p:nvSpPr>
        <p:spPr bwMode="auto">
          <a:xfrm>
            <a:off x="4487787" y="3033278"/>
            <a:ext cx="3375367" cy="55694"/>
          </a:xfrm>
          <a:custGeom>
            <a:avLst/>
            <a:gdLst>
              <a:gd name="T0" fmla="*/ 185 w 3136"/>
              <a:gd name="T1" fmla="*/ 10 h 79"/>
              <a:gd name="T2" fmla="*/ 239 w 3136"/>
              <a:gd name="T3" fmla="*/ 0 h 79"/>
              <a:gd name="T4" fmla="*/ 282 w 3136"/>
              <a:gd name="T5" fmla="*/ 7 h 79"/>
              <a:gd name="T6" fmla="*/ 328 w 3136"/>
              <a:gd name="T7" fmla="*/ 13 h 79"/>
              <a:gd name="T8" fmla="*/ 382 w 3136"/>
              <a:gd name="T9" fmla="*/ 25 h 79"/>
              <a:gd name="T10" fmla="*/ 431 w 3136"/>
              <a:gd name="T11" fmla="*/ 33 h 79"/>
              <a:gd name="T12" fmla="*/ 587 w 3136"/>
              <a:gd name="T13" fmla="*/ 56 h 79"/>
              <a:gd name="T14" fmla="*/ 631 w 3136"/>
              <a:gd name="T15" fmla="*/ 56 h 79"/>
              <a:gd name="T16" fmla="*/ 680 w 3136"/>
              <a:gd name="T17" fmla="*/ 56 h 79"/>
              <a:gd name="T18" fmla="*/ 726 w 3136"/>
              <a:gd name="T19" fmla="*/ 61 h 79"/>
              <a:gd name="T20" fmla="*/ 764 w 3136"/>
              <a:gd name="T21" fmla="*/ 61 h 79"/>
              <a:gd name="T22" fmla="*/ 790 w 3136"/>
              <a:gd name="T23" fmla="*/ 66 h 79"/>
              <a:gd name="T24" fmla="*/ 833 w 3136"/>
              <a:gd name="T25" fmla="*/ 66 h 79"/>
              <a:gd name="T26" fmla="*/ 903 w 3136"/>
              <a:gd name="T27" fmla="*/ 66 h 79"/>
              <a:gd name="T28" fmla="*/ 941 w 3136"/>
              <a:gd name="T29" fmla="*/ 66 h 79"/>
              <a:gd name="T30" fmla="*/ 974 w 3136"/>
              <a:gd name="T31" fmla="*/ 69 h 79"/>
              <a:gd name="T32" fmla="*/ 1033 w 3136"/>
              <a:gd name="T33" fmla="*/ 72 h 79"/>
              <a:gd name="T34" fmla="*/ 1097 w 3136"/>
              <a:gd name="T35" fmla="*/ 72 h 79"/>
              <a:gd name="T36" fmla="*/ 1138 w 3136"/>
              <a:gd name="T37" fmla="*/ 72 h 79"/>
              <a:gd name="T38" fmla="*/ 1197 w 3136"/>
              <a:gd name="T39" fmla="*/ 72 h 79"/>
              <a:gd name="T40" fmla="*/ 1238 w 3136"/>
              <a:gd name="T41" fmla="*/ 74 h 79"/>
              <a:gd name="T42" fmla="*/ 1251 w 3136"/>
              <a:gd name="T43" fmla="*/ 79 h 79"/>
              <a:gd name="T44" fmla="*/ 1297 w 3136"/>
              <a:gd name="T45" fmla="*/ 74 h 79"/>
              <a:gd name="T46" fmla="*/ 1364 w 3136"/>
              <a:gd name="T47" fmla="*/ 74 h 79"/>
              <a:gd name="T48" fmla="*/ 1405 w 3136"/>
              <a:gd name="T49" fmla="*/ 72 h 79"/>
              <a:gd name="T50" fmla="*/ 1487 w 3136"/>
              <a:gd name="T51" fmla="*/ 79 h 79"/>
              <a:gd name="T52" fmla="*/ 1654 w 3136"/>
              <a:gd name="T53" fmla="*/ 77 h 79"/>
              <a:gd name="T54" fmla="*/ 1700 w 3136"/>
              <a:gd name="T55" fmla="*/ 74 h 79"/>
              <a:gd name="T56" fmla="*/ 1726 w 3136"/>
              <a:gd name="T57" fmla="*/ 74 h 79"/>
              <a:gd name="T58" fmla="*/ 1754 w 3136"/>
              <a:gd name="T59" fmla="*/ 74 h 79"/>
              <a:gd name="T60" fmla="*/ 1820 w 3136"/>
              <a:gd name="T61" fmla="*/ 77 h 79"/>
              <a:gd name="T62" fmla="*/ 1895 w 3136"/>
              <a:gd name="T63" fmla="*/ 77 h 79"/>
              <a:gd name="T64" fmla="*/ 1954 w 3136"/>
              <a:gd name="T65" fmla="*/ 77 h 79"/>
              <a:gd name="T66" fmla="*/ 2026 w 3136"/>
              <a:gd name="T67" fmla="*/ 77 h 79"/>
              <a:gd name="T68" fmla="*/ 2102 w 3136"/>
              <a:gd name="T69" fmla="*/ 74 h 79"/>
              <a:gd name="T70" fmla="*/ 2156 w 3136"/>
              <a:gd name="T71" fmla="*/ 74 h 79"/>
              <a:gd name="T72" fmla="*/ 2205 w 3136"/>
              <a:gd name="T73" fmla="*/ 77 h 79"/>
              <a:gd name="T74" fmla="*/ 2254 w 3136"/>
              <a:gd name="T75" fmla="*/ 77 h 79"/>
              <a:gd name="T76" fmla="*/ 2264 w 3136"/>
              <a:gd name="T77" fmla="*/ 74 h 79"/>
              <a:gd name="T78" fmla="*/ 2454 w 3136"/>
              <a:gd name="T79" fmla="*/ 77 h 79"/>
              <a:gd name="T80" fmla="*/ 2759 w 3136"/>
              <a:gd name="T81" fmla="*/ 77 h 79"/>
              <a:gd name="T82" fmla="*/ 2907 w 3136"/>
              <a:gd name="T83" fmla="*/ 77 h 79"/>
              <a:gd name="T84" fmla="*/ 3002 w 3136"/>
              <a:gd name="T85" fmla="*/ 79 h 79"/>
              <a:gd name="T86" fmla="*/ 3064 w 3136"/>
              <a:gd name="T87" fmla="*/ 77 h 79"/>
              <a:gd name="T88" fmla="*/ 3084 w 3136"/>
              <a:gd name="T89" fmla="*/ 77 h 79"/>
              <a:gd name="T90" fmla="*/ 3107 w 3136"/>
              <a:gd name="T91" fmla="*/ 74 h 79"/>
              <a:gd name="T92" fmla="*/ 3136 w 3136"/>
              <a:gd name="T93" fmla="*/ 77 h 79"/>
              <a:gd name="T94" fmla="*/ 2979 w 3136"/>
              <a:gd name="T95" fmla="*/ 77 h 79"/>
              <a:gd name="T96" fmla="*/ 2884 w 3136"/>
              <a:gd name="T97" fmla="*/ 77 h 79"/>
              <a:gd name="T98" fmla="*/ 2805 w 3136"/>
              <a:gd name="T99" fmla="*/ 77 h 79"/>
              <a:gd name="T100" fmla="*/ 2631 w 3136"/>
              <a:gd name="T101" fmla="*/ 77 h 79"/>
              <a:gd name="T102" fmla="*/ 2225 w 3136"/>
              <a:gd name="T103" fmla="*/ 77 h 79"/>
              <a:gd name="T104" fmla="*/ 1718 w 3136"/>
              <a:gd name="T105" fmla="*/ 77 h 79"/>
              <a:gd name="T106" fmla="*/ 1305 w 3136"/>
              <a:gd name="T107" fmla="*/ 77 h 79"/>
              <a:gd name="T108" fmla="*/ 1126 w 3136"/>
              <a:gd name="T109" fmla="*/ 77 h 79"/>
              <a:gd name="T110" fmla="*/ 969 w 3136"/>
              <a:gd name="T111" fmla="*/ 77 h 79"/>
              <a:gd name="T112" fmla="*/ 900 w 3136"/>
              <a:gd name="T113"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6" h="79">
                <a:moveTo>
                  <a:pt x="0" y="77"/>
                </a:moveTo>
                <a:lnTo>
                  <a:pt x="151" y="15"/>
                </a:lnTo>
                <a:lnTo>
                  <a:pt x="162" y="13"/>
                </a:lnTo>
                <a:lnTo>
                  <a:pt x="172" y="10"/>
                </a:lnTo>
                <a:lnTo>
                  <a:pt x="185" y="10"/>
                </a:lnTo>
                <a:lnTo>
                  <a:pt x="195" y="7"/>
                </a:lnTo>
                <a:lnTo>
                  <a:pt x="208" y="5"/>
                </a:lnTo>
                <a:lnTo>
                  <a:pt x="218" y="2"/>
                </a:lnTo>
                <a:lnTo>
                  <a:pt x="228" y="2"/>
                </a:lnTo>
                <a:lnTo>
                  <a:pt x="239" y="0"/>
                </a:lnTo>
                <a:lnTo>
                  <a:pt x="249" y="0"/>
                </a:lnTo>
                <a:lnTo>
                  <a:pt x="257" y="2"/>
                </a:lnTo>
                <a:lnTo>
                  <a:pt x="267" y="2"/>
                </a:lnTo>
                <a:lnTo>
                  <a:pt x="275" y="5"/>
                </a:lnTo>
                <a:lnTo>
                  <a:pt x="282" y="7"/>
                </a:lnTo>
                <a:lnTo>
                  <a:pt x="292" y="10"/>
                </a:lnTo>
                <a:lnTo>
                  <a:pt x="300" y="10"/>
                </a:lnTo>
                <a:lnTo>
                  <a:pt x="310" y="10"/>
                </a:lnTo>
                <a:lnTo>
                  <a:pt x="321" y="10"/>
                </a:lnTo>
                <a:lnTo>
                  <a:pt x="328" y="13"/>
                </a:lnTo>
                <a:lnTo>
                  <a:pt x="341" y="15"/>
                </a:lnTo>
                <a:lnTo>
                  <a:pt x="351" y="18"/>
                </a:lnTo>
                <a:lnTo>
                  <a:pt x="362" y="20"/>
                </a:lnTo>
                <a:lnTo>
                  <a:pt x="372" y="23"/>
                </a:lnTo>
                <a:lnTo>
                  <a:pt x="382" y="25"/>
                </a:lnTo>
                <a:lnTo>
                  <a:pt x="392" y="25"/>
                </a:lnTo>
                <a:lnTo>
                  <a:pt x="403" y="28"/>
                </a:lnTo>
                <a:lnTo>
                  <a:pt x="413" y="28"/>
                </a:lnTo>
                <a:lnTo>
                  <a:pt x="421" y="31"/>
                </a:lnTo>
                <a:lnTo>
                  <a:pt x="431" y="33"/>
                </a:lnTo>
                <a:lnTo>
                  <a:pt x="441" y="36"/>
                </a:lnTo>
                <a:lnTo>
                  <a:pt x="451" y="38"/>
                </a:lnTo>
                <a:lnTo>
                  <a:pt x="462" y="38"/>
                </a:lnTo>
                <a:lnTo>
                  <a:pt x="474" y="41"/>
                </a:lnTo>
                <a:lnTo>
                  <a:pt x="587" y="56"/>
                </a:lnTo>
                <a:lnTo>
                  <a:pt x="605" y="56"/>
                </a:lnTo>
                <a:lnTo>
                  <a:pt x="615" y="56"/>
                </a:lnTo>
                <a:lnTo>
                  <a:pt x="621" y="56"/>
                </a:lnTo>
                <a:lnTo>
                  <a:pt x="623" y="56"/>
                </a:lnTo>
                <a:lnTo>
                  <a:pt x="631" y="56"/>
                </a:lnTo>
                <a:lnTo>
                  <a:pt x="639" y="56"/>
                </a:lnTo>
                <a:lnTo>
                  <a:pt x="649" y="56"/>
                </a:lnTo>
                <a:lnTo>
                  <a:pt x="659" y="56"/>
                </a:lnTo>
                <a:lnTo>
                  <a:pt x="669" y="56"/>
                </a:lnTo>
                <a:lnTo>
                  <a:pt x="680" y="56"/>
                </a:lnTo>
                <a:lnTo>
                  <a:pt x="690" y="56"/>
                </a:lnTo>
                <a:lnTo>
                  <a:pt x="700" y="59"/>
                </a:lnTo>
                <a:lnTo>
                  <a:pt x="708" y="59"/>
                </a:lnTo>
                <a:lnTo>
                  <a:pt x="718" y="59"/>
                </a:lnTo>
                <a:lnTo>
                  <a:pt x="726" y="61"/>
                </a:lnTo>
                <a:lnTo>
                  <a:pt x="733" y="61"/>
                </a:lnTo>
                <a:lnTo>
                  <a:pt x="741" y="61"/>
                </a:lnTo>
                <a:lnTo>
                  <a:pt x="749" y="61"/>
                </a:lnTo>
                <a:lnTo>
                  <a:pt x="756" y="61"/>
                </a:lnTo>
                <a:lnTo>
                  <a:pt x="764" y="61"/>
                </a:lnTo>
                <a:lnTo>
                  <a:pt x="772" y="61"/>
                </a:lnTo>
                <a:lnTo>
                  <a:pt x="774" y="64"/>
                </a:lnTo>
                <a:lnTo>
                  <a:pt x="780" y="64"/>
                </a:lnTo>
                <a:lnTo>
                  <a:pt x="785" y="66"/>
                </a:lnTo>
                <a:lnTo>
                  <a:pt x="790" y="66"/>
                </a:lnTo>
                <a:lnTo>
                  <a:pt x="795" y="66"/>
                </a:lnTo>
                <a:lnTo>
                  <a:pt x="803" y="66"/>
                </a:lnTo>
                <a:lnTo>
                  <a:pt x="810" y="66"/>
                </a:lnTo>
                <a:lnTo>
                  <a:pt x="821" y="66"/>
                </a:lnTo>
                <a:lnTo>
                  <a:pt x="833" y="66"/>
                </a:lnTo>
                <a:lnTo>
                  <a:pt x="846" y="66"/>
                </a:lnTo>
                <a:lnTo>
                  <a:pt x="862" y="66"/>
                </a:lnTo>
                <a:lnTo>
                  <a:pt x="874" y="64"/>
                </a:lnTo>
                <a:lnTo>
                  <a:pt x="890" y="64"/>
                </a:lnTo>
                <a:lnTo>
                  <a:pt x="903" y="66"/>
                </a:lnTo>
                <a:lnTo>
                  <a:pt x="913" y="66"/>
                </a:lnTo>
                <a:lnTo>
                  <a:pt x="923" y="66"/>
                </a:lnTo>
                <a:lnTo>
                  <a:pt x="931" y="66"/>
                </a:lnTo>
                <a:lnTo>
                  <a:pt x="936" y="66"/>
                </a:lnTo>
                <a:lnTo>
                  <a:pt x="941" y="66"/>
                </a:lnTo>
                <a:lnTo>
                  <a:pt x="946" y="66"/>
                </a:lnTo>
                <a:lnTo>
                  <a:pt x="951" y="66"/>
                </a:lnTo>
                <a:lnTo>
                  <a:pt x="959" y="66"/>
                </a:lnTo>
                <a:lnTo>
                  <a:pt x="967" y="66"/>
                </a:lnTo>
                <a:lnTo>
                  <a:pt x="974" y="69"/>
                </a:lnTo>
                <a:lnTo>
                  <a:pt x="987" y="69"/>
                </a:lnTo>
                <a:lnTo>
                  <a:pt x="1000" y="72"/>
                </a:lnTo>
                <a:lnTo>
                  <a:pt x="1010" y="72"/>
                </a:lnTo>
                <a:lnTo>
                  <a:pt x="1023" y="72"/>
                </a:lnTo>
                <a:lnTo>
                  <a:pt x="1033" y="72"/>
                </a:lnTo>
                <a:lnTo>
                  <a:pt x="1046" y="72"/>
                </a:lnTo>
                <a:lnTo>
                  <a:pt x="1056" y="72"/>
                </a:lnTo>
                <a:lnTo>
                  <a:pt x="1067" y="72"/>
                </a:lnTo>
                <a:lnTo>
                  <a:pt x="1085" y="72"/>
                </a:lnTo>
                <a:lnTo>
                  <a:pt x="1097" y="72"/>
                </a:lnTo>
                <a:lnTo>
                  <a:pt x="1108" y="72"/>
                </a:lnTo>
                <a:lnTo>
                  <a:pt x="1118" y="72"/>
                </a:lnTo>
                <a:lnTo>
                  <a:pt x="1123" y="72"/>
                </a:lnTo>
                <a:lnTo>
                  <a:pt x="1131" y="72"/>
                </a:lnTo>
                <a:lnTo>
                  <a:pt x="1138" y="72"/>
                </a:lnTo>
                <a:lnTo>
                  <a:pt x="1149" y="72"/>
                </a:lnTo>
                <a:lnTo>
                  <a:pt x="1162" y="72"/>
                </a:lnTo>
                <a:lnTo>
                  <a:pt x="1172" y="72"/>
                </a:lnTo>
                <a:lnTo>
                  <a:pt x="1185" y="72"/>
                </a:lnTo>
                <a:lnTo>
                  <a:pt x="1197" y="72"/>
                </a:lnTo>
                <a:lnTo>
                  <a:pt x="1210" y="72"/>
                </a:lnTo>
                <a:lnTo>
                  <a:pt x="1221" y="72"/>
                </a:lnTo>
                <a:lnTo>
                  <a:pt x="1228" y="72"/>
                </a:lnTo>
                <a:lnTo>
                  <a:pt x="1236" y="72"/>
                </a:lnTo>
                <a:lnTo>
                  <a:pt x="1238" y="74"/>
                </a:lnTo>
                <a:lnTo>
                  <a:pt x="1241" y="74"/>
                </a:lnTo>
                <a:lnTo>
                  <a:pt x="1244" y="77"/>
                </a:lnTo>
                <a:lnTo>
                  <a:pt x="1246" y="77"/>
                </a:lnTo>
                <a:lnTo>
                  <a:pt x="1249" y="79"/>
                </a:lnTo>
                <a:lnTo>
                  <a:pt x="1251" y="79"/>
                </a:lnTo>
                <a:lnTo>
                  <a:pt x="1256" y="79"/>
                </a:lnTo>
                <a:lnTo>
                  <a:pt x="1264" y="77"/>
                </a:lnTo>
                <a:lnTo>
                  <a:pt x="1274" y="74"/>
                </a:lnTo>
                <a:lnTo>
                  <a:pt x="1285" y="74"/>
                </a:lnTo>
                <a:lnTo>
                  <a:pt x="1297" y="74"/>
                </a:lnTo>
                <a:lnTo>
                  <a:pt x="1310" y="74"/>
                </a:lnTo>
                <a:lnTo>
                  <a:pt x="1326" y="77"/>
                </a:lnTo>
                <a:lnTo>
                  <a:pt x="1338" y="77"/>
                </a:lnTo>
                <a:lnTo>
                  <a:pt x="1354" y="77"/>
                </a:lnTo>
                <a:lnTo>
                  <a:pt x="1364" y="74"/>
                </a:lnTo>
                <a:lnTo>
                  <a:pt x="1374" y="74"/>
                </a:lnTo>
                <a:lnTo>
                  <a:pt x="1385" y="72"/>
                </a:lnTo>
                <a:lnTo>
                  <a:pt x="1390" y="72"/>
                </a:lnTo>
                <a:lnTo>
                  <a:pt x="1397" y="72"/>
                </a:lnTo>
                <a:lnTo>
                  <a:pt x="1405" y="72"/>
                </a:lnTo>
                <a:lnTo>
                  <a:pt x="1413" y="74"/>
                </a:lnTo>
                <a:lnTo>
                  <a:pt x="1426" y="74"/>
                </a:lnTo>
                <a:lnTo>
                  <a:pt x="1438" y="77"/>
                </a:lnTo>
                <a:lnTo>
                  <a:pt x="1459" y="77"/>
                </a:lnTo>
                <a:lnTo>
                  <a:pt x="1487" y="79"/>
                </a:lnTo>
                <a:lnTo>
                  <a:pt x="1520" y="79"/>
                </a:lnTo>
                <a:lnTo>
                  <a:pt x="1556" y="79"/>
                </a:lnTo>
                <a:lnTo>
                  <a:pt x="1592" y="79"/>
                </a:lnTo>
                <a:lnTo>
                  <a:pt x="1626" y="77"/>
                </a:lnTo>
                <a:lnTo>
                  <a:pt x="1654" y="77"/>
                </a:lnTo>
                <a:lnTo>
                  <a:pt x="1674" y="74"/>
                </a:lnTo>
                <a:lnTo>
                  <a:pt x="1687" y="74"/>
                </a:lnTo>
                <a:lnTo>
                  <a:pt x="1695" y="74"/>
                </a:lnTo>
                <a:lnTo>
                  <a:pt x="1697" y="74"/>
                </a:lnTo>
                <a:lnTo>
                  <a:pt x="1700" y="74"/>
                </a:lnTo>
                <a:lnTo>
                  <a:pt x="1700" y="77"/>
                </a:lnTo>
                <a:lnTo>
                  <a:pt x="1705" y="77"/>
                </a:lnTo>
                <a:lnTo>
                  <a:pt x="1713" y="77"/>
                </a:lnTo>
                <a:lnTo>
                  <a:pt x="1720" y="74"/>
                </a:lnTo>
                <a:lnTo>
                  <a:pt x="1726" y="74"/>
                </a:lnTo>
                <a:lnTo>
                  <a:pt x="1731" y="74"/>
                </a:lnTo>
                <a:lnTo>
                  <a:pt x="1736" y="74"/>
                </a:lnTo>
                <a:lnTo>
                  <a:pt x="1738" y="74"/>
                </a:lnTo>
                <a:lnTo>
                  <a:pt x="1746" y="74"/>
                </a:lnTo>
                <a:lnTo>
                  <a:pt x="1754" y="74"/>
                </a:lnTo>
                <a:lnTo>
                  <a:pt x="1764" y="74"/>
                </a:lnTo>
                <a:lnTo>
                  <a:pt x="1777" y="74"/>
                </a:lnTo>
                <a:lnTo>
                  <a:pt x="1790" y="77"/>
                </a:lnTo>
                <a:lnTo>
                  <a:pt x="1805" y="77"/>
                </a:lnTo>
                <a:lnTo>
                  <a:pt x="1820" y="77"/>
                </a:lnTo>
                <a:lnTo>
                  <a:pt x="1836" y="74"/>
                </a:lnTo>
                <a:lnTo>
                  <a:pt x="1851" y="74"/>
                </a:lnTo>
                <a:lnTo>
                  <a:pt x="1867" y="77"/>
                </a:lnTo>
                <a:lnTo>
                  <a:pt x="1882" y="77"/>
                </a:lnTo>
                <a:lnTo>
                  <a:pt x="1895" y="77"/>
                </a:lnTo>
                <a:lnTo>
                  <a:pt x="1908" y="77"/>
                </a:lnTo>
                <a:lnTo>
                  <a:pt x="1918" y="77"/>
                </a:lnTo>
                <a:lnTo>
                  <a:pt x="1931" y="77"/>
                </a:lnTo>
                <a:lnTo>
                  <a:pt x="1941" y="77"/>
                </a:lnTo>
                <a:lnTo>
                  <a:pt x="1954" y="77"/>
                </a:lnTo>
                <a:lnTo>
                  <a:pt x="1967" y="77"/>
                </a:lnTo>
                <a:lnTo>
                  <a:pt x="1979" y="77"/>
                </a:lnTo>
                <a:lnTo>
                  <a:pt x="1995" y="77"/>
                </a:lnTo>
                <a:lnTo>
                  <a:pt x="2010" y="77"/>
                </a:lnTo>
                <a:lnTo>
                  <a:pt x="2026" y="77"/>
                </a:lnTo>
                <a:lnTo>
                  <a:pt x="2043" y="77"/>
                </a:lnTo>
                <a:lnTo>
                  <a:pt x="2059" y="77"/>
                </a:lnTo>
                <a:lnTo>
                  <a:pt x="2074" y="77"/>
                </a:lnTo>
                <a:lnTo>
                  <a:pt x="2090" y="77"/>
                </a:lnTo>
                <a:lnTo>
                  <a:pt x="2102" y="74"/>
                </a:lnTo>
                <a:lnTo>
                  <a:pt x="2115" y="74"/>
                </a:lnTo>
                <a:lnTo>
                  <a:pt x="2126" y="74"/>
                </a:lnTo>
                <a:lnTo>
                  <a:pt x="2136" y="74"/>
                </a:lnTo>
                <a:lnTo>
                  <a:pt x="2146" y="74"/>
                </a:lnTo>
                <a:lnTo>
                  <a:pt x="2156" y="74"/>
                </a:lnTo>
                <a:lnTo>
                  <a:pt x="2164" y="77"/>
                </a:lnTo>
                <a:lnTo>
                  <a:pt x="2174" y="77"/>
                </a:lnTo>
                <a:lnTo>
                  <a:pt x="2184" y="77"/>
                </a:lnTo>
                <a:lnTo>
                  <a:pt x="2195" y="77"/>
                </a:lnTo>
                <a:lnTo>
                  <a:pt x="2205" y="77"/>
                </a:lnTo>
                <a:lnTo>
                  <a:pt x="2215" y="77"/>
                </a:lnTo>
                <a:lnTo>
                  <a:pt x="2225" y="77"/>
                </a:lnTo>
                <a:lnTo>
                  <a:pt x="2236" y="77"/>
                </a:lnTo>
                <a:lnTo>
                  <a:pt x="2246" y="77"/>
                </a:lnTo>
                <a:lnTo>
                  <a:pt x="2254" y="77"/>
                </a:lnTo>
                <a:lnTo>
                  <a:pt x="2264" y="77"/>
                </a:lnTo>
                <a:lnTo>
                  <a:pt x="2267" y="77"/>
                </a:lnTo>
                <a:lnTo>
                  <a:pt x="2261" y="77"/>
                </a:lnTo>
                <a:lnTo>
                  <a:pt x="2259" y="77"/>
                </a:lnTo>
                <a:lnTo>
                  <a:pt x="2264" y="74"/>
                </a:lnTo>
                <a:lnTo>
                  <a:pt x="2277" y="74"/>
                </a:lnTo>
                <a:lnTo>
                  <a:pt x="2300" y="74"/>
                </a:lnTo>
                <a:lnTo>
                  <a:pt x="2341" y="74"/>
                </a:lnTo>
                <a:lnTo>
                  <a:pt x="2392" y="77"/>
                </a:lnTo>
                <a:lnTo>
                  <a:pt x="2454" y="77"/>
                </a:lnTo>
                <a:lnTo>
                  <a:pt x="2520" y="77"/>
                </a:lnTo>
                <a:lnTo>
                  <a:pt x="2587" y="77"/>
                </a:lnTo>
                <a:lnTo>
                  <a:pt x="2654" y="77"/>
                </a:lnTo>
                <a:lnTo>
                  <a:pt x="2713" y="77"/>
                </a:lnTo>
                <a:lnTo>
                  <a:pt x="2759" y="77"/>
                </a:lnTo>
                <a:lnTo>
                  <a:pt x="2797" y="77"/>
                </a:lnTo>
                <a:lnTo>
                  <a:pt x="2831" y="77"/>
                </a:lnTo>
                <a:lnTo>
                  <a:pt x="2859" y="77"/>
                </a:lnTo>
                <a:lnTo>
                  <a:pt x="2884" y="77"/>
                </a:lnTo>
                <a:lnTo>
                  <a:pt x="2907" y="77"/>
                </a:lnTo>
                <a:lnTo>
                  <a:pt x="2925" y="77"/>
                </a:lnTo>
                <a:lnTo>
                  <a:pt x="2943" y="77"/>
                </a:lnTo>
                <a:lnTo>
                  <a:pt x="2964" y="77"/>
                </a:lnTo>
                <a:lnTo>
                  <a:pt x="2982" y="77"/>
                </a:lnTo>
                <a:lnTo>
                  <a:pt x="3002" y="79"/>
                </a:lnTo>
                <a:lnTo>
                  <a:pt x="3018" y="79"/>
                </a:lnTo>
                <a:lnTo>
                  <a:pt x="3033" y="79"/>
                </a:lnTo>
                <a:lnTo>
                  <a:pt x="3046" y="79"/>
                </a:lnTo>
                <a:lnTo>
                  <a:pt x="3056" y="79"/>
                </a:lnTo>
                <a:lnTo>
                  <a:pt x="3064" y="77"/>
                </a:lnTo>
                <a:lnTo>
                  <a:pt x="3066" y="74"/>
                </a:lnTo>
                <a:lnTo>
                  <a:pt x="3072" y="74"/>
                </a:lnTo>
                <a:lnTo>
                  <a:pt x="3077" y="74"/>
                </a:lnTo>
                <a:lnTo>
                  <a:pt x="3079" y="74"/>
                </a:lnTo>
                <a:lnTo>
                  <a:pt x="3084" y="77"/>
                </a:lnTo>
                <a:lnTo>
                  <a:pt x="3089" y="77"/>
                </a:lnTo>
                <a:lnTo>
                  <a:pt x="3092" y="77"/>
                </a:lnTo>
                <a:lnTo>
                  <a:pt x="3097" y="77"/>
                </a:lnTo>
                <a:lnTo>
                  <a:pt x="3102" y="74"/>
                </a:lnTo>
                <a:lnTo>
                  <a:pt x="3107" y="74"/>
                </a:lnTo>
                <a:lnTo>
                  <a:pt x="3113" y="74"/>
                </a:lnTo>
                <a:lnTo>
                  <a:pt x="3120" y="74"/>
                </a:lnTo>
                <a:lnTo>
                  <a:pt x="3128" y="74"/>
                </a:lnTo>
                <a:lnTo>
                  <a:pt x="3133" y="77"/>
                </a:lnTo>
                <a:lnTo>
                  <a:pt x="3136" y="77"/>
                </a:lnTo>
                <a:lnTo>
                  <a:pt x="3130" y="77"/>
                </a:lnTo>
                <a:lnTo>
                  <a:pt x="3020" y="77"/>
                </a:lnTo>
                <a:lnTo>
                  <a:pt x="3007" y="77"/>
                </a:lnTo>
                <a:lnTo>
                  <a:pt x="2995" y="77"/>
                </a:lnTo>
                <a:lnTo>
                  <a:pt x="2979" y="77"/>
                </a:lnTo>
                <a:lnTo>
                  <a:pt x="2964" y="77"/>
                </a:lnTo>
                <a:lnTo>
                  <a:pt x="2946" y="77"/>
                </a:lnTo>
                <a:lnTo>
                  <a:pt x="2928" y="77"/>
                </a:lnTo>
                <a:lnTo>
                  <a:pt x="2907" y="77"/>
                </a:lnTo>
                <a:lnTo>
                  <a:pt x="2884" y="77"/>
                </a:lnTo>
                <a:lnTo>
                  <a:pt x="2869" y="77"/>
                </a:lnTo>
                <a:lnTo>
                  <a:pt x="2854" y="77"/>
                </a:lnTo>
                <a:lnTo>
                  <a:pt x="2838" y="77"/>
                </a:lnTo>
                <a:lnTo>
                  <a:pt x="2823" y="77"/>
                </a:lnTo>
                <a:lnTo>
                  <a:pt x="2805" y="77"/>
                </a:lnTo>
                <a:lnTo>
                  <a:pt x="2787" y="77"/>
                </a:lnTo>
                <a:lnTo>
                  <a:pt x="2766" y="77"/>
                </a:lnTo>
                <a:lnTo>
                  <a:pt x="2748" y="77"/>
                </a:lnTo>
                <a:lnTo>
                  <a:pt x="2692" y="77"/>
                </a:lnTo>
                <a:lnTo>
                  <a:pt x="2631" y="77"/>
                </a:lnTo>
                <a:lnTo>
                  <a:pt x="2559" y="77"/>
                </a:lnTo>
                <a:lnTo>
                  <a:pt x="2482" y="77"/>
                </a:lnTo>
                <a:lnTo>
                  <a:pt x="2400" y="77"/>
                </a:lnTo>
                <a:lnTo>
                  <a:pt x="2315" y="77"/>
                </a:lnTo>
                <a:lnTo>
                  <a:pt x="2225" y="77"/>
                </a:lnTo>
                <a:lnTo>
                  <a:pt x="2136" y="77"/>
                </a:lnTo>
                <a:lnTo>
                  <a:pt x="2028" y="77"/>
                </a:lnTo>
                <a:lnTo>
                  <a:pt x="1920" y="77"/>
                </a:lnTo>
                <a:lnTo>
                  <a:pt x="1818" y="77"/>
                </a:lnTo>
                <a:lnTo>
                  <a:pt x="1718" y="77"/>
                </a:lnTo>
                <a:lnTo>
                  <a:pt x="1623" y="77"/>
                </a:lnTo>
                <a:lnTo>
                  <a:pt x="1538" y="77"/>
                </a:lnTo>
                <a:lnTo>
                  <a:pt x="1462" y="77"/>
                </a:lnTo>
                <a:lnTo>
                  <a:pt x="1397" y="77"/>
                </a:lnTo>
                <a:lnTo>
                  <a:pt x="1305" y="77"/>
                </a:lnTo>
                <a:lnTo>
                  <a:pt x="1246" y="77"/>
                </a:lnTo>
                <a:lnTo>
                  <a:pt x="1208" y="77"/>
                </a:lnTo>
                <a:lnTo>
                  <a:pt x="1180" y="77"/>
                </a:lnTo>
                <a:lnTo>
                  <a:pt x="1156" y="77"/>
                </a:lnTo>
                <a:lnTo>
                  <a:pt x="1126" y="77"/>
                </a:lnTo>
                <a:lnTo>
                  <a:pt x="1077" y="77"/>
                </a:lnTo>
                <a:lnTo>
                  <a:pt x="1005" y="77"/>
                </a:lnTo>
                <a:lnTo>
                  <a:pt x="992" y="77"/>
                </a:lnTo>
                <a:lnTo>
                  <a:pt x="982" y="77"/>
                </a:lnTo>
                <a:lnTo>
                  <a:pt x="969" y="77"/>
                </a:lnTo>
                <a:lnTo>
                  <a:pt x="956" y="77"/>
                </a:lnTo>
                <a:lnTo>
                  <a:pt x="941" y="77"/>
                </a:lnTo>
                <a:lnTo>
                  <a:pt x="928" y="77"/>
                </a:lnTo>
                <a:lnTo>
                  <a:pt x="913" y="77"/>
                </a:lnTo>
                <a:lnTo>
                  <a:pt x="900" y="77"/>
                </a:lnTo>
                <a:lnTo>
                  <a:pt x="454" y="77"/>
                </a:lnTo>
                <a:lnTo>
                  <a:pt x="0" y="77"/>
                </a:lnTo>
              </a:path>
            </a:pathLst>
          </a:custGeom>
          <a:gradFill rotWithShape="0">
            <a:gsLst>
              <a:gs pos="0">
                <a:schemeClr val="accent1"/>
              </a:gs>
              <a:gs pos="100000">
                <a:schemeClr val="accent1">
                  <a:gamma/>
                  <a:shade val="46275"/>
                  <a:invGamma/>
                </a:schemeClr>
              </a:gs>
            </a:gsLst>
            <a:lin ang="5400000" scaled="1"/>
          </a:gradFill>
          <a:ln w="0">
            <a:solidFill>
              <a:srgbClr val="000000"/>
            </a:solidFill>
            <a:prstDash val="solid"/>
            <a:round/>
            <a:headEnd/>
            <a:tailEnd/>
          </a:ln>
        </p:spPr>
        <p:txBody>
          <a:bodyPr/>
          <a:lstStyle/>
          <a:p>
            <a:pPr>
              <a:defRPr/>
            </a:pPr>
            <a:endParaRPr lang="zh-CN" altLang="en-US">
              <a:solidFill>
                <a:srgbClr val="000000"/>
              </a:solidFill>
            </a:endParaRPr>
          </a:p>
        </p:txBody>
      </p:sp>
      <p:sp>
        <p:nvSpPr>
          <p:cNvPr id="3088" name="Freeform 16"/>
          <p:cNvSpPr>
            <a:spLocks/>
          </p:cNvSpPr>
          <p:nvPr/>
        </p:nvSpPr>
        <p:spPr bwMode="auto">
          <a:xfrm>
            <a:off x="4547879" y="1963362"/>
            <a:ext cx="3382695" cy="96732"/>
          </a:xfrm>
          <a:custGeom>
            <a:avLst/>
            <a:gdLst>
              <a:gd name="T0" fmla="*/ 0 w 2968"/>
              <a:gd name="T1" fmla="*/ 145 h 145"/>
              <a:gd name="T2" fmla="*/ 530 w 2968"/>
              <a:gd name="T3" fmla="*/ 34 h 145"/>
              <a:gd name="T4" fmla="*/ 573 w 2968"/>
              <a:gd name="T5" fmla="*/ 29 h 145"/>
              <a:gd name="T6" fmla="*/ 618 w 2968"/>
              <a:gd name="T7" fmla="*/ 24 h 145"/>
              <a:gd name="T8" fmla="*/ 658 w 2968"/>
              <a:gd name="T9" fmla="*/ 17 h 145"/>
              <a:gd name="T10" fmla="*/ 702 w 2968"/>
              <a:gd name="T11" fmla="*/ 10 h 145"/>
              <a:gd name="T12" fmla="*/ 746 w 2968"/>
              <a:gd name="T13" fmla="*/ 5 h 145"/>
              <a:gd name="T14" fmla="*/ 787 w 2968"/>
              <a:gd name="T15" fmla="*/ 3 h 145"/>
              <a:gd name="T16" fmla="*/ 830 w 2968"/>
              <a:gd name="T17" fmla="*/ 0 h 145"/>
              <a:gd name="T18" fmla="*/ 873 w 2968"/>
              <a:gd name="T19" fmla="*/ 5 h 145"/>
              <a:gd name="T20" fmla="*/ 1135 w 2968"/>
              <a:gd name="T21" fmla="*/ 34 h 145"/>
              <a:gd name="T22" fmla="*/ 1220 w 2968"/>
              <a:gd name="T23" fmla="*/ 60 h 145"/>
              <a:gd name="T24" fmla="*/ 1302 w 2968"/>
              <a:gd name="T25" fmla="*/ 85 h 145"/>
              <a:gd name="T26" fmla="*/ 1401 w 2968"/>
              <a:gd name="T27" fmla="*/ 97 h 145"/>
              <a:gd name="T28" fmla="*/ 1461 w 2968"/>
              <a:gd name="T29" fmla="*/ 105 h 145"/>
              <a:gd name="T30" fmla="*/ 1931 w 2968"/>
              <a:gd name="T31" fmla="*/ 107 h 145"/>
              <a:gd name="T32" fmla="*/ 2153 w 2968"/>
              <a:gd name="T33" fmla="*/ 109 h 145"/>
              <a:gd name="T34" fmla="*/ 2529 w 2968"/>
              <a:gd name="T35" fmla="*/ 113 h 145"/>
              <a:gd name="T36" fmla="*/ 2968 w 2968"/>
              <a:gd name="T37" fmla="*/ 145 h 145"/>
              <a:gd name="T38" fmla="*/ 0 w 2968"/>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8" h="145">
                <a:moveTo>
                  <a:pt x="0" y="145"/>
                </a:moveTo>
                <a:lnTo>
                  <a:pt x="530" y="34"/>
                </a:lnTo>
                <a:lnTo>
                  <a:pt x="573" y="29"/>
                </a:lnTo>
                <a:lnTo>
                  <a:pt x="618" y="24"/>
                </a:lnTo>
                <a:lnTo>
                  <a:pt x="658" y="17"/>
                </a:lnTo>
                <a:lnTo>
                  <a:pt x="702" y="10"/>
                </a:lnTo>
                <a:lnTo>
                  <a:pt x="746" y="5"/>
                </a:lnTo>
                <a:lnTo>
                  <a:pt x="787" y="3"/>
                </a:lnTo>
                <a:lnTo>
                  <a:pt x="830" y="0"/>
                </a:lnTo>
                <a:lnTo>
                  <a:pt x="873" y="5"/>
                </a:lnTo>
                <a:lnTo>
                  <a:pt x="1135" y="34"/>
                </a:lnTo>
                <a:lnTo>
                  <a:pt x="1220" y="60"/>
                </a:lnTo>
                <a:lnTo>
                  <a:pt x="1302" y="85"/>
                </a:lnTo>
                <a:lnTo>
                  <a:pt x="1401" y="97"/>
                </a:lnTo>
                <a:lnTo>
                  <a:pt x="1461" y="105"/>
                </a:lnTo>
                <a:lnTo>
                  <a:pt x="1931" y="107"/>
                </a:lnTo>
                <a:lnTo>
                  <a:pt x="2153" y="109"/>
                </a:lnTo>
                <a:lnTo>
                  <a:pt x="2529" y="113"/>
                </a:lnTo>
                <a:lnTo>
                  <a:pt x="2968" y="145"/>
                </a:lnTo>
                <a:lnTo>
                  <a:pt x="0" y="145"/>
                </a:lnTo>
                <a:close/>
              </a:path>
            </a:pathLst>
          </a:custGeom>
          <a:gradFill rotWithShape="0">
            <a:gsLst>
              <a:gs pos="0">
                <a:schemeClr val="accent1"/>
              </a:gs>
              <a:gs pos="100000">
                <a:schemeClr val="accent1">
                  <a:gamma/>
                  <a:shade val="46275"/>
                  <a:invGamma/>
                </a:schemeClr>
              </a:gs>
            </a:gsLst>
            <a:lin ang="5400000" scaled="1"/>
          </a:gradFill>
          <a:ln w="0">
            <a:solidFill>
              <a:srgbClr val="000000"/>
            </a:solidFill>
            <a:round/>
            <a:headEnd/>
            <a:tailEnd/>
          </a:ln>
        </p:spPr>
        <p:txBody>
          <a:bodyPr/>
          <a:lstStyle/>
          <a:p>
            <a:pPr>
              <a:defRPr/>
            </a:pPr>
            <a:endParaRPr lang="zh-CN" altLang="en-US">
              <a:solidFill>
                <a:srgbClr val="000000"/>
              </a:solidFill>
            </a:endParaRPr>
          </a:p>
        </p:txBody>
      </p:sp>
      <p:sp>
        <p:nvSpPr>
          <p:cNvPr id="3089" name="Freeform 17"/>
          <p:cNvSpPr>
            <a:spLocks/>
          </p:cNvSpPr>
          <p:nvPr/>
        </p:nvSpPr>
        <p:spPr bwMode="auto">
          <a:xfrm>
            <a:off x="4653405" y="2142169"/>
            <a:ext cx="3290359" cy="106992"/>
          </a:xfrm>
          <a:custGeom>
            <a:avLst/>
            <a:gdLst>
              <a:gd name="T0" fmla="*/ 0 w 3056"/>
              <a:gd name="T1" fmla="*/ 154 h 154"/>
              <a:gd name="T2" fmla="*/ 374 w 3056"/>
              <a:gd name="T3" fmla="*/ 141 h 154"/>
              <a:gd name="T4" fmla="*/ 500 w 3056"/>
              <a:gd name="T5" fmla="*/ 113 h 154"/>
              <a:gd name="T6" fmla="*/ 600 w 3056"/>
              <a:gd name="T7" fmla="*/ 28 h 154"/>
              <a:gd name="T8" fmla="*/ 718 w 3056"/>
              <a:gd name="T9" fmla="*/ 0 h 154"/>
              <a:gd name="T10" fmla="*/ 1226 w 3056"/>
              <a:gd name="T11" fmla="*/ 13 h 154"/>
              <a:gd name="T12" fmla="*/ 1249 w 3056"/>
              <a:gd name="T13" fmla="*/ 18 h 154"/>
              <a:gd name="T14" fmla="*/ 1269 w 3056"/>
              <a:gd name="T15" fmla="*/ 20 h 154"/>
              <a:gd name="T16" fmla="*/ 1290 w 3056"/>
              <a:gd name="T17" fmla="*/ 26 h 154"/>
              <a:gd name="T18" fmla="*/ 1313 w 3056"/>
              <a:gd name="T19" fmla="*/ 28 h 154"/>
              <a:gd name="T20" fmla="*/ 1333 w 3056"/>
              <a:gd name="T21" fmla="*/ 33 h 154"/>
              <a:gd name="T22" fmla="*/ 1354 w 3056"/>
              <a:gd name="T23" fmla="*/ 38 h 154"/>
              <a:gd name="T24" fmla="*/ 1374 w 3056"/>
              <a:gd name="T25" fmla="*/ 43 h 154"/>
              <a:gd name="T26" fmla="*/ 1395 w 3056"/>
              <a:gd name="T27" fmla="*/ 49 h 154"/>
              <a:gd name="T28" fmla="*/ 1544 w 3056"/>
              <a:gd name="T29" fmla="*/ 92 h 154"/>
              <a:gd name="T30" fmla="*/ 1702 w 3056"/>
              <a:gd name="T31" fmla="*/ 133 h 154"/>
              <a:gd name="T32" fmla="*/ 2243 w 3056"/>
              <a:gd name="T33" fmla="*/ 143 h 154"/>
              <a:gd name="T34" fmla="*/ 2889 w 3056"/>
              <a:gd name="T35" fmla="*/ 143 h 154"/>
              <a:gd name="T36" fmla="*/ 3056 w 3056"/>
              <a:gd name="T37" fmla="*/ 154 h 154"/>
              <a:gd name="T38" fmla="*/ 0 w 3056"/>
              <a:gd name="T3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6" h="154">
                <a:moveTo>
                  <a:pt x="0" y="154"/>
                </a:moveTo>
                <a:lnTo>
                  <a:pt x="374" y="141"/>
                </a:lnTo>
                <a:lnTo>
                  <a:pt x="500" y="113"/>
                </a:lnTo>
                <a:lnTo>
                  <a:pt x="600" y="28"/>
                </a:lnTo>
                <a:lnTo>
                  <a:pt x="718" y="0"/>
                </a:lnTo>
                <a:lnTo>
                  <a:pt x="1226" y="13"/>
                </a:lnTo>
                <a:lnTo>
                  <a:pt x="1249" y="18"/>
                </a:lnTo>
                <a:lnTo>
                  <a:pt x="1269" y="20"/>
                </a:lnTo>
                <a:lnTo>
                  <a:pt x="1290" y="26"/>
                </a:lnTo>
                <a:lnTo>
                  <a:pt x="1313" y="28"/>
                </a:lnTo>
                <a:lnTo>
                  <a:pt x="1333" y="33"/>
                </a:lnTo>
                <a:lnTo>
                  <a:pt x="1354" y="38"/>
                </a:lnTo>
                <a:lnTo>
                  <a:pt x="1374" y="43"/>
                </a:lnTo>
                <a:lnTo>
                  <a:pt x="1395" y="49"/>
                </a:lnTo>
                <a:lnTo>
                  <a:pt x="1544" y="92"/>
                </a:lnTo>
                <a:lnTo>
                  <a:pt x="1702" y="133"/>
                </a:lnTo>
                <a:lnTo>
                  <a:pt x="2243" y="143"/>
                </a:lnTo>
                <a:lnTo>
                  <a:pt x="2889" y="143"/>
                </a:lnTo>
                <a:lnTo>
                  <a:pt x="3056" y="154"/>
                </a:lnTo>
                <a:lnTo>
                  <a:pt x="0" y="154"/>
                </a:lnTo>
              </a:path>
            </a:pathLst>
          </a:custGeom>
          <a:gradFill rotWithShape="0">
            <a:gsLst>
              <a:gs pos="0">
                <a:schemeClr val="accent1"/>
              </a:gs>
              <a:gs pos="100000">
                <a:schemeClr val="accent1">
                  <a:gamma/>
                  <a:shade val="46275"/>
                  <a:invGamma/>
                </a:schemeClr>
              </a:gs>
            </a:gsLst>
            <a:lin ang="5400000" scaled="1"/>
          </a:gradFill>
          <a:ln w="0">
            <a:solidFill>
              <a:srgbClr val="000000"/>
            </a:solidFill>
            <a:prstDash val="solid"/>
            <a:round/>
            <a:headEnd/>
            <a:tailEnd/>
          </a:ln>
        </p:spPr>
        <p:txBody>
          <a:bodyPr/>
          <a:lstStyle/>
          <a:p>
            <a:pPr>
              <a:defRPr/>
            </a:pPr>
            <a:endParaRPr lang="zh-CN" altLang="en-US">
              <a:solidFill>
                <a:srgbClr val="000000"/>
              </a:solidFill>
            </a:endParaRPr>
          </a:p>
        </p:txBody>
      </p:sp>
      <p:sp>
        <p:nvSpPr>
          <p:cNvPr id="3090" name="Freeform 18"/>
          <p:cNvSpPr>
            <a:spLocks/>
          </p:cNvSpPr>
          <p:nvPr/>
        </p:nvSpPr>
        <p:spPr bwMode="auto">
          <a:xfrm>
            <a:off x="4681251" y="2382534"/>
            <a:ext cx="3278635" cy="83542"/>
          </a:xfrm>
          <a:custGeom>
            <a:avLst/>
            <a:gdLst>
              <a:gd name="T0" fmla="*/ 0 w 3046"/>
              <a:gd name="T1" fmla="*/ 118 h 118"/>
              <a:gd name="T2" fmla="*/ 490 w 3046"/>
              <a:gd name="T3" fmla="*/ 118 h 118"/>
              <a:gd name="T4" fmla="*/ 625 w 3046"/>
              <a:gd name="T5" fmla="*/ 92 h 118"/>
              <a:gd name="T6" fmla="*/ 725 w 3046"/>
              <a:gd name="T7" fmla="*/ 87 h 118"/>
              <a:gd name="T8" fmla="*/ 818 w 3046"/>
              <a:gd name="T9" fmla="*/ 118 h 118"/>
              <a:gd name="T10" fmla="*/ 905 w 3046"/>
              <a:gd name="T11" fmla="*/ 100 h 118"/>
              <a:gd name="T12" fmla="*/ 989 w 3046"/>
              <a:gd name="T13" fmla="*/ 87 h 118"/>
              <a:gd name="T14" fmla="*/ 1074 w 3046"/>
              <a:gd name="T15" fmla="*/ 87 h 118"/>
              <a:gd name="T16" fmla="*/ 1148 w 3046"/>
              <a:gd name="T17" fmla="*/ 118 h 118"/>
              <a:gd name="T18" fmla="*/ 1187 w 3046"/>
              <a:gd name="T19" fmla="*/ 118 h 118"/>
              <a:gd name="T20" fmla="*/ 1261 w 3046"/>
              <a:gd name="T21" fmla="*/ 87 h 118"/>
              <a:gd name="T22" fmla="*/ 1366 w 3046"/>
              <a:gd name="T23" fmla="*/ 66 h 118"/>
              <a:gd name="T24" fmla="*/ 1469 w 3046"/>
              <a:gd name="T25" fmla="*/ 79 h 118"/>
              <a:gd name="T26" fmla="*/ 1564 w 3046"/>
              <a:gd name="T27" fmla="*/ 118 h 118"/>
              <a:gd name="T28" fmla="*/ 1782 w 3046"/>
              <a:gd name="T29" fmla="*/ 59 h 118"/>
              <a:gd name="T30" fmla="*/ 1866 w 3046"/>
              <a:gd name="T31" fmla="*/ 54 h 118"/>
              <a:gd name="T32" fmla="*/ 1912 w 3046"/>
              <a:gd name="T33" fmla="*/ 87 h 118"/>
              <a:gd name="T34" fmla="*/ 1933 w 3046"/>
              <a:gd name="T35" fmla="*/ 118 h 118"/>
              <a:gd name="T36" fmla="*/ 2079 w 3046"/>
              <a:gd name="T37" fmla="*/ 46 h 118"/>
              <a:gd name="T38" fmla="*/ 2092 w 3046"/>
              <a:gd name="T39" fmla="*/ 41 h 118"/>
              <a:gd name="T40" fmla="*/ 2107 w 3046"/>
              <a:gd name="T41" fmla="*/ 36 h 118"/>
              <a:gd name="T42" fmla="*/ 2120 w 3046"/>
              <a:gd name="T43" fmla="*/ 31 h 118"/>
              <a:gd name="T44" fmla="*/ 2133 w 3046"/>
              <a:gd name="T45" fmla="*/ 25 h 118"/>
              <a:gd name="T46" fmla="*/ 2146 w 3046"/>
              <a:gd name="T47" fmla="*/ 20 h 118"/>
              <a:gd name="T48" fmla="*/ 2161 w 3046"/>
              <a:gd name="T49" fmla="*/ 15 h 118"/>
              <a:gd name="T50" fmla="*/ 2176 w 3046"/>
              <a:gd name="T51" fmla="*/ 10 h 118"/>
              <a:gd name="T52" fmla="*/ 2192 w 3046"/>
              <a:gd name="T53" fmla="*/ 7 h 118"/>
              <a:gd name="T54" fmla="*/ 2205 w 3046"/>
              <a:gd name="T55" fmla="*/ 5 h 118"/>
              <a:gd name="T56" fmla="*/ 2217 w 3046"/>
              <a:gd name="T57" fmla="*/ 2 h 118"/>
              <a:gd name="T58" fmla="*/ 2230 w 3046"/>
              <a:gd name="T59" fmla="*/ 0 h 118"/>
              <a:gd name="T60" fmla="*/ 2241 w 3046"/>
              <a:gd name="T61" fmla="*/ 0 h 118"/>
              <a:gd name="T62" fmla="*/ 2253 w 3046"/>
              <a:gd name="T63" fmla="*/ 0 h 118"/>
              <a:gd name="T64" fmla="*/ 2266 w 3046"/>
              <a:gd name="T65" fmla="*/ 0 h 118"/>
              <a:gd name="T66" fmla="*/ 2279 w 3046"/>
              <a:gd name="T67" fmla="*/ 2 h 118"/>
              <a:gd name="T68" fmla="*/ 2292 w 3046"/>
              <a:gd name="T69" fmla="*/ 5 h 118"/>
              <a:gd name="T70" fmla="*/ 2441 w 3046"/>
              <a:gd name="T71" fmla="*/ 54 h 118"/>
              <a:gd name="T72" fmla="*/ 2458 w 3046"/>
              <a:gd name="T73" fmla="*/ 59 h 118"/>
              <a:gd name="T74" fmla="*/ 2474 w 3046"/>
              <a:gd name="T75" fmla="*/ 64 h 118"/>
              <a:gd name="T76" fmla="*/ 2492 w 3046"/>
              <a:gd name="T77" fmla="*/ 69 h 118"/>
              <a:gd name="T78" fmla="*/ 2507 w 3046"/>
              <a:gd name="T79" fmla="*/ 74 h 118"/>
              <a:gd name="T80" fmla="*/ 2523 w 3046"/>
              <a:gd name="T81" fmla="*/ 79 h 118"/>
              <a:gd name="T82" fmla="*/ 2543 w 3046"/>
              <a:gd name="T83" fmla="*/ 82 h 118"/>
              <a:gd name="T84" fmla="*/ 2564 w 3046"/>
              <a:gd name="T85" fmla="*/ 87 h 118"/>
              <a:gd name="T86" fmla="*/ 2589 w 3046"/>
              <a:gd name="T87" fmla="*/ 89 h 118"/>
              <a:gd name="T88" fmla="*/ 2797 w 3046"/>
              <a:gd name="T89" fmla="*/ 92 h 118"/>
              <a:gd name="T90" fmla="*/ 2902 w 3046"/>
              <a:gd name="T91" fmla="*/ 100 h 118"/>
              <a:gd name="T92" fmla="*/ 3046 w 3046"/>
              <a:gd name="T93" fmla="*/ 118 h 118"/>
              <a:gd name="T94" fmla="*/ 0 w 3046"/>
              <a:gd name="T9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46" h="118">
                <a:moveTo>
                  <a:pt x="0" y="118"/>
                </a:moveTo>
                <a:lnTo>
                  <a:pt x="490" y="118"/>
                </a:lnTo>
                <a:lnTo>
                  <a:pt x="625" y="92"/>
                </a:lnTo>
                <a:lnTo>
                  <a:pt x="725" y="87"/>
                </a:lnTo>
                <a:lnTo>
                  <a:pt x="818" y="118"/>
                </a:lnTo>
                <a:lnTo>
                  <a:pt x="905" y="100"/>
                </a:lnTo>
                <a:lnTo>
                  <a:pt x="989" y="87"/>
                </a:lnTo>
                <a:lnTo>
                  <a:pt x="1074" y="87"/>
                </a:lnTo>
                <a:lnTo>
                  <a:pt x="1148" y="118"/>
                </a:lnTo>
                <a:lnTo>
                  <a:pt x="1187" y="118"/>
                </a:lnTo>
                <a:lnTo>
                  <a:pt x="1261" y="87"/>
                </a:lnTo>
                <a:lnTo>
                  <a:pt x="1366" y="66"/>
                </a:lnTo>
                <a:lnTo>
                  <a:pt x="1469" y="79"/>
                </a:lnTo>
                <a:lnTo>
                  <a:pt x="1564" y="118"/>
                </a:lnTo>
                <a:lnTo>
                  <a:pt x="1782" y="59"/>
                </a:lnTo>
                <a:lnTo>
                  <a:pt x="1866" y="54"/>
                </a:lnTo>
                <a:lnTo>
                  <a:pt x="1912" y="87"/>
                </a:lnTo>
                <a:lnTo>
                  <a:pt x="1933" y="118"/>
                </a:lnTo>
                <a:lnTo>
                  <a:pt x="2079" y="46"/>
                </a:lnTo>
                <a:lnTo>
                  <a:pt x="2092" y="41"/>
                </a:lnTo>
                <a:lnTo>
                  <a:pt x="2107" y="36"/>
                </a:lnTo>
                <a:lnTo>
                  <a:pt x="2120" y="31"/>
                </a:lnTo>
                <a:lnTo>
                  <a:pt x="2133" y="25"/>
                </a:lnTo>
                <a:lnTo>
                  <a:pt x="2146" y="20"/>
                </a:lnTo>
                <a:lnTo>
                  <a:pt x="2161" y="15"/>
                </a:lnTo>
                <a:lnTo>
                  <a:pt x="2176" y="10"/>
                </a:lnTo>
                <a:lnTo>
                  <a:pt x="2192" y="7"/>
                </a:lnTo>
                <a:lnTo>
                  <a:pt x="2205" y="5"/>
                </a:lnTo>
                <a:lnTo>
                  <a:pt x="2217" y="2"/>
                </a:lnTo>
                <a:lnTo>
                  <a:pt x="2230" y="0"/>
                </a:lnTo>
                <a:lnTo>
                  <a:pt x="2241" y="0"/>
                </a:lnTo>
                <a:lnTo>
                  <a:pt x="2253" y="0"/>
                </a:lnTo>
                <a:lnTo>
                  <a:pt x="2266" y="0"/>
                </a:lnTo>
                <a:lnTo>
                  <a:pt x="2279" y="2"/>
                </a:lnTo>
                <a:lnTo>
                  <a:pt x="2292" y="5"/>
                </a:lnTo>
                <a:lnTo>
                  <a:pt x="2441" y="54"/>
                </a:lnTo>
                <a:lnTo>
                  <a:pt x="2458" y="59"/>
                </a:lnTo>
                <a:lnTo>
                  <a:pt x="2474" y="64"/>
                </a:lnTo>
                <a:lnTo>
                  <a:pt x="2492" y="69"/>
                </a:lnTo>
                <a:lnTo>
                  <a:pt x="2507" y="74"/>
                </a:lnTo>
                <a:lnTo>
                  <a:pt x="2523" y="79"/>
                </a:lnTo>
                <a:lnTo>
                  <a:pt x="2543" y="82"/>
                </a:lnTo>
                <a:lnTo>
                  <a:pt x="2564" y="87"/>
                </a:lnTo>
                <a:lnTo>
                  <a:pt x="2589" y="89"/>
                </a:lnTo>
                <a:lnTo>
                  <a:pt x="2797" y="92"/>
                </a:lnTo>
                <a:lnTo>
                  <a:pt x="2902" y="100"/>
                </a:lnTo>
                <a:lnTo>
                  <a:pt x="3046" y="118"/>
                </a:lnTo>
                <a:lnTo>
                  <a:pt x="0" y="118"/>
                </a:lnTo>
                <a:close/>
              </a:path>
            </a:pathLst>
          </a:custGeom>
          <a:gradFill rotWithShape="0">
            <a:gsLst>
              <a:gs pos="0">
                <a:schemeClr val="accent1"/>
              </a:gs>
              <a:gs pos="100000">
                <a:schemeClr val="accent1">
                  <a:gamma/>
                  <a:shade val="46275"/>
                  <a:invGamma/>
                </a:schemeClr>
              </a:gs>
            </a:gsLst>
            <a:lin ang="5400000" scaled="1"/>
          </a:gradFill>
          <a:ln w="0">
            <a:solidFill>
              <a:srgbClr val="000000"/>
            </a:solidFill>
            <a:round/>
            <a:headEnd/>
            <a:tailEnd/>
          </a:ln>
        </p:spPr>
        <p:txBody>
          <a:bodyPr/>
          <a:lstStyle/>
          <a:p>
            <a:pPr>
              <a:defRPr/>
            </a:pPr>
            <a:endParaRPr lang="zh-CN" altLang="en-US">
              <a:solidFill>
                <a:srgbClr val="000000"/>
              </a:solidFill>
            </a:endParaRPr>
          </a:p>
        </p:txBody>
      </p:sp>
      <p:sp>
        <p:nvSpPr>
          <p:cNvPr id="3091" name="Rectangle 19"/>
          <p:cNvSpPr>
            <a:spLocks noChangeArrowheads="1"/>
          </p:cNvSpPr>
          <p:nvPr/>
        </p:nvSpPr>
        <p:spPr bwMode="auto">
          <a:xfrm>
            <a:off x="5560635" y="3131476"/>
            <a:ext cx="282869"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#2</a:t>
            </a:r>
          </a:p>
        </p:txBody>
      </p:sp>
      <p:sp>
        <p:nvSpPr>
          <p:cNvPr id="3092" name="Rectangle 20"/>
          <p:cNvSpPr>
            <a:spLocks noChangeArrowheads="1"/>
          </p:cNvSpPr>
          <p:nvPr/>
        </p:nvSpPr>
        <p:spPr bwMode="auto">
          <a:xfrm>
            <a:off x="5921182" y="3131476"/>
            <a:ext cx="341494"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#n</a:t>
            </a:r>
          </a:p>
        </p:txBody>
      </p:sp>
      <p:sp>
        <p:nvSpPr>
          <p:cNvPr id="3093" name="Rectangle 21"/>
          <p:cNvSpPr>
            <a:spLocks noChangeArrowheads="1"/>
          </p:cNvSpPr>
          <p:nvPr/>
        </p:nvSpPr>
        <p:spPr bwMode="auto">
          <a:xfrm>
            <a:off x="6335958" y="3131476"/>
            <a:ext cx="316578"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#n+1</a:t>
            </a:r>
          </a:p>
        </p:txBody>
      </p:sp>
      <p:sp>
        <p:nvSpPr>
          <p:cNvPr id="3094" name="Rectangle 22"/>
          <p:cNvSpPr>
            <a:spLocks noChangeArrowheads="1"/>
          </p:cNvSpPr>
          <p:nvPr/>
        </p:nvSpPr>
        <p:spPr bwMode="auto">
          <a:xfrm>
            <a:off x="6708231" y="3131476"/>
            <a:ext cx="301922"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#n+2</a:t>
            </a:r>
          </a:p>
        </p:txBody>
      </p:sp>
      <p:sp>
        <p:nvSpPr>
          <p:cNvPr id="3095" name="Rectangle 23"/>
          <p:cNvSpPr>
            <a:spLocks noChangeArrowheads="1"/>
          </p:cNvSpPr>
          <p:nvPr/>
        </p:nvSpPr>
        <p:spPr bwMode="auto">
          <a:xfrm>
            <a:off x="7092228" y="3131476"/>
            <a:ext cx="388394" cy="29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#m</a:t>
            </a:r>
          </a:p>
        </p:txBody>
      </p:sp>
      <p:sp>
        <p:nvSpPr>
          <p:cNvPr id="3096" name="Rectangle 24"/>
          <p:cNvSpPr>
            <a:spLocks noChangeArrowheads="1"/>
          </p:cNvSpPr>
          <p:nvPr/>
        </p:nvSpPr>
        <p:spPr bwMode="auto">
          <a:xfrm>
            <a:off x="7530454" y="3131476"/>
            <a:ext cx="342960"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 </a:t>
            </a:r>
            <a:r>
              <a:rPr lang="en-US" altLang="zh-CN" sz="1050" b="1" dirty="0" err="1">
                <a:solidFill>
                  <a:srgbClr val="000000"/>
                </a:solidFill>
                <a:effectLst>
                  <a:outerShdw blurRad="38100" dist="38100" dir="2700000" algn="tl">
                    <a:srgbClr val="FFFFFF"/>
                  </a:outerShdw>
                </a:effectLst>
              </a:rPr>
              <a:t>Iter</a:t>
            </a:r>
            <a:r>
              <a:rPr lang="en-US" altLang="zh-CN" sz="1050" b="1" dirty="0">
                <a:solidFill>
                  <a:srgbClr val="000000"/>
                </a:solidFill>
                <a:effectLst>
                  <a:outerShdw blurRad="38100" dist="38100" dir="2700000" algn="tl">
                    <a:srgbClr val="FFFFFF"/>
                  </a:outerShdw>
                </a:effectLst>
              </a:rPr>
              <a:t>.</a:t>
            </a:r>
            <a:br>
              <a:rPr lang="en-US" altLang="zh-CN" sz="1050" b="1" dirty="0">
                <a:solidFill>
                  <a:srgbClr val="000000"/>
                </a:solidFill>
                <a:effectLst>
                  <a:outerShdw blurRad="38100" dist="38100" dir="2700000" algn="tl">
                    <a:srgbClr val="FFFFFF"/>
                  </a:outerShdw>
                </a:effectLst>
              </a:rPr>
            </a:br>
            <a:r>
              <a:rPr lang="en-US" altLang="zh-CN" sz="1050" b="1" dirty="0">
                <a:solidFill>
                  <a:srgbClr val="000000"/>
                </a:solidFill>
                <a:effectLst>
                  <a:outerShdw blurRad="38100" dist="38100" dir="2700000" algn="tl">
                    <a:srgbClr val="FFFFFF"/>
                  </a:outerShdw>
                </a:effectLst>
              </a:rPr>
              <a:t>#m+1</a:t>
            </a:r>
          </a:p>
        </p:txBody>
      </p:sp>
      <p:sp>
        <p:nvSpPr>
          <p:cNvPr id="3097" name="Freeform 25"/>
          <p:cNvSpPr>
            <a:spLocks/>
          </p:cNvSpPr>
          <p:nvPr/>
        </p:nvSpPr>
        <p:spPr bwMode="auto">
          <a:xfrm>
            <a:off x="4468735" y="2617036"/>
            <a:ext cx="3425198" cy="92336"/>
          </a:xfrm>
          <a:custGeom>
            <a:avLst/>
            <a:gdLst>
              <a:gd name="T0" fmla="*/ 0 w 3080"/>
              <a:gd name="T1" fmla="*/ 140 h 140"/>
              <a:gd name="T2" fmla="*/ 64 w 3080"/>
              <a:gd name="T3" fmla="*/ 123 h 140"/>
              <a:gd name="T4" fmla="*/ 808 w 3080"/>
              <a:gd name="T5" fmla="*/ 90 h 140"/>
              <a:gd name="T6" fmla="*/ 1171 w 3080"/>
              <a:gd name="T7" fmla="*/ 42 h 140"/>
              <a:gd name="T8" fmla="*/ 1508 w 3080"/>
              <a:gd name="T9" fmla="*/ 20 h 140"/>
              <a:gd name="T10" fmla="*/ 1578 w 3080"/>
              <a:gd name="T11" fmla="*/ 9 h 140"/>
              <a:gd name="T12" fmla="*/ 2147 w 3080"/>
              <a:gd name="T13" fmla="*/ 0 h 140"/>
              <a:gd name="T14" fmla="*/ 2789 w 3080"/>
              <a:gd name="T15" fmla="*/ 86 h 140"/>
              <a:gd name="T16" fmla="*/ 3080 w 3080"/>
              <a:gd name="T17" fmla="*/ 140 h 140"/>
              <a:gd name="T18" fmla="*/ 0 w 308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0" h="140">
                <a:moveTo>
                  <a:pt x="0" y="140"/>
                </a:moveTo>
                <a:lnTo>
                  <a:pt x="64" y="123"/>
                </a:lnTo>
                <a:lnTo>
                  <a:pt x="808" y="90"/>
                </a:lnTo>
                <a:lnTo>
                  <a:pt x="1171" y="42"/>
                </a:lnTo>
                <a:lnTo>
                  <a:pt x="1508" y="20"/>
                </a:lnTo>
                <a:lnTo>
                  <a:pt x="1578" y="9"/>
                </a:lnTo>
                <a:lnTo>
                  <a:pt x="2147" y="0"/>
                </a:lnTo>
                <a:lnTo>
                  <a:pt x="2789" y="86"/>
                </a:lnTo>
                <a:lnTo>
                  <a:pt x="3080" y="140"/>
                </a:lnTo>
                <a:lnTo>
                  <a:pt x="0" y="140"/>
                </a:lnTo>
                <a:close/>
              </a:path>
            </a:pathLst>
          </a:custGeom>
          <a:gradFill rotWithShape="0">
            <a:gsLst>
              <a:gs pos="0">
                <a:schemeClr val="accent1"/>
              </a:gs>
              <a:gs pos="100000">
                <a:schemeClr val="accent1">
                  <a:gamma/>
                  <a:shade val="46275"/>
                  <a:invGamma/>
                </a:schemeClr>
              </a:gs>
            </a:gsLst>
            <a:lin ang="5400000" scaled="1"/>
          </a:gra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3098" name="Rectangle 26"/>
          <p:cNvSpPr>
            <a:spLocks noChangeArrowheads="1"/>
          </p:cNvSpPr>
          <p:nvPr/>
        </p:nvSpPr>
        <p:spPr bwMode="auto">
          <a:xfrm>
            <a:off x="2592717" y="2617036"/>
            <a:ext cx="1941971"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Configuration &amp; Change </a:t>
            </a:r>
            <a:r>
              <a:rPr lang="en-US" altLang="zh-CN" sz="1050" b="1" dirty="0" err="1">
                <a:solidFill>
                  <a:srgbClr val="000000"/>
                </a:solidFill>
                <a:effectLst>
                  <a:outerShdw blurRad="38100" dist="38100" dir="2700000" algn="tl">
                    <a:srgbClr val="FFFFFF"/>
                  </a:outerShdw>
                </a:effectLst>
              </a:rPr>
              <a:t>Mgmt</a:t>
            </a:r>
            <a:endParaRPr lang="en-US" altLang="zh-CN" sz="1050" b="1" dirty="0">
              <a:solidFill>
                <a:srgbClr val="000000"/>
              </a:solidFill>
              <a:effectLst>
                <a:outerShdw blurRad="38100" dist="38100" dir="2700000" algn="tl">
                  <a:srgbClr val="FFFFFF"/>
                </a:outerShdw>
              </a:effectLst>
            </a:endParaRPr>
          </a:p>
        </p:txBody>
      </p:sp>
      <p:sp>
        <p:nvSpPr>
          <p:cNvPr id="3099" name="Rectangle 27"/>
          <p:cNvSpPr>
            <a:spLocks noChangeArrowheads="1"/>
          </p:cNvSpPr>
          <p:nvPr/>
        </p:nvSpPr>
        <p:spPr bwMode="auto">
          <a:xfrm>
            <a:off x="2966454" y="1975086"/>
            <a:ext cx="1396754"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Requirements</a:t>
            </a:r>
          </a:p>
        </p:txBody>
      </p:sp>
      <p:sp>
        <p:nvSpPr>
          <p:cNvPr id="3100" name="Freeform 28"/>
          <p:cNvSpPr>
            <a:spLocks/>
          </p:cNvSpPr>
          <p:nvPr/>
        </p:nvSpPr>
        <p:spPr bwMode="auto">
          <a:xfrm>
            <a:off x="5216210" y="1702477"/>
            <a:ext cx="716697" cy="153893"/>
          </a:xfrm>
          <a:custGeom>
            <a:avLst/>
            <a:gdLst>
              <a:gd name="T0" fmla="*/ 954087 w 664"/>
              <a:gd name="T1" fmla="*/ 0 h 218"/>
              <a:gd name="T2" fmla="*/ 954087 w 664"/>
              <a:gd name="T3" fmla="*/ 204788 h 218"/>
              <a:gd name="T4" fmla="*/ 0 w 664"/>
              <a:gd name="T5" fmla="*/ 204788 h 218"/>
              <a:gd name="T6" fmla="*/ 0 60000 65536"/>
              <a:gd name="T7" fmla="*/ 0 60000 65536"/>
              <a:gd name="T8" fmla="*/ 0 60000 65536"/>
            </a:gdLst>
            <a:ahLst/>
            <a:cxnLst>
              <a:cxn ang="T6">
                <a:pos x="T0" y="T1"/>
              </a:cxn>
              <a:cxn ang="T7">
                <a:pos x="T2" y="T3"/>
              </a:cxn>
              <a:cxn ang="T8">
                <a:pos x="T4" y="T5"/>
              </a:cxn>
            </a:cxnLst>
            <a:rect l="0" t="0" r="r" b="b"/>
            <a:pathLst>
              <a:path w="664" h="218">
                <a:moveTo>
                  <a:pt x="664" y="0"/>
                </a:moveTo>
                <a:lnTo>
                  <a:pt x="664"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a:lstStyle/>
          <a:p>
            <a:pPr>
              <a:defRPr/>
            </a:pPr>
            <a:endParaRPr lang="zh-CN" altLang="en-US">
              <a:solidFill>
                <a:srgbClr val="000000"/>
              </a:solidFill>
            </a:endParaRPr>
          </a:p>
        </p:txBody>
      </p:sp>
      <p:sp>
        <p:nvSpPr>
          <p:cNvPr id="3101" name="Freeform 29"/>
          <p:cNvSpPr>
            <a:spLocks/>
          </p:cNvSpPr>
          <p:nvPr/>
        </p:nvSpPr>
        <p:spPr bwMode="auto">
          <a:xfrm>
            <a:off x="5981274" y="1702477"/>
            <a:ext cx="1106557" cy="153893"/>
          </a:xfrm>
          <a:custGeom>
            <a:avLst/>
            <a:gdLst>
              <a:gd name="T0" fmla="*/ 1474787 w 1028"/>
              <a:gd name="T1" fmla="*/ 0 h 218"/>
              <a:gd name="T2" fmla="*/ 1474787 w 1028"/>
              <a:gd name="T3" fmla="*/ 204788 h 218"/>
              <a:gd name="T4" fmla="*/ 0 w 1028"/>
              <a:gd name="T5" fmla="*/ 204788 h 218"/>
              <a:gd name="T6" fmla="*/ 0 60000 65536"/>
              <a:gd name="T7" fmla="*/ 0 60000 65536"/>
              <a:gd name="T8" fmla="*/ 0 60000 65536"/>
            </a:gdLst>
            <a:ahLst/>
            <a:cxnLst>
              <a:cxn ang="T6">
                <a:pos x="T0" y="T1"/>
              </a:cxn>
              <a:cxn ang="T7">
                <a:pos x="T2" y="T3"/>
              </a:cxn>
              <a:cxn ang="T8">
                <a:pos x="T4" y="T5"/>
              </a:cxn>
            </a:cxnLst>
            <a:rect l="0" t="0" r="r" b="b"/>
            <a:pathLst>
              <a:path w="1028" h="218">
                <a:moveTo>
                  <a:pt x="1028" y="0"/>
                </a:moveTo>
                <a:lnTo>
                  <a:pt x="1028"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a:lstStyle/>
          <a:p>
            <a:pPr>
              <a:defRPr/>
            </a:pPr>
            <a:endParaRPr lang="zh-CN" altLang="en-US">
              <a:solidFill>
                <a:srgbClr val="000000"/>
              </a:solidFill>
            </a:endParaRPr>
          </a:p>
        </p:txBody>
      </p:sp>
      <p:sp>
        <p:nvSpPr>
          <p:cNvPr id="3102" name="Freeform 30"/>
          <p:cNvSpPr>
            <a:spLocks/>
          </p:cNvSpPr>
          <p:nvPr/>
        </p:nvSpPr>
        <p:spPr bwMode="auto">
          <a:xfrm>
            <a:off x="7134731" y="1702477"/>
            <a:ext cx="819293" cy="153893"/>
          </a:xfrm>
          <a:custGeom>
            <a:avLst/>
            <a:gdLst>
              <a:gd name="T0" fmla="*/ 1092200 w 761"/>
              <a:gd name="T1" fmla="*/ 0 h 218"/>
              <a:gd name="T2" fmla="*/ 1092200 w 761"/>
              <a:gd name="T3" fmla="*/ 204788 h 218"/>
              <a:gd name="T4" fmla="*/ 0 w 761"/>
              <a:gd name="T5" fmla="*/ 204788 h 218"/>
              <a:gd name="T6" fmla="*/ 0 60000 65536"/>
              <a:gd name="T7" fmla="*/ 0 60000 65536"/>
              <a:gd name="T8" fmla="*/ 0 60000 65536"/>
            </a:gdLst>
            <a:ahLst/>
            <a:cxnLst>
              <a:cxn ang="T6">
                <a:pos x="T0" y="T1"/>
              </a:cxn>
              <a:cxn ang="T7">
                <a:pos x="T2" y="T3"/>
              </a:cxn>
              <a:cxn ang="T8">
                <a:pos x="T4" y="T5"/>
              </a:cxn>
            </a:cxnLst>
            <a:rect l="0" t="0" r="r" b="b"/>
            <a:pathLst>
              <a:path w="761" h="218">
                <a:moveTo>
                  <a:pt x="761" y="0"/>
                </a:moveTo>
                <a:lnTo>
                  <a:pt x="761"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a:lstStyle/>
          <a:p>
            <a:pPr>
              <a:defRPr/>
            </a:pPr>
            <a:endParaRPr lang="zh-CN" altLang="en-US">
              <a:solidFill>
                <a:srgbClr val="000000"/>
              </a:solidFill>
            </a:endParaRPr>
          </a:p>
        </p:txBody>
      </p:sp>
      <p:sp>
        <p:nvSpPr>
          <p:cNvPr id="3103" name="Rectangle 31"/>
          <p:cNvSpPr>
            <a:spLocks noChangeArrowheads="1"/>
          </p:cNvSpPr>
          <p:nvPr/>
        </p:nvSpPr>
        <p:spPr bwMode="auto">
          <a:xfrm>
            <a:off x="5181035" y="1720065"/>
            <a:ext cx="738682"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Elaboration</a:t>
            </a:r>
          </a:p>
        </p:txBody>
      </p:sp>
      <p:sp>
        <p:nvSpPr>
          <p:cNvPr id="3104" name="Rectangle 32"/>
          <p:cNvSpPr>
            <a:spLocks noChangeArrowheads="1"/>
          </p:cNvSpPr>
          <p:nvPr/>
        </p:nvSpPr>
        <p:spPr bwMode="auto">
          <a:xfrm>
            <a:off x="7134731" y="1720065"/>
            <a:ext cx="819293"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Transition</a:t>
            </a:r>
          </a:p>
        </p:txBody>
      </p:sp>
      <p:sp>
        <p:nvSpPr>
          <p:cNvPr id="3105" name="Rectangle 33"/>
          <p:cNvSpPr>
            <a:spLocks noChangeArrowheads="1"/>
          </p:cNvSpPr>
          <p:nvPr/>
        </p:nvSpPr>
        <p:spPr bwMode="auto">
          <a:xfrm>
            <a:off x="4525893" y="1720065"/>
            <a:ext cx="597981"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a:solidFill>
                  <a:srgbClr val="000000"/>
                </a:solidFill>
                <a:effectLst>
                  <a:outerShdw blurRad="38100" dist="38100" dir="2700000" algn="tl">
                    <a:srgbClr val="FFFFFF"/>
                  </a:outerShdw>
                </a:effectLst>
              </a:rPr>
              <a:t>Inception</a:t>
            </a:r>
          </a:p>
        </p:txBody>
      </p:sp>
      <p:sp>
        <p:nvSpPr>
          <p:cNvPr id="3106" name="Rectangle 34"/>
          <p:cNvSpPr>
            <a:spLocks noChangeArrowheads="1"/>
          </p:cNvSpPr>
          <p:nvPr/>
        </p:nvSpPr>
        <p:spPr bwMode="auto">
          <a:xfrm>
            <a:off x="5981274" y="1720065"/>
            <a:ext cx="1068450" cy="14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r>
              <a:rPr lang="en-US" altLang="zh-CN" sz="1050" b="1" dirty="0">
                <a:solidFill>
                  <a:srgbClr val="000000"/>
                </a:solidFill>
                <a:effectLst>
                  <a:outerShdw blurRad="38100" dist="38100" dir="2700000" algn="tl">
                    <a:srgbClr val="FFFFFF"/>
                  </a:outerShdw>
                </a:effectLst>
              </a:rPr>
              <a:t>Construction</a:t>
            </a:r>
          </a:p>
        </p:txBody>
      </p:sp>
      <p:grpSp>
        <p:nvGrpSpPr>
          <p:cNvPr id="135204" name="Group 35"/>
          <p:cNvGrpSpPr>
            <a:grpSpLocks/>
          </p:cNvGrpSpPr>
          <p:nvPr/>
        </p:nvGrpSpPr>
        <p:grpSpPr bwMode="auto">
          <a:xfrm>
            <a:off x="5538651" y="1856370"/>
            <a:ext cx="1985940" cy="1502280"/>
            <a:chOff x="3635" y="657"/>
            <a:chExt cx="1668" cy="1539"/>
          </a:xfrm>
        </p:grpSpPr>
        <p:sp>
          <p:nvSpPr>
            <p:cNvPr id="3118" name="Line 36"/>
            <p:cNvSpPr>
              <a:spLocks noChangeShapeType="1"/>
            </p:cNvSpPr>
            <p:nvPr/>
          </p:nvSpPr>
          <p:spPr bwMode="auto">
            <a:xfrm flipH="1" flipV="1">
              <a:off x="3635" y="659"/>
              <a:ext cx="4" cy="1536"/>
            </a:xfrm>
            <a:prstGeom prst="lin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endParaRPr lang="zh-CN" altLang="en-US" sz="1050" b="1">
                <a:solidFill>
                  <a:srgbClr val="000000"/>
                </a:solidFill>
                <a:effectLst>
                  <a:outerShdw blurRad="38100" dist="38100" dir="2700000" algn="tl">
                    <a:srgbClr val="FFFFFF"/>
                  </a:outerShdw>
                </a:effectLst>
              </a:endParaRPr>
            </a:p>
          </p:txBody>
        </p:sp>
        <p:sp>
          <p:nvSpPr>
            <p:cNvPr id="3119" name="Line 37"/>
            <p:cNvSpPr>
              <a:spLocks noChangeShapeType="1"/>
            </p:cNvSpPr>
            <p:nvPr/>
          </p:nvSpPr>
          <p:spPr bwMode="auto">
            <a:xfrm flipH="1" flipV="1">
              <a:off x="4310" y="659"/>
              <a:ext cx="0" cy="1537"/>
            </a:xfrm>
            <a:prstGeom prst="lin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endParaRPr lang="zh-CN" altLang="en-US" sz="1050" b="1">
                <a:solidFill>
                  <a:srgbClr val="000000"/>
                </a:solidFill>
                <a:effectLst>
                  <a:outerShdw blurRad="38100" dist="38100" dir="2700000" algn="tl">
                    <a:srgbClr val="FFFFFF"/>
                  </a:outerShdw>
                </a:effectLst>
              </a:endParaRPr>
            </a:p>
          </p:txBody>
        </p:sp>
        <p:sp>
          <p:nvSpPr>
            <p:cNvPr id="3120" name="Line 38"/>
            <p:cNvSpPr>
              <a:spLocks noChangeShapeType="1"/>
            </p:cNvSpPr>
            <p:nvPr/>
          </p:nvSpPr>
          <p:spPr bwMode="auto">
            <a:xfrm flipH="1" flipV="1">
              <a:off x="4635" y="657"/>
              <a:ext cx="0" cy="1522"/>
            </a:xfrm>
            <a:prstGeom prst="lin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endParaRPr lang="zh-CN" altLang="en-US" sz="1050" b="1">
                <a:solidFill>
                  <a:srgbClr val="000000"/>
                </a:solidFill>
                <a:effectLst>
                  <a:outerShdw blurRad="38100" dist="38100" dir="2700000" algn="tl">
                    <a:srgbClr val="FFFFFF"/>
                  </a:outerShdw>
                </a:effectLst>
              </a:endParaRPr>
            </a:p>
          </p:txBody>
        </p:sp>
        <p:sp>
          <p:nvSpPr>
            <p:cNvPr id="3121" name="Line 39"/>
            <p:cNvSpPr>
              <a:spLocks noChangeShapeType="1"/>
            </p:cNvSpPr>
            <p:nvPr/>
          </p:nvSpPr>
          <p:spPr bwMode="auto">
            <a:xfrm flipH="1" flipV="1">
              <a:off x="5303" y="659"/>
              <a:ext cx="0" cy="1533"/>
            </a:xfrm>
            <a:prstGeom prst="lin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p>
              <a:pPr algn="ctr" defTabSz="646403">
                <a:lnSpc>
                  <a:spcPct val="90000"/>
                </a:lnSpc>
                <a:spcBef>
                  <a:spcPct val="50000"/>
                </a:spcBef>
                <a:defRPr/>
              </a:pPr>
              <a:endParaRPr lang="zh-CN" altLang="en-US" sz="1050" b="1">
                <a:solidFill>
                  <a:srgbClr val="000000"/>
                </a:solidFill>
                <a:effectLst>
                  <a:outerShdw blurRad="38100" dist="38100" dir="2700000" algn="tl">
                    <a:srgbClr val="FFFFFF"/>
                  </a:outerShdw>
                </a:effectLst>
              </a:endParaRPr>
            </a:p>
          </p:txBody>
        </p:sp>
      </p:grpSp>
      <p:grpSp>
        <p:nvGrpSpPr>
          <p:cNvPr id="135205" name="Group 40"/>
          <p:cNvGrpSpPr>
            <a:grpSpLocks/>
          </p:cNvGrpSpPr>
          <p:nvPr/>
        </p:nvGrpSpPr>
        <p:grpSpPr bwMode="auto">
          <a:xfrm>
            <a:off x="4128708" y="1257498"/>
            <a:ext cx="3779882" cy="2101151"/>
            <a:chOff x="2736" y="960"/>
            <a:chExt cx="2832" cy="2349"/>
          </a:xfrm>
        </p:grpSpPr>
        <p:sp>
          <p:nvSpPr>
            <p:cNvPr id="3113" name="Line 41"/>
            <p:cNvSpPr>
              <a:spLocks noChangeShapeType="1"/>
            </p:cNvSpPr>
            <p:nvPr/>
          </p:nvSpPr>
          <p:spPr bwMode="auto">
            <a:xfrm flipH="1" flipV="1">
              <a:off x="3274" y="960"/>
              <a:ext cx="2" cy="2349"/>
            </a:xfrm>
            <a:prstGeom prst="line">
              <a:avLst/>
            </a:prstGeom>
            <a:noFill/>
            <a:ln w="28575">
              <a:solidFill>
                <a:schemeClr val="tx1"/>
              </a:solidFill>
              <a:prstDash val="lg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solidFill>
                  <a:srgbClr val="000000"/>
                </a:solidFill>
              </a:endParaRPr>
            </a:p>
          </p:txBody>
        </p:sp>
        <p:sp>
          <p:nvSpPr>
            <p:cNvPr id="3114" name="Line 42"/>
            <p:cNvSpPr>
              <a:spLocks noChangeShapeType="1"/>
            </p:cNvSpPr>
            <p:nvPr/>
          </p:nvSpPr>
          <p:spPr bwMode="auto">
            <a:xfrm flipH="1" flipV="1">
              <a:off x="3913" y="960"/>
              <a:ext cx="0" cy="2349"/>
            </a:xfrm>
            <a:prstGeom prst="line">
              <a:avLst/>
            </a:prstGeom>
            <a:noFill/>
            <a:ln w="28575">
              <a:solidFill>
                <a:schemeClr val="tx1"/>
              </a:solidFill>
              <a:prstDash val="lg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solidFill>
                  <a:srgbClr val="000000"/>
                </a:solidFill>
              </a:endParaRPr>
            </a:p>
          </p:txBody>
        </p:sp>
        <p:sp>
          <p:nvSpPr>
            <p:cNvPr id="3115" name="Line 43"/>
            <p:cNvSpPr>
              <a:spLocks noChangeShapeType="1"/>
            </p:cNvSpPr>
            <p:nvPr/>
          </p:nvSpPr>
          <p:spPr bwMode="auto">
            <a:xfrm flipV="1">
              <a:off x="4875" y="960"/>
              <a:ext cx="0" cy="2338"/>
            </a:xfrm>
            <a:prstGeom prst="line">
              <a:avLst/>
            </a:prstGeom>
            <a:noFill/>
            <a:ln w="28575">
              <a:solidFill>
                <a:schemeClr val="tx1"/>
              </a:solidFill>
              <a:prstDash val="lg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solidFill>
                  <a:srgbClr val="000000"/>
                </a:solidFill>
              </a:endParaRPr>
            </a:p>
          </p:txBody>
        </p:sp>
        <p:sp>
          <p:nvSpPr>
            <p:cNvPr id="3116" name="Line 44"/>
            <p:cNvSpPr>
              <a:spLocks noChangeShapeType="1"/>
            </p:cNvSpPr>
            <p:nvPr/>
          </p:nvSpPr>
          <p:spPr bwMode="auto">
            <a:xfrm flipV="1">
              <a:off x="5568" y="960"/>
              <a:ext cx="0" cy="2338"/>
            </a:xfrm>
            <a:prstGeom prst="line">
              <a:avLst/>
            </a:prstGeom>
            <a:noFill/>
            <a:ln w="28575">
              <a:solidFill>
                <a:schemeClr val="tx1"/>
              </a:solidFill>
              <a:prstDash val="lg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solidFill>
                  <a:srgbClr val="000000"/>
                </a:solidFill>
              </a:endParaRPr>
            </a:p>
          </p:txBody>
        </p:sp>
        <p:sp>
          <p:nvSpPr>
            <p:cNvPr id="3117" name="Line 45"/>
            <p:cNvSpPr>
              <a:spLocks noChangeShapeType="1"/>
            </p:cNvSpPr>
            <p:nvPr/>
          </p:nvSpPr>
          <p:spPr bwMode="auto">
            <a:xfrm flipV="1">
              <a:off x="2736" y="960"/>
              <a:ext cx="0" cy="2338"/>
            </a:xfrm>
            <a:prstGeom prst="line">
              <a:avLst/>
            </a:prstGeom>
            <a:noFill/>
            <a:ln w="28575">
              <a:solidFill>
                <a:schemeClr val="tx1"/>
              </a:solidFill>
              <a:prstDash val="lg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endParaRPr lang="zh-CN" altLang="en-US">
                <a:solidFill>
                  <a:srgbClr val="000000"/>
                </a:solidFill>
              </a:endParaRPr>
            </a:p>
          </p:txBody>
        </p:sp>
      </p:grpSp>
      <p:sp>
        <p:nvSpPr>
          <p:cNvPr id="3109" name="Rectangle 46"/>
          <p:cNvSpPr>
            <a:spLocks noChangeArrowheads="1"/>
          </p:cNvSpPr>
          <p:nvPr/>
        </p:nvSpPr>
        <p:spPr bwMode="auto">
          <a:xfrm>
            <a:off x="1496418" y="2159757"/>
            <a:ext cx="6571925" cy="17148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3110" name="AutoShape 47"/>
          <p:cNvSpPr>
            <a:spLocks noChangeArrowheads="1"/>
          </p:cNvSpPr>
          <p:nvPr/>
        </p:nvSpPr>
        <p:spPr bwMode="auto">
          <a:xfrm flipV="1">
            <a:off x="1260426" y="3691349"/>
            <a:ext cx="6588072" cy="1909365"/>
          </a:xfrm>
          <a:prstGeom prst="wedgeRectCallout">
            <a:avLst>
              <a:gd name="adj1" fmla="val -42712"/>
              <a:gd name="adj2" fmla="val 135539"/>
            </a:avLst>
          </a:prstGeom>
          <a:solidFill>
            <a:srgbClr val="C0C0C0"/>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sz="1500" dirty="0">
              <a:solidFill>
                <a:srgbClr val="000000"/>
              </a:solidFill>
              <a:latin typeface="ZapfHumnst BT" pitchFamily="34" charset="0"/>
            </a:endParaRPr>
          </a:p>
        </p:txBody>
      </p:sp>
      <p:sp>
        <p:nvSpPr>
          <p:cNvPr id="3111" name="Rectangle 48"/>
          <p:cNvSpPr>
            <a:spLocks noChangeArrowheads="1"/>
          </p:cNvSpPr>
          <p:nvPr/>
        </p:nvSpPr>
        <p:spPr bwMode="auto">
          <a:xfrm>
            <a:off x="1241177" y="3737967"/>
            <a:ext cx="6824455" cy="192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375"/>
              </a:spcBef>
              <a:spcAft>
                <a:spcPts val="375"/>
              </a:spcAft>
              <a:defRPr/>
            </a:pPr>
            <a:r>
              <a:rPr lang="zh-CN" altLang="en-US" sz="2000" dirty="0">
                <a:solidFill>
                  <a:srgbClr val="8A0E5E"/>
                </a:solidFill>
              </a:rPr>
              <a:t>分析与设计的目的</a:t>
            </a:r>
            <a:r>
              <a:rPr lang="en-US" altLang="zh-CN" sz="2000" dirty="0">
                <a:solidFill>
                  <a:srgbClr val="8A0E5E"/>
                </a:solidFill>
              </a:rPr>
              <a:t>: </a:t>
            </a:r>
          </a:p>
          <a:p>
            <a:pPr>
              <a:spcBef>
                <a:spcPts val="375"/>
              </a:spcBef>
              <a:spcAft>
                <a:spcPts val="375"/>
              </a:spcAft>
              <a:buFont typeface="Symbol" panose="05050102010706020507" pitchFamily="18" charset="2"/>
              <a:buChar char="·"/>
              <a:defRPr/>
            </a:pPr>
            <a:r>
              <a:rPr lang="en-US" altLang="zh-CN" sz="2000" dirty="0">
                <a:solidFill>
                  <a:srgbClr val="8A0E5E"/>
                </a:solidFill>
              </a:rPr>
              <a:t> </a:t>
            </a:r>
            <a:r>
              <a:rPr lang="zh-CN" altLang="en-US" sz="2000" dirty="0">
                <a:solidFill>
                  <a:srgbClr val="8A0E5E"/>
                </a:solidFill>
              </a:rPr>
              <a:t>将需求从问题域空间向解决域空间过渡。</a:t>
            </a:r>
            <a:endParaRPr lang="en-US" altLang="zh-CN" sz="2000" dirty="0">
              <a:solidFill>
                <a:srgbClr val="8A0E5E"/>
              </a:solidFill>
            </a:endParaRPr>
          </a:p>
          <a:p>
            <a:pPr>
              <a:spcBef>
                <a:spcPts val="375"/>
              </a:spcBef>
              <a:spcAft>
                <a:spcPts val="375"/>
              </a:spcAft>
              <a:buFont typeface="Symbol" panose="05050102010706020507" pitchFamily="18" charset="2"/>
              <a:buChar char="·"/>
              <a:defRPr/>
            </a:pPr>
            <a:r>
              <a:rPr lang="zh-CN" altLang="en-US" sz="2000" dirty="0">
                <a:solidFill>
                  <a:srgbClr val="8A0E5E"/>
                </a:solidFill>
              </a:rPr>
              <a:t>开始考虑系统的架构问题。</a:t>
            </a:r>
            <a:endParaRPr lang="en-US" altLang="zh-CN" sz="2000" dirty="0">
              <a:solidFill>
                <a:srgbClr val="8A0E5E"/>
              </a:solidFill>
            </a:endParaRPr>
          </a:p>
          <a:p>
            <a:pPr>
              <a:spcBef>
                <a:spcPts val="375"/>
              </a:spcBef>
              <a:spcAft>
                <a:spcPts val="375"/>
              </a:spcAft>
              <a:buFont typeface="Symbol" panose="05050102010706020507" pitchFamily="18" charset="2"/>
              <a:buChar char="·"/>
              <a:defRPr/>
            </a:pPr>
            <a:r>
              <a:rPr lang="en-US" altLang="zh-CN" sz="2000" dirty="0">
                <a:solidFill>
                  <a:srgbClr val="8A0E5E"/>
                </a:solidFill>
              </a:rPr>
              <a:t> </a:t>
            </a:r>
            <a:r>
              <a:rPr lang="zh-CN" altLang="en-US" sz="2000" dirty="0">
                <a:solidFill>
                  <a:srgbClr val="8A0E5E"/>
                </a:solidFill>
              </a:rPr>
              <a:t>将非功能需求和功能性需求融合，并将设计向实现进行过渡。</a:t>
            </a:r>
            <a:endParaRPr lang="en-US" altLang="zh-CN" sz="2000" dirty="0">
              <a:solidFill>
                <a:srgbClr val="8A0E5E"/>
              </a:solidFill>
            </a:endParaRPr>
          </a:p>
        </p:txBody>
      </p:sp>
      <p:sp>
        <p:nvSpPr>
          <p:cNvPr id="5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面向对象的需求分析方法</a:t>
            </a:r>
          </a:p>
        </p:txBody>
      </p:sp>
      <p:cxnSp>
        <p:nvCxnSpPr>
          <p:cNvPr id="5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437222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0-#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圆角矩形 139"/>
          <p:cNvSpPr/>
          <p:nvPr/>
        </p:nvSpPr>
        <p:spPr>
          <a:xfrm>
            <a:off x="971720" y="1412281"/>
            <a:ext cx="7562697" cy="45874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solidFill>
                <a:srgbClr val="FFFFFF"/>
              </a:solidFill>
            </a:endParaRPr>
          </a:p>
        </p:txBody>
      </p:sp>
      <p:grpSp>
        <p:nvGrpSpPr>
          <p:cNvPr id="137219" name="Group 2"/>
          <p:cNvGrpSpPr>
            <a:grpSpLocks/>
          </p:cNvGrpSpPr>
          <p:nvPr/>
        </p:nvGrpSpPr>
        <p:grpSpPr bwMode="auto">
          <a:xfrm>
            <a:off x="2607560" y="3771960"/>
            <a:ext cx="1107643" cy="1283717"/>
            <a:chOff x="4048" y="1776"/>
            <a:chExt cx="931" cy="1078"/>
          </a:xfrm>
        </p:grpSpPr>
        <p:grpSp>
          <p:nvGrpSpPr>
            <p:cNvPr id="137334" name="Group 3"/>
            <p:cNvGrpSpPr>
              <a:grpSpLocks/>
            </p:cNvGrpSpPr>
            <p:nvPr/>
          </p:nvGrpSpPr>
          <p:grpSpPr bwMode="auto">
            <a:xfrm>
              <a:off x="4297" y="1776"/>
              <a:ext cx="432" cy="720"/>
              <a:chOff x="1249" y="2496"/>
              <a:chExt cx="432" cy="720"/>
            </a:xfrm>
          </p:grpSpPr>
          <p:sp>
            <p:nvSpPr>
              <p:cNvPr id="4217" name="Rectangle 4"/>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18" name="Line 5"/>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19" name="Line 6"/>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0" name="Line 7"/>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1" name="Line 8"/>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2" name="Line 9"/>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3" name="Line 10"/>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4" name="Line 11"/>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5" name="Line 12"/>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6" name="Line 13"/>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7" name="Line 14"/>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8" name="Line 15"/>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29" name="Line 16"/>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30" name="Line 17"/>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31" name="Line 18"/>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32" name="Line 19"/>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33" name="Line 20"/>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34" name="Line 21"/>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216" name="Text Box 22"/>
            <p:cNvSpPr txBox="1">
              <a:spLocks noChangeArrowheads="1"/>
            </p:cNvSpPr>
            <p:nvPr/>
          </p:nvSpPr>
          <p:spPr bwMode="auto">
            <a:xfrm>
              <a:off x="4048" y="2544"/>
              <a:ext cx="93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dirty="0">
                  <a:solidFill>
                    <a:srgbClr val="000000"/>
                  </a:solidFill>
                </a:rPr>
                <a:t>辅助描述</a:t>
              </a:r>
              <a:endParaRPr lang="en-US" altLang="zh-CN" dirty="0">
                <a:solidFill>
                  <a:srgbClr val="000000"/>
                </a:solidFill>
              </a:endParaRPr>
            </a:p>
          </p:txBody>
        </p:sp>
      </p:grpSp>
      <p:grpSp>
        <p:nvGrpSpPr>
          <p:cNvPr id="137220" name="Group 23"/>
          <p:cNvGrpSpPr>
            <a:grpSpLocks/>
          </p:cNvGrpSpPr>
          <p:nvPr/>
        </p:nvGrpSpPr>
        <p:grpSpPr bwMode="auto">
          <a:xfrm>
            <a:off x="1430465" y="1942842"/>
            <a:ext cx="1890674" cy="1252939"/>
            <a:chOff x="700" y="713"/>
            <a:chExt cx="1589" cy="1052"/>
          </a:xfrm>
        </p:grpSpPr>
        <p:grpSp>
          <p:nvGrpSpPr>
            <p:cNvPr id="137321" name="Group 24"/>
            <p:cNvGrpSpPr>
              <a:grpSpLocks/>
            </p:cNvGrpSpPr>
            <p:nvPr/>
          </p:nvGrpSpPr>
          <p:grpSpPr bwMode="auto">
            <a:xfrm>
              <a:off x="700" y="713"/>
              <a:ext cx="1589" cy="681"/>
              <a:chOff x="700" y="713"/>
              <a:chExt cx="1589" cy="681"/>
            </a:xfrm>
          </p:grpSpPr>
          <p:grpSp>
            <p:nvGrpSpPr>
              <p:cNvPr id="137323" name="Group 25"/>
              <p:cNvGrpSpPr>
                <a:grpSpLocks/>
              </p:cNvGrpSpPr>
              <p:nvPr/>
            </p:nvGrpSpPr>
            <p:grpSpPr bwMode="auto">
              <a:xfrm>
                <a:off x="700" y="713"/>
                <a:ext cx="320" cy="403"/>
                <a:chOff x="7654" y="3380"/>
                <a:chExt cx="554" cy="754"/>
              </a:xfrm>
            </p:grpSpPr>
            <p:sp>
              <p:nvSpPr>
                <p:cNvPr id="4211" name="Oval 26"/>
                <p:cNvSpPr>
                  <a:spLocks noChangeArrowheads="1"/>
                </p:cNvSpPr>
                <p:nvPr/>
              </p:nvSpPr>
              <p:spPr bwMode="auto">
                <a:xfrm>
                  <a:off x="7805" y="3380"/>
                  <a:ext cx="254" cy="24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12" name="Line 27"/>
                <p:cNvSpPr>
                  <a:spLocks noChangeShapeType="1"/>
                </p:cNvSpPr>
                <p:nvPr/>
              </p:nvSpPr>
              <p:spPr bwMode="auto">
                <a:xfrm>
                  <a:off x="7931" y="3629"/>
                  <a:ext cx="0" cy="2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4213" name="Line 28"/>
                <p:cNvSpPr>
                  <a:spLocks noChangeShapeType="1"/>
                </p:cNvSpPr>
                <p:nvPr/>
              </p:nvSpPr>
              <p:spPr bwMode="auto">
                <a:xfrm>
                  <a:off x="7731" y="3695"/>
                  <a:ext cx="4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4214" name="Freeform 29"/>
                <p:cNvSpPr>
                  <a:spLocks/>
                </p:cNvSpPr>
                <p:nvPr/>
              </p:nvSpPr>
              <p:spPr bwMode="auto">
                <a:xfrm>
                  <a:off x="7654" y="3861"/>
                  <a:ext cx="554" cy="272"/>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4205" name="Oval 30"/>
              <p:cNvSpPr>
                <a:spLocks noChangeArrowheads="1"/>
              </p:cNvSpPr>
              <p:nvPr/>
            </p:nvSpPr>
            <p:spPr bwMode="auto">
              <a:xfrm>
                <a:off x="1434" y="799"/>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06" name="Oval 31"/>
              <p:cNvSpPr>
                <a:spLocks noChangeArrowheads="1"/>
              </p:cNvSpPr>
              <p:nvPr/>
            </p:nvSpPr>
            <p:spPr bwMode="auto">
              <a:xfrm>
                <a:off x="1121" y="1162"/>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07" name="Oval 32"/>
              <p:cNvSpPr>
                <a:spLocks noChangeArrowheads="1"/>
              </p:cNvSpPr>
              <p:nvPr/>
            </p:nvSpPr>
            <p:spPr bwMode="auto">
              <a:xfrm>
                <a:off x="1790" y="1162"/>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08" name="Line 33"/>
              <p:cNvSpPr>
                <a:spLocks noChangeShapeType="1"/>
              </p:cNvSpPr>
              <p:nvPr/>
            </p:nvSpPr>
            <p:spPr bwMode="auto">
              <a:xfrm>
                <a:off x="965" y="914"/>
                <a:ext cx="46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09" name="Line 34"/>
              <p:cNvSpPr>
                <a:spLocks noChangeShapeType="1"/>
              </p:cNvSpPr>
              <p:nvPr/>
            </p:nvSpPr>
            <p:spPr bwMode="auto">
              <a:xfrm flipV="1">
                <a:off x="1476" y="1029"/>
                <a:ext cx="144" cy="133"/>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210" name="Line 35"/>
              <p:cNvSpPr>
                <a:spLocks noChangeShapeType="1"/>
              </p:cNvSpPr>
              <p:nvPr/>
            </p:nvSpPr>
            <p:spPr bwMode="auto">
              <a:xfrm flipH="1" flipV="1">
                <a:off x="1790" y="1029"/>
                <a:ext cx="143" cy="133"/>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203" name="Text Box 36"/>
            <p:cNvSpPr txBox="1">
              <a:spLocks noChangeArrowheads="1"/>
            </p:cNvSpPr>
            <p:nvPr/>
          </p:nvSpPr>
          <p:spPr bwMode="auto">
            <a:xfrm>
              <a:off x="1032" y="1455"/>
              <a:ext cx="93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dirty="0">
                  <a:solidFill>
                    <a:srgbClr val="000000"/>
                  </a:solidFill>
                </a:rPr>
                <a:t>用例模型</a:t>
              </a:r>
              <a:endParaRPr lang="en-US" altLang="zh-CN" dirty="0">
                <a:solidFill>
                  <a:srgbClr val="000000"/>
                </a:solidFill>
              </a:endParaRPr>
            </a:p>
          </p:txBody>
        </p:sp>
      </p:grpSp>
      <p:grpSp>
        <p:nvGrpSpPr>
          <p:cNvPr id="137221" name="Group 37"/>
          <p:cNvGrpSpPr>
            <a:grpSpLocks/>
          </p:cNvGrpSpPr>
          <p:nvPr/>
        </p:nvGrpSpPr>
        <p:grpSpPr bwMode="auto">
          <a:xfrm>
            <a:off x="6287592" y="1625989"/>
            <a:ext cx="1481762" cy="1418827"/>
            <a:chOff x="1309" y="1045"/>
            <a:chExt cx="1245" cy="1192"/>
          </a:xfrm>
        </p:grpSpPr>
        <p:grpSp>
          <p:nvGrpSpPr>
            <p:cNvPr id="137299" name="Group 38"/>
            <p:cNvGrpSpPr>
              <a:grpSpLocks/>
            </p:cNvGrpSpPr>
            <p:nvPr/>
          </p:nvGrpSpPr>
          <p:grpSpPr bwMode="auto">
            <a:xfrm>
              <a:off x="1309" y="1045"/>
              <a:ext cx="1245" cy="824"/>
              <a:chOff x="1309" y="1045"/>
              <a:chExt cx="1245" cy="824"/>
            </a:xfrm>
          </p:grpSpPr>
          <p:grpSp>
            <p:nvGrpSpPr>
              <p:cNvPr id="137301" name="Group 39"/>
              <p:cNvGrpSpPr>
                <a:grpSpLocks/>
              </p:cNvGrpSpPr>
              <p:nvPr/>
            </p:nvGrpSpPr>
            <p:grpSpPr bwMode="auto">
              <a:xfrm>
                <a:off x="1309" y="1204"/>
                <a:ext cx="302" cy="233"/>
                <a:chOff x="144" y="1356"/>
                <a:chExt cx="880" cy="676"/>
              </a:xfrm>
            </p:grpSpPr>
            <p:sp>
              <p:nvSpPr>
                <p:cNvPr id="4199" name="Rectangle 40"/>
                <p:cNvSpPr>
                  <a:spLocks noChangeArrowheads="1"/>
                </p:cNvSpPr>
                <p:nvPr/>
              </p:nvSpPr>
              <p:spPr bwMode="auto">
                <a:xfrm>
                  <a:off x="144" y="1356"/>
                  <a:ext cx="0" cy="67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00" name="Line 41"/>
                <p:cNvSpPr>
                  <a:spLocks noChangeShapeType="1"/>
                </p:cNvSpPr>
                <p:nvPr/>
              </p:nvSpPr>
              <p:spPr bwMode="auto">
                <a:xfrm>
                  <a:off x="144" y="1811"/>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4201" name="Line 42"/>
                <p:cNvSpPr>
                  <a:spLocks noChangeShapeType="1"/>
                </p:cNvSpPr>
                <p:nvPr/>
              </p:nvSpPr>
              <p:spPr bwMode="auto">
                <a:xfrm>
                  <a:off x="144" y="1678"/>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37302" name="Group 43"/>
              <p:cNvGrpSpPr>
                <a:grpSpLocks/>
              </p:cNvGrpSpPr>
              <p:nvPr/>
            </p:nvGrpSpPr>
            <p:grpSpPr bwMode="auto">
              <a:xfrm>
                <a:off x="1952" y="1045"/>
                <a:ext cx="301" cy="233"/>
                <a:chOff x="149" y="1356"/>
                <a:chExt cx="877" cy="676"/>
              </a:xfrm>
            </p:grpSpPr>
            <p:sp>
              <p:nvSpPr>
                <p:cNvPr id="4196" name="Rectangle 44"/>
                <p:cNvSpPr>
                  <a:spLocks noChangeArrowheads="1"/>
                </p:cNvSpPr>
                <p:nvPr/>
              </p:nvSpPr>
              <p:spPr bwMode="auto">
                <a:xfrm>
                  <a:off x="149" y="1356"/>
                  <a:ext cx="0" cy="67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97" name="Line 45"/>
                <p:cNvSpPr>
                  <a:spLocks noChangeShapeType="1"/>
                </p:cNvSpPr>
                <p:nvPr/>
              </p:nvSpPr>
              <p:spPr bwMode="auto">
                <a:xfrm>
                  <a:off x="149" y="1811"/>
                  <a:ext cx="87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4198" name="Line 46"/>
                <p:cNvSpPr>
                  <a:spLocks noChangeShapeType="1"/>
                </p:cNvSpPr>
                <p:nvPr/>
              </p:nvSpPr>
              <p:spPr bwMode="auto">
                <a:xfrm>
                  <a:off x="149" y="1678"/>
                  <a:ext cx="87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37303" name="Group 47"/>
              <p:cNvGrpSpPr>
                <a:grpSpLocks/>
              </p:cNvGrpSpPr>
              <p:nvPr/>
            </p:nvGrpSpPr>
            <p:grpSpPr bwMode="auto">
              <a:xfrm>
                <a:off x="1648" y="1636"/>
                <a:ext cx="304" cy="233"/>
                <a:chOff x="143" y="1356"/>
                <a:chExt cx="887" cy="676"/>
              </a:xfrm>
            </p:grpSpPr>
            <p:sp>
              <p:nvSpPr>
                <p:cNvPr id="4193" name="Rectangle 48"/>
                <p:cNvSpPr>
                  <a:spLocks noChangeArrowheads="1"/>
                </p:cNvSpPr>
                <p:nvPr/>
              </p:nvSpPr>
              <p:spPr bwMode="auto">
                <a:xfrm>
                  <a:off x="143" y="1356"/>
                  <a:ext cx="0" cy="67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94" name="Line 49"/>
                <p:cNvSpPr>
                  <a:spLocks noChangeShapeType="1"/>
                </p:cNvSpPr>
                <p:nvPr/>
              </p:nvSpPr>
              <p:spPr bwMode="auto">
                <a:xfrm>
                  <a:off x="143" y="1811"/>
                  <a:ext cx="88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4195" name="Line 50"/>
                <p:cNvSpPr>
                  <a:spLocks noChangeShapeType="1"/>
                </p:cNvSpPr>
                <p:nvPr/>
              </p:nvSpPr>
              <p:spPr bwMode="auto">
                <a:xfrm>
                  <a:off x="143" y="1679"/>
                  <a:ext cx="88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37304" name="Group 51"/>
              <p:cNvGrpSpPr>
                <a:grpSpLocks/>
              </p:cNvGrpSpPr>
              <p:nvPr/>
            </p:nvGrpSpPr>
            <p:grpSpPr bwMode="auto">
              <a:xfrm>
                <a:off x="2252" y="1553"/>
                <a:ext cx="302" cy="233"/>
                <a:chOff x="145" y="1353"/>
                <a:chExt cx="880" cy="676"/>
              </a:xfrm>
            </p:grpSpPr>
            <p:sp>
              <p:nvSpPr>
                <p:cNvPr id="4190" name="Rectangle 52"/>
                <p:cNvSpPr>
                  <a:spLocks noChangeArrowheads="1"/>
                </p:cNvSpPr>
                <p:nvPr/>
              </p:nvSpPr>
              <p:spPr bwMode="auto">
                <a:xfrm>
                  <a:off x="145" y="1353"/>
                  <a:ext cx="0" cy="67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91" name="Line 53"/>
                <p:cNvSpPr>
                  <a:spLocks noChangeShapeType="1"/>
                </p:cNvSpPr>
                <p:nvPr/>
              </p:nvSpPr>
              <p:spPr bwMode="auto">
                <a:xfrm>
                  <a:off x="145" y="1810"/>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4192" name="Line 54"/>
                <p:cNvSpPr>
                  <a:spLocks noChangeShapeType="1"/>
                </p:cNvSpPr>
                <p:nvPr/>
              </p:nvSpPr>
              <p:spPr bwMode="auto">
                <a:xfrm>
                  <a:off x="145" y="1674"/>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sp>
            <p:nvSpPr>
              <p:cNvPr id="4186" name="Line 55"/>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87" name="Line 56"/>
              <p:cNvSpPr>
                <a:spLocks noChangeShapeType="1"/>
              </p:cNvSpPr>
              <p:nvPr/>
            </p:nvSpPr>
            <p:spPr bwMode="auto">
              <a:xfrm flipV="1">
                <a:off x="1611" y="1160"/>
                <a:ext cx="340"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88" name="Line 57"/>
              <p:cNvSpPr>
                <a:spLocks noChangeShapeType="1"/>
              </p:cNvSpPr>
              <p:nvPr/>
            </p:nvSpPr>
            <p:spPr bwMode="auto">
              <a:xfrm flipV="1">
                <a:off x="1951" y="1663"/>
                <a:ext cx="303" cy="8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89" name="Line 58"/>
              <p:cNvSpPr>
                <a:spLocks noChangeShapeType="1"/>
              </p:cNvSpPr>
              <p:nvPr/>
            </p:nvSpPr>
            <p:spPr bwMode="auto">
              <a:xfrm flipV="1">
                <a:off x="1774" y="1247"/>
                <a:ext cx="330"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181" name="Text Box 59"/>
            <p:cNvSpPr txBox="1">
              <a:spLocks noChangeArrowheads="1"/>
            </p:cNvSpPr>
            <p:nvPr/>
          </p:nvSpPr>
          <p:spPr bwMode="auto">
            <a:xfrm>
              <a:off x="1467" y="1927"/>
              <a:ext cx="93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dirty="0">
                  <a:solidFill>
                    <a:srgbClr val="000000"/>
                  </a:solidFill>
                </a:rPr>
                <a:t>设计模型</a:t>
              </a:r>
              <a:endParaRPr lang="en-US" altLang="zh-CN" dirty="0">
                <a:solidFill>
                  <a:srgbClr val="000000"/>
                </a:solidFill>
              </a:endParaRPr>
            </a:p>
          </p:txBody>
        </p:sp>
      </p:grpSp>
      <p:grpSp>
        <p:nvGrpSpPr>
          <p:cNvPr id="137222" name="Group 60"/>
          <p:cNvGrpSpPr>
            <a:grpSpLocks/>
          </p:cNvGrpSpPr>
          <p:nvPr/>
        </p:nvGrpSpPr>
        <p:grpSpPr bwMode="auto">
          <a:xfrm>
            <a:off x="5598742" y="3235537"/>
            <a:ext cx="1481762" cy="1418551"/>
            <a:chOff x="3552" y="2997"/>
            <a:chExt cx="1245" cy="1192"/>
          </a:xfrm>
        </p:grpSpPr>
        <p:sp>
          <p:nvSpPr>
            <p:cNvPr id="4155" name="Line 61"/>
            <p:cNvSpPr>
              <a:spLocks noChangeShapeType="1"/>
            </p:cNvSpPr>
            <p:nvPr/>
          </p:nvSpPr>
          <p:spPr bwMode="auto">
            <a:xfrm flipH="1" flipV="1">
              <a:off x="3706" y="3358"/>
              <a:ext cx="312" cy="257"/>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6" name="Line 62"/>
            <p:cNvSpPr>
              <a:spLocks noChangeShapeType="1"/>
            </p:cNvSpPr>
            <p:nvPr/>
          </p:nvSpPr>
          <p:spPr bwMode="auto">
            <a:xfrm flipV="1">
              <a:off x="3854" y="3112"/>
              <a:ext cx="340" cy="154"/>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7" name="Line 63"/>
            <p:cNvSpPr>
              <a:spLocks noChangeShapeType="1"/>
            </p:cNvSpPr>
            <p:nvPr/>
          </p:nvSpPr>
          <p:spPr bwMode="auto">
            <a:xfrm flipV="1">
              <a:off x="4194" y="3615"/>
              <a:ext cx="303" cy="81"/>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8" name="Line 64"/>
            <p:cNvSpPr>
              <a:spLocks noChangeShapeType="1"/>
            </p:cNvSpPr>
            <p:nvPr/>
          </p:nvSpPr>
          <p:spPr bwMode="auto">
            <a:xfrm flipV="1">
              <a:off x="4017" y="3199"/>
              <a:ext cx="330" cy="416"/>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9" name="Text Box 65"/>
            <p:cNvSpPr txBox="1">
              <a:spLocks noChangeArrowheads="1"/>
            </p:cNvSpPr>
            <p:nvPr/>
          </p:nvSpPr>
          <p:spPr bwMode="auto">
            <a:xfrm>
              <a:off x="3710" y="3879"/>
              <a:ext cx="93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dirty="0">
                  <a:solidFill>
                    <a:srgbClr val="99CC00"/>
                  </a:solidFill>
                </a:rPr>
                <a:t>数据模型</a:t>
              </a:r>
              <a:endParaRPr lang="en-US" altLang="zh-CN" dirty="0">
                <a:solidFill>
                  <a:srgbClr val="99CC00"/>
                </a:solidFill>
              </a:endParaRPr>
            </a:p>
          </p:txBody>
        </p:sp>
        <p:grpSp>
          <p:nvGrpSpPr>
            <p:cNvPr id="137279" name="Group 66"/>
            <p:cNvGrpSpPr>
              <a:grpSpLocks/>
            </p:cNvGrpSpPr>
            <p:nvPr/>
          </p:nvGrpSpPr>
          <p:grpSpPr bwMode="auto">
            <a:xfrm>
              <a:off x="3552" y="3153"/>
              <a:ext cx="302" cy="233"/>
              <a:chOff x="2986" y="2695"/>
              <a:chExt cx="302" cy="233"/>
            </a:xfrm>
          </p:grpSpPr>
          <p:sp>
            <p:nvSpPr>
              <p:cNvPr id="4176" name="Rectangle 67"/>
              <p:cNvSpPr>
                <a:spLocks noChangeArrowheads="1"/>
              </p:cNvSpPr>
              <p:nvPr/>
            </p:nvSpPr>
            <p:spPr bwMode="auto">
              <a:xfrm>
                <a:off x="2986" y="2695"/>
                <a:ext cx="0" cy="233"/>
              </a:xfrm>
              <a:prstGeom prst="rect">
                <a:avLst/>
              </a:prstGeom>
              <a:noFill/>
              <a:ln w="28575">
                <a:solidFill>
                  <a:schemeClr val="folHlink"/>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77" name="Line 68"/>
              <p:cNvSpPr>
                <a:spLocks noChangeShapeType="1"/>
              </p:cNvSpPr>
              <p:nvPr/>
            </p:nvSpPr>
            <p:spPr bwMode="auto">
              <a:xfrm>
                <a:off x="2986" y="2807"/>
                <a:ext cx="302"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4178" name="Line 69"/>
              <p:cNvSpPr>
                <a:spLocks noChangeShapeType="1"/>
              </p:cNvSpPr>
              <p:nvPr/>
            </p:nvSpPr>
            <p:spPr bwMode="auto">
              <a:xfrm>
                <a:off x="3184" y="2723"/>
                <a:ext cx="0" cy="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79" name="Line 70"/>
              <p:cNvSpPr>
                <a:spLocks noChangeShapeType="1"/>
              </p:cNvSpPr>
              <p:nvPr/>
            </p:nvSpPr>
            <p:spPr bwMode="auto">
              <a:xfrm>
                <a:off x="3077" y="2725"/>
                <a:ext cx="0" cy="1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37280" name="Group 71"/>
            <p:cNvGrpSpPr>
              <a:grpSpLocks/>
            </p:cNvGrpSpPr>
            <p:nvPr/>
          </p:nvGrpSpPr>
          <p:grpSpPr bwMode="auto">
            <a:xfrm>
              <a:off x="4195" y="2997"/>
              <a:ext cx="302" cy="233"/>
              <a:chOff x="2988" y="2696"/>
              <a:chExt cx="302" cy="233"/>
            </a:xfrm>
          </p:grpSpPr>
          <p:sp>
            <p:nvSpPr>
              <p:cNvPr id="4172" name="Rectangle 72"/>
              <p:cNvSpPr>
                <a:spLocks noChangeArrowheads="1"/>
              </p:cNvSpPr>
              <p:nvPr/>
            </p:nvSpPr>
            <p:spPr bwMode="auto">
              <a:xfrm>
                <a:off x="2988" y="2696"/>
                <a:ext cx="0" cy="233"/>
              </a:xfrm>
              <a:prstGeom prst="rect">
                <a:avLst/>
              </a:prstGeom>
              <a:noFill/>
              <a:ln w="28575">
                <a:solidFill>
                  <a:schemeClr val="folHlink"/>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73" name="Line 73"/>
              <p:cNvSpPr>
                <a:spLocks noChangeShapeType="1"/>
              </p:cNvSpPr>
              <p:nvPr/>
            </p:nvSpPr>
            <p:spPr bwMode="auto">
              <a:xfrm>
                <a:off x="2988" y="2807"/>
                <a:ext cx="302"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4174" name="Line 74"/>
              <p:cNvSpPr>
                <a:spLocks noChangeShapeType="1"/>
              </p:cNvSpPr>
              <p:nvPr/>
            </p:nvSpPr>
            <p:spPr bwMode="auto">
              <a:xfrm>
                <a:off x="3185" y="2723"/>
                <a:ext cx="0" cy="171"/>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75" name="Line 75"/>
              <p:cNvSpPr>
                <a:spLocks noChangeShapeType="1"/>
              </p:cNvSpPr>
              <p:nvPr/>
            </p:nvSpPr>
            <p:spPr bwMode="auto">
              <a:xfrm>
                <a:off x="3079" y="2727"/>
                <a:ext cx="0" cy="17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37281" name="Group 76"/>
            <p:cNvGrpSpPr>
              <a:grpSpLocks/>
            </p:cNvGrpSpPr>
            <p:nvPr/>
          </p:nvGrpSpPr>
          <p:grpSpPr bwMode="auto">
            <a:xfrm>
              <a:off x="3891" y="3588"/>
              <a:ext cx="304" cy="233"/>
              <a:chOff x="2986" y="2696"/>
              <a:chExt cx="304" cy="233"/>
            </a:xfrm>
          </p:grpSpPr>
          <p:sp>
            <p:nvSpPr>
              <p:cNvPr id="4168" name="Rectangle 77"/>
              <p:cNvSpPr>
                <a:spLocks noChangeArrowheads="1"/>
              </p:cNvSpPr>
              <p:nvPr/>
            </p:nvSpPr>
            <p:spPr bwMode="auto">
              <a:xfrm>
                <a:off x="2986" y="2696"/>
                <a:ext cx="0" cy="233"/>
              </a:xfrm>
              <a:prstGeom prst="rect">
                <a:avLst/>
              </a:prstGeom>
              <a:noFill/>
              <a:ln w="28575">
                <a:solidFill>
                  <a:schemeClr val="folHlink"/>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69" name="Line 78"/>
              <p:cNvSpPr>
                <a:spLocks noChangeShapeType="1"/>
              </p:cNvSpPr>
              <p:nvPr/>
            </p:nvSpPr>
            <p:spPr bwMode="auto">
              <a:xfrm>
                <a:off x="2986" y="2807"/>
                <a:ext cx="30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4170" name="Line 79"/>
              <p:cNvSpPr>
                <a:spLocks noChangeShapeType="1"/>
              </p:cNvSpPr>
              <p:nvPr/>
            </p:nvSpPr>
            <p:spPr bwMode="auto">
              <a:xfrm>
                <a:off x="3184" y="2723"/>
                <a:ext cx="0" cy="171"/>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71" name="Line 80"/>
              <p:cNvSpPr>
                <a:spLocks noChangeShapeType="1"/>
              </p:cNvSpPr>
              <p:nvPr/>
            </p:nvSpPr>
            <p:spPr bwMode="auto">
              <a:xfrm>
                <a:off x="3077" y="2727"/>
                <a:ext cx="0" cy="17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37282" name="Group 81"/>
            <p:cNvGrpSpPr>
              <a:grpSpLocks/>
            </p:cNvGrpSpPr>
            <p:nvPr/>
          </p:nvGrpSpPr>
          <p:grpSpPr bwMode="auto">
            <a:xfrm>
              <a:off x="4495" y="3503"/>
              <a:ext cx="302" cy="233"/>
              <a:chOff x="2986" y="2696"/>
              <a:chExt cx="302" cy="233"/>
            </a:xfrm>
          </p:grpSpPr>
          <p:sp>
            <p:nvSpPr>
              <p:cNvPr id="4164" name="Rectangle 82"/>
              <p:cNvSpPr>
                <a:spLocks noChangeArrowheads="1"/>
              </p:cNvSpPr>
              <p:nvPr/>
            </p:nvSpPr>
            <p:spPr bwMode="auto">
              <a:xfrm>
                <a:off x="2986" y="2696"/>
                <a:ext cx="0" cy="233"/>
              </a:xfrm>
              <a:prstGeom prst="rect">
                <a:avLst/>
              </a:prstGeom>
              <a:noFill/>
              <a:ln w="28575">
                <a:solidFill>
                  <a:schemeClr val="folHlink"/>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65" name="Line 83"/>
              <p:cNvSpPr>
                <a:spLocks noChangeShapeType="1"/>
              </p:cNvSpPr>
              <p:nvPr/>
            </p:nvSpPr>
            <p:spPr bwMode="auto">
              <a:xfrm>
                <a:off x="2986" y="2807"/>
                <a:ext cx="302"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4166" name="Line 84"/>
              <p:cNvSpPr>
                <a:spLocks noChangeShapeType="1"/>
              </p:cNvSpPr>
              <p:nvPr/>
            </p:nvSpPr>
            <p:spPr bwMode="auto">
              <a:xfrm>
                <a:off x="3185" y="2723"/>
                <a:ext cx="0" cy="171"/>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67" name="Line 85"/>
              <p:cNvSpPr>
                <a:spLocks noChangeShapeType="1"/>
              </p:cNvSpPr>
              <p:nvPr/>
            </p:nvSpPr>
            <p:spPr bwMode="auto">
              <a:xfrm>
                <a:off x="3077" y="2727"/>
                <a:ext cx="0" cy="17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grpSp>
        <p:nvGrpSpPr>
          <p:cNvPr id="137223" name="Group 86"/>
          <p:cNvGrpSpPr>
            <a:grpSpLocks/>
          </p:cNvGrpSpPr>
          <p:nvPr/>
        </p:nvGrpSpPr>
        <p:grpSpPr bwMode="auto">
          <a:xfrm>
            <a:off x="6920926" y="3807135"/>
            <a:ext cx="1107936" cy="1283717"/>
            <a:chOff x="4048" y="1776"/>
            <a:chExt cx="930" cy="1078"/>
          </a:xfrm>
        </p:grpSpPr>
        <p:grpSp>
          <p:nvGrpSpPr>
            <p:cNvPr id="137254" name="Group 87"/>
            <p:cNvGrpSpPr>
              <a:grpSpLocks/>
            </p:cNvGrpSpPr>
            <p:nvPr/>
          </p:nvGrpSpPr>
          <p:grpSpPr bwMode="auto">
            <a:xfrm>
              <a:off x="4297" y="1776"/>
              <a:ext cx="432" cy="720"/>
              <a:chOff x="1249" y="2496"/>
              <a:chExt cx="432" cy="720"/>
            </a:xfrm>
          </p:grpSpPr>
          <p:sp>
            <p:nvSpPr>
              <p:cNvPr id="4137" name="Rectangle 88"/>
              <p:cNvSpPr>
                <a:spLocks noChangeArrowheads="1"/>
              </p:cNvSpPr>
              <p:nvPr/>
            </p:nvSpPr>
            <p:spPr bwMode="auto">
              <a:xfrm>
                <a:off x="1251"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38" name="Line 89"/>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39" name="Line 90"/>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0" name="Line 91"/>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1" name="Line 92"/>
              <p:cNvSpPr>
                <a:spLocks noChangeShapeType="1"/>
              </p:cNvSpPr>
              <p:nvPr/>
            </p:nvSpPr>
            <p:spPr bwMode="auto">
              <a:xfrm>
                <a:off x="1299"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2" name="Line 93"/>
              <p:cNvSpPr>
                <a:spLocks noChangeShapeType="1"/>
              </p:cNvSpPr>
              <p:nvPr/>
            </p:nvSpPr>
            <p:spPr bwMode="auto">
              <a:xfrm>
                <a:off x="1299"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3" name="Line 94"/>
              <p:cNvSpPr>
                <a:spLocks noChangeShapeType="1"/>
              </p:cNvSpPr>
              <p:nvPr/>
            </p:nvSpPr>
            <p:spPr bwMode="auto">
              <a:xfrm>
                <a:off x="1299"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4" name="Line 95"/>
              <p:cNvSpPr>
                <a:spLocks noChangeShapeType="1"/>
              </p:cNvSpPr>
              <p:nvPr/>
            </p:nvSpPr>
            <p:spPr bwMode="auto">
              <a:xfrm>
                <a:off x="1299"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5" name="Line 96"/>
              <p:cNvSpPr>
                <a:spLocks noChangeShapeType="1"/>
              </p:cNvSpPr>
              <p:nvPr/>
            </p:nvSpPr>
            <p:spPr bwMode="auto">
              <a:xfrm>
                <a:off x="1299"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6" name="Line 97"/>
              <p:cNvSpPr>
                <a:spLocks noChangeShapeType="1"/>
              </p:cNvSpPr>
              <p:nvPr/>
            </p:nvSpPr>
            <p:spPr bwMode="auto">
              <a:xfrm>
                <a:off x="1299"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7" name="Line 98"/>
              <p:cNvSpPr>
                <a:spLocks noChangeShapeType="1"/>
              </p:cNvSpPr>
              <p:nvPr/>
            </p:nvSpPr>
            <p:spPr bwMode="auto">
              <a:xfrm>
                <a:off x="1299"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8" name="Line 99"/>
              <p:cNvSpPr>
                <a:spLocks noChangeShapeType="1"/>
              </p:cNvSpPr>
              <p:nvPr/>
            </p:nvSpPr>
            <p:spPr bwMode="auto">
              <a:xfrm>
                <a:off x="1299"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49" name="Line 100"/>
              <p:cNvSpPr>
                <a:spLocks noChangeShapeType="1"/>
              </p:cNvSpPr>
              <p:nvPr/>
            </p:nvSpPr>
            <p:spPr bwMode="auto">
              <a:xfrm>
                <a:off x="1299"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0" name="Line 101"/>
              <p:cNvSpPr>
                <a:spLocks noChangeShapeType="1"/>
              </p:cNvSpPr>
              <p:nvPr/>
            </p:nvSpPr>
            <p:spPr bwMode="auto">
              <a:xfrm>
                <a:off x="1299"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1" name="Line 102"/>
              <p:cNvSpPr>
                <a:spLocks noChangeShapeType="1"/>
              </p:cNvSpPr>
              <p:nvPr/>
            </p:nvSpPr>
            <p:spPr bwMode="auto">
              <a:xfrm>
                <a:off x="1299"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2" name="Line 103"/>
              <p:cNvSpPr>
                <a:spLocks noChangeShapeType="1"/>
              </p:cNvSpPr>
              <p:nvPr/>
            </p:nvSpPr>
            <p:spPr bwMode="auto">
              <a:xfrm>
                <a:off x="1299"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3" name="Line 104"/>
              <p:cNvSpPr>
                <a:spLocks noChangeShapeType="1"/>
              </p:cNvSpPr>
              <p:nvPr/>
            </p:nvSpPr>
            <p:spPr bwMode="auto">
              <a:xfrm>
                <a:off x="1299"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54" name="Line 105"/>
              <p:cNvSpPr>
                <a:spLocks noChangeShapeType="1"/>
              </p:cNvSpPr>
              <p:nvPr/>
            </p:nvSpPr>
            <p:spPr bwMode="auto">
              <a:xfrm>
                <a:off x="1299"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136" name="Text Box 106"/>
            <p:cNvSpPr txBox="1">
              <a:spLocks noChangeArrowheads="1"/>
            </p:cNvSpPr>
            <p:nvPr/>
          </p:nvSpPr>
          <p:spPr bwMode="auto">
            <a:xfrm>
              <a:off x="4048" y="2544"/>
              <a:ext cx="93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dirty="0">
                  <a:solidFill>
                    <a:srgbClr val="000000"/>
                  </a:solidFill>
                </a:rPr>
                <a:t>架构文档</a:t>
              </a:r>
              <a:endParaRPr lang="en-US" altLang="zh-CN" dirty="0">
                <a:solidFill>
                  <a:srgbClr val="000000"/>
                </a:solidFill>
              </a:endParaRPr>
            </a:p>
          </p:txBody>
        </p:sp>
      </p:grpSp>
      <p:grpSp>
        <p:nvGrpSpPr>
          <p:cNvPr id="137224" name="Group 107"/>
          <p:cNvGrpSpPr>
            <a:grpSpLocks/>
          </p:cNvGrpSpPr>
          <p:nvPr/>
        </p:nvGrpSpPr>
        <p:grpSpPr bwMode="auto">
          <a:xfrm>
            <a:off x="3715396" y="2571602"/>
            <a:ext cx="1883346" cy="1486158"/>
            <a:chOff x="2256" y="1440"/>
            <a:chExt cx="1582" cy="1248"/>
          </a:xfrm>
        </p:grpSpPr>
        <p:sp>
          <p:nvSpPr>
            <p:cNvPr id="4133" name="Rectangle 108"/>
            <p:cNvSpPr>
              <a:spLocks noChangeArrowheads="1"/>
            </p:cNvSpPr>
            <p:nvPr/>
          </p:nvSpPr>
          <p:spPr bwMode="auto">
            <a:xfrm>
              <a:off x="2256" y="1440"/>
              <a:ext cx="1582" cy="1248"/>
            </a:xfrm>
            <a:prstGeom prst="rect">
              <a:avLst/>
            </a:prstGeom>
            <a:noFill/>
            <a:ln w="12700">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34" name="Text Box 109"/>
            <p:cNvSpPr txBox="1">
              <a:spLocks noChangeArrowheads="1"/>
            </p:cNvSpPr>
            <p:nvPr/>
          </p:nvSpPr>
          <p:spPr bwMode="auto">
            <a:xfrm>
              <a:off x="2400" y="1662"/>
              <a:ext cx="1200"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i="1" dirty="0">
                  <a:solidFill>
                    <a:srgbClr val="000000"/>
                  </a:solidFill>
                </a:rPr>
                <a:t>分析</a:t>
              </a:r>
              <a:endParaRPr lang="en-US" altLang="zh-CN" i="1" dirty="0">
                <a:solidFill>
                  <a:srgbClr val="000000"/>
                </a:solidFill>
              </a:endParaRPr>
            </a:p>
            <a:p>
              <a:pPr algn="ctr">
                <a:spcBef>
                  <a:spcPct val="50000"/>
                </a:spcBef>
                <a:defRPr/>
              </a:pPr>
              <a:r>
                <a:rPr lang="zh-CN" altLang="en-US" i="1" dirty="0">
                  <a:solidFill>
                    <a:srgbClr val="000000"/>
                  </a:solidFill>
                </a:rPr>
                <a:t>与</a:t>
              </a:r>
              <a:endParaRPr lang="en-US" altLang="zh-CN" i="1" dirty="0">
                <a:solidFill>
                  <a:srgbClr val="000000"/>
                </a:solidFill>
              </a:endParaRPr>
            </a:p>
            <a:p>
              <a:pPr algn="ctr">
                <a:spcBef>
                  <a:spcPct val="50000"/>
                </a:spcBef>
                <a:defRPr/>
              </a:pPr>
              <a:r>
                <a:rPr lang="zh-CN" altLang="en-US" i="1" dirty="0">
                  <a:solidFill>
                    <a:srgbClr val="000000"/>
                  </a:solidFill>
                </a:rPr>
                <a:t>设计</a:t>
              </a:r>
              <a:endParaRPr lang="en-US" altLang="zh-CN" i="1" dirty="0">
                <a:solidFill>
                  <a:srgbClr val="000000"/>
                </a:solidFill>
              </a:endParaRPr>
            </a:p>
          </p:txBody>
        </p:sp>
      </p:grpSp>
      <p:grpSp>
        <p:nvGrpSpPr>
          <p:cNvPr id="137225" name="Group 110"/>
          <p:cNvGrpSpPr>
            <a:grpSpLocks/>
          </p:cNvGrpSpPr>
          <p:nvPr/>
        </p:nvGrpSpPr>
        <p:grpSpPr bwMode="auto">
          <a:xfrm>
            <a:off x="1373305" y="3429000"/>
            <a:ext cx="1141732" cy="1626677"/>
            <a:chOff x="480" y="2208"/>
            <a:chExt cx="960" cy="1366"/>
          </a:xfrm>
        </p:grpSpPr>
        <p:grpSp>
          <p:nvGrpSpPr>
            <p:cNvPr id="137231" name="Group 111"/>
            <p:cNvGrpSpPr>
              <a:grpSpLocks/>
            </p:cNvGrpSpPr>
            <p:nvPr/>
          </p:nvGrpSpPr>
          <p:grpSpPr bwMode="auto">
            <a:xfrm>
              <a:off x="528" y="2208"/>
              <a:ext cx="754" cy="1008"/>
              <a:chOff x="365" y="2533"/>
              <a:chExt cx="754" cy="1008"/>
            </a:xfrm>
          </p:grpSpPr>
          <p:sp>
            <p:nvSpPr>
              <p:cNvPr id="4114" name="Oval 112"/>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15" name="Rectangle 113"/>
              <p:cNvSpPr>
                <a:spLocks noChangeArrowheads="1"/>
              </p:cNvSpPr>
              <p:nvPr/>
            </p:nvSpPr>
            <p:spPr bwMode="auto">
              <a:xfrm>
                <a:off x="687" y="2821"/>
                <a:ext cx="434"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16" name="Line 114"/>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17" name="Line 115"/>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18" name="Line 116"/>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19" name="Line 117"/>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0" name="Line 118"/>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1" name="Line 119"/>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2" name="Line 120"/>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3" name="Line 121"/>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4" name="Line 122"/>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5" name="Line 123"/>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6" name="Line 124"/>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7" name="Line 125"/>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8" name="Line 126"/>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29" name="Line 127"/>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30" name="Line 128"/>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31" name="Line 129"/>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4132" name="Line 130"/>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113" name="Text Box 131"/>
            <p:cNvSpPr txBox="1">
              <a:spLocks noChangeArrowheads="1"/>
            </p:cNvSpPr>
            <p:nvPr/>
          </p:nvSpPr>
          <p:spPr bwMode="auto">
            <a:xfrm>
              <a:off x="480" y="3264"/>
              <a:ext cx="96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dirty="0">
                  <a:solidFill>
                    <a:srgbClr val="000000"/>
                  </a:solidFill>
                </a:rPr>
                <a:t>术语表</a:t>
              </a:r>
              <a:endParaRPr lang="en-US" altLang="zh-CN" dirty="0">
                <a:solidFill>
                  <a:srgbClr val="000000"/>
                </a:solidFill>
              </a:endParaRPr>
            </a:p>
          </p:txBody>
        </p:sp>
      </p:grpSp>
      <p:sp>
        <p:nvSpPr>
          <p:cNvPr id="4105" name="AutoShape 132"/>
          <p:cNvSpPr>
            <a:spLocks noChangeArrowheads="1"/>
          </p:cNvSpPr>
          <p:nvPr/>
        </p:nvSpPr>
        <p:spPr bwMode="auto">
          <a:xfrm>
            <a:off x="3143797" y="2943874"/>
            <a:ext cx="457279" cy="400119"/>
          </a:xfrm>
          <a:prstGeom prst="rightArrow">
            <a:avLst>
              <a:gd name="adj1" fmla="val 50000"/>
              <a:gd name="adj2" fmla="val 28571"/>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106" name="AutoShape 133"/>
          <p:cNvSpPr>
            <a:spLocks noChangeArrowheads="1"/>
          </p:cNvSpPr>
          <p:nvPr/>
        </p:nvSpPr>
        <p:spPr bwMode="auto">
          <a:xfrm>
            <a:off x="5658833" y="2943874"/>
            <a:ext cx="457279" cy="400119"/>
          </a:xfrm>
          <a:prstGeom prst="rightArrow">
            <a:avLst>
              <a:gd name="adj1" fmla="val 50000"/>
              <a:gd name="adj2" fmla="val 28571"/>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37228" name="WordArt 135"/>
          <p:cNvSpPr>
            <a:spLocks noChangeArrowheads="1" noChangeShapeType="1" noTextEdit="1"/>
          </p:cNvSpPr>
          <p:nvPr/>
        </p:nvSpPr>
        <p:spPr bwMode="auto">
          <a:xfrm>
            <a:off x="1710402" y="5156990"/>
            <a:ext cx="1837911" cy="595049"/>
          </a:xfrm>
          <a:prstGeom prst="rect">
            <a:avLst/>
          </a:prstGeom>
        </p:spPr>
        <p:txBody>
          <a:bodyPr wrap="none" fromWordArt="1">
            <a:prstTxWarp prst="textPlain">
              <a:avLst>
                <a:gd name="adj" fmla="val 50000"/>
              </a:avLst>
            </a:prstTxWarp>
          </a:bodyPr>
          <a:lstStyle/>
          <a:p>
            <a:pPr algn="ctr"/>
            <a:r>
              <a:rPr lang="zh-CN" altLang="en-US" sz="2699" kern="10">
                <a:ln w="12700">
                  <a:solidFill>
                    <a:srgbClr val="3333CC"/>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rPr>
              <a:t>输入</a:t>
            </a:r>
          </a:p>
        </p:txBody>
      </p:sp>
      <p:sp>
        <p:nvSpPr>
          <p:cNvPr id="137229" name="WordArt 136"/>
          <p:cNvSpPr>
            <a:spLocks noChangeArrowheads="1" noChangeShapeType="1" noTextEdit="1"/>
          </p:cNvSpPr>
          <p:nvPr/>
        </p:nvSpPr>
        <p:spPr bwMode="auto">
          <a:xfrm>
            <a:off x="5544514" y="5102760"/>
            <a:ext cx="1836445" cy="593584"/>
          </a:xfrm>
          <a:prstGeom prst="rect">
            <a:avLst/>
          </a:prstGeom>
        </p:spPr>
        <p:txBody>
          <a:bodyPr wrap="none" fromWordArt="1">
            <a:prstTxWarp prst="textPlain">
              <a:avLst>
                <a:gd name="adj" fmla="val 50000"/>
              </a:avLst>
            </a:prstTxWarp>
          </a:bodyPr>
          <a:lstStyle/>
          <a:p>
            <a:pPr algn="ctr"/>
            <a:r>
              <a:rPr lang="zh-CN" altLang="en-US" sz="2699" kern="10">
                <a:ln w="12700">
                  <a:solidFill>
                    <a:srgbClr val="3333CC"/>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rPr>
              <a:t>输出</a:t>
            </a:r>
          </a:p>
        </p:txBody>
      </p:sp>
      <p:sp>
        <p:nvSpPr>
          <p:cNvPr id="4110" name="AutoShape 137"/>
          <p:cNvSpPr>
            <a:spLocks noChangeArrowheads="1"/>
          </p:cNvSpPr>
          <p:nvPr/>
        </p:nvSpPr>
        <p:spPr bwMode="auto">
          <a:xfrm>
            <a:off x="3655304" y="5156989"/>
            <a:ext cx="1834980" cy="486592"/>
          </a:xfrm>
          <a:prstGeom prst="rightArrow">
            <a:avLst>
              <a:gd name="adj1" fmla="val 50000"/>
              <a:gd name="adj2" fmla="val 944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38"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3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5567232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300" fill="hold"/>
                                        <p:tgtEl>
                                          <p:spTgt spid="141"/>
                                        </p:tgtEl>
                                        <p:attrNameLst>
                                          <p:attrName>ppt_x</p:attrName>
                                        </p:attrNameLst>
                                      </p:cBhvr>
                                      <p:tavLst>
                                        <p:tav tm="0">
                                          <p:val>
                                            <p:strVal val="0-#ppt_w/2"/>
                                          </p:val>
                                        </p:tav>
                                        <p:tav tm="100000">
                                          <p:val>
                                            <p:strVal val="#ppt_x"/>
                                          </p:val>
                                        </p:tav>
                                      </p:tavLst>
                                    </p:anim>
                                    <p:anim calcmode="lin" valueType="num">
                                      <p:cBhvr additive="base">
                                        <p:cTn id="12" dur="300" fill="hold"/>
                                        <p:tgtEl>
                                          <p:spTgt spid="1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AutoShape 2"/>
          <p:cNvSpPr>
            <a:spLocks noChangeArrowheads="1"/>
          </p:cNvSpPr>
          <p:nvPr/>
        </p:nvSpPr>
        <p:spPr bwMode="auto">
          <a:xfrm>
            <a:off x="2110521" y="1701012"/>
            <a:ext cx="1767561" cy="1484692"/>
          </a:xfrm>
          <a:prstGeom prst="downArrow">
            <a:avLst>
              <a:gd name="adj1" fmla="val 50000"/>
              <a:gd name="adj2" fmla="val 25000"/>
            </a:avLst>
          </a:prstGeom>
          <a:noFill/>
          <a:ln w="38100">
            <a:solidFill>
              <a:schemeClr val="tx1"/>
            </a:solidFill>
            <a:miter lim="800000"/>
            <a:headEnd type="none" w="sm" len="sm"/>
            <a:tailEnd type="non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latin typeface="Arial" panose="020B0604020202020204" pitchFamily="34" charset="0"/>
                <a:ea typeface="宋体" panose="02010600030101010101" pitchFamily="2" charset="-122"/>
              </a:rPr>
              <a:t>Top</a:t>
            </a:r>
          </a:p>
          <a:p>
            <a:pPr algn="ctr"/>
            <a:r>
              <a:rPr lang="en-US" altLang="zh-CN" sz="2216">
                <a:latin typeface="Arial" panose="020B0604020202020204" pitchFamily="34" charset="0"/>
                <a:ea typeface="宋体" panose="02010600030101010101" pitchFamily="2" charset="-122"/>
              </a:rPr>
              <a:t>Down</a:t>
            </a:r>
          </a:p>
        </p:txBody>
      </p:sp>
      <p:sp>
        <p:nvSpPr>
          <p:cNvPr id="141315" name="AutoShape 3"/>
          <p:cNvSpPr>
            <a:spLocks noChangeArrowheads="1"/>
          </p:cNvSpPr>
          <p:nvPr/>
        </p:nvSpPr>
        <p:spPr bwMode="auto">
          <a:xfrm>
            <a:off x="5417002" y="3780754"/>
            <a:ext cx="1682554" cy="2175008"/>
          </a:xfrm>
          <a:prstGeom prst="upArrow">
            <a:avLst>
              <a:gd name="adj1" fmla="val 50000"/>
              <a:gd name="adj2" fmla="val 32317"/>
            </a:avLst>
          </a:prstGeom>
          <a:noFill/>
          <a:ln w="38100">
            <a:solidFill>
              <a:schemeClr val="tx1"/>
            </a:solidFill>
            <a:miter lim="800000"/>
            <a:headEnd type="none" w="sm" len="sm"/>
            <a:tailEnd type="none" w="lg"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latin typeface="Arial" panose="020B0604020202020204" pitchFamily="34" charset="0"/>
                <a:ea typeface="宋体" panose="02010600030101010101" pitchFamily="2" charset="-122"/>
              </a:rPr>
              <a:t>Bottom</a:t>
            </a:r>
          </a:p>
          <a:p>
            <a:pPr algn="ctr"/>
            <a:r>
              <a:rPr lang="en-US" altLang="zh-CN" sz="2216">
                <a:latin typeface="Arial" panose="020B0604020202020204" pitchFamily="34" charset="0"/>
                <a:ea typeface="宋体" panose="02010600030101010101" pitchFamily="2" charset="-122"/>
              </a:rPr>
              <a:t>Up</a:t>
            </a:r>
          </a:p>
        </p:txBody>
      </p:sp>
      <p:sp>
        <p:nvSpPr>
          <p:cNvPr id="141316" name="Line 4"/>
          <p:cNvSpPr>
            <a:spLocks noChangeShapeType="1"/>
          </p:cNvSpPr>
          <p:nvPr/>
        </p:nvSpPr>
        <p:spPr bwMode="auto">
          <a:xfrm flipV="1">
            <a:off x="1969819" y="3640052"/>
            <a:ext cx="1336663" cy="0"/>
          </a:xfrm>
          <a:prstGeom prst="line">
            <a:avLst/>
          </a:prstGeom>
          <a:noFill/>
          <a:ln w="25400">
            <a:solidFill>
              <a:srgbClr val="CC00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7" name="Line 5"/>
          <p:cNvSpPr>
            <a:spLocks noChangeShapeType="1"/>
          </p:cNvSpPr>
          <p:nvPr/>
        </p:nvSpPr>
        <p:spPr bwMode="auto">
          <a:xfrm flipV="1">
            <a:off x="4643145" y="2444091"/>
            <a:ext cx="633156" cy="773857"/>
          </a:xfrm>
          <a:prstGeom prst="line">
            <a:avLst/>
          </a:prstGeom>
          <a:noFill/>
          <a:ln w="25400">
            <a:solidFill>
              <a:srgbClr val="CC00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8" name="Line 6"/>
          <p:cNvSpPr>
            <a:spLocks noChangeShapeType="1"/>
          </p:cNvSpPr>
          <p:nvPr/>
        </p:nvSpPr>
        <p:spPr bwMode="auto">
          <a:xfrm flipH="1">
            <a:off x="3025079" y="4343559"/>
            <a:ext cx="633156" cy="703507"/>
          </a:xfrm>
          <a:prstGeom prst="line">
            <a:avLst/>
          </a:prstGeom>
          <a:noFill/>
          <a:ln w="25400">
            <a:solidFill>
              <a:srgbClr val="CC0000"/>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Rectangle 7"/>
          <p:cNvSpPr>
            <a:spLocks noChangeArrowheads="1"/>
          </p:cNvSpPr>
          <p:nvPr/>
        </p:nvSpPr>
        <p:spPr bwMode="auto">
          <a:xfrm>
            <a:off x="486592" y="518241"/>
            <a:ext cx="8308708" cy="49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007" tIns="42504" rIns="85007" bIns="42504"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en-US" altLang="zh-CN" sz="3324">
              <a:solidFill>
                <a:schemeClr val="tx2"/>
              </a:solidFill>
              <a:latin typeface="Arial" panose="020B0604020202020204" pitchFamily="34" charset="0"/>
              <a:ea typeface="宋体" panose="02010600030101010101" pitchFamily="2" charset="-122"/>
            </a:endParaRPr>
          </a:p>
        </p:txBody>
      </p:sp>
      <p:grpSp>
        <p:nvGrpSpPr>
          <p:cNvPr id="141320" name="Group 8"/>
          <p:cNvGrpSpPr>
            <a:grpSpLocks/>
          </p:cNvGrpSpPr>
          <p:nvPr/>
        </p:nvGrpSpPr>
        <p:grpSpPr bwMode="auto">
          <a:xfrm>
            <a:off x="1477364" y="5159922"/>
            <a:ext cx="492455" cy="389299"/>
            <a:chOff x="144" y="1391"/>
            <a:chExt cx="881" cy="693"/>
          </a:xfrm>
        </p:grpSpPr>
        <p:grpSp>
          <p:nvGrpSpPr>
            <p:cNvPr id="141405" name="Group 9"/>
            <p:cNvGrpSpPr>
              <a:grpSpLocks/>
            </p:cNvGrpSpPr>
            <p:nvPr/>
          </p:nvGrpSpPr>
          <p:grpSpPr bwMode="auto">
            <a:xfrm>
              <a:off x="144" y="1391"/>
              <a:ext cx="881" cy="607"/>
              <a:chOff x="144" y="1391"/>
              <a:chExt cx="881" cy="607"/>
            </a:xfrm>
          </p:grpSpPr>
          <p:sp>
            <p:nvSpPr>
              <p:cNvPr id="141407" name="Rectangle 10"/>
              <p:cNvSpPr>
                <a:spLocks noChangeArrowheads="1"/>
              </p:cNvSpPr>
              <p:nvPr/>
            </p:nvSpPr>
            <p:spPr bwMode="auto">
              <a:xfrm>
                <a:off x="144" y="1391"/>
                <a:ext cx="0" cy="60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408" name="Line 11"/>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409" name="Line 12"/>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1406" name="Text Box 13"/>
            <p:cNvSpPr txBox="1">
              <a:spLocks noChangeArrowheads="1"/>
            </p:cNvSpPr>
            <p:nvPr/>
          </p:nvSpPr>
          <p:spPr bwMode="auto">
            <a:xfrm>
              <a:off x="587" y="1477"/>
              <a:ext cx="0" cy="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a:latin typeface="Arial" panose="020B0604020202020204" pitchFamily="34" charset="0"/>
                <a:ea typeface="宋体" panose="02010600030101010101" pitchFamily="2" charset="-122"/>
              </a:endParaRPr>
            </a:p>
          </p:txBody>
        </p:sp>
      </p:grpSp>
      <p:grpSp>
        <p:nvGrpSpPr>
          <p:cNvPr id="141321" name="Group 14"/>
          <p:cNvGrpSpPr>
            <a:grpSpLocks/>
          </p:cNvGrpSpPr>
          <p:nvPr/>
        </p:nvGrpSpPr>
        <p:grpSpPr bwMode="auto">
          <a:xfrm>
            <a:off x="1547715" y="5582026"/>
            <a:ext cx="492455" cy="389299"/>
            <a:chOff x="144" y="1391"/>
            <a:chExt cx="881" cy="693"/>
          </a:xfrm>
        </p:grpSpPr>
        <p:grpSp>
          <p:nvGrpSpPr>
            <p:cNvPr id="141400" name="Group 15"/>
            <p:cNvGrpSpPr>
              <a:grpSpLocks/>
            </p:cNvGrpSpPr>
            <p:nvPr/>
          </p:nvGrpSpPr>
          <p:grpSpPr bwMode="auto">
            <a:xfrm>
              <a:off x="144" y="1391"/>
              <a:ext cx="881" cy="607"/>
              <a:chOff x="144" y="1391"/>
              <a:chExt cx="881" cy="607"/>
            </a:xfrm>
          </p:grpSpPr>
          <p:sp>
            <p:nvSpPr>
              <p:cNvPr id="141402" name="Rectangle 16"/>
              <p:cNvSpPr>
                <a:spLocks noChangeArrowheads="1"/>
              </p:cNvSpPr>
              <p:nvPr/>
            </p:nvSpPr>
            <p:spPr bwMode="auto">
              <a:xfrm>
                <a:off x="144" y="1391"/>
                <a:ext cx="0" cy="60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403" name="Line 17"/>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404" name="Line 18"/>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1401" name="Text Box 19"/>
            <p:cNvSpPr txBox="1">
              <a:spLocks noChangeArrowheads="1"/>
            </p:cNvSpPr>
            <p:nvPr/>
          </p:nvSpPr>
          <p:spPr bwMode="auto">
            <a:xfrm>
              <a:off x="587" y="1477"/>
              <a:ext cx="0" cy="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a:latin typeface="Arial" panose="020B0604020202020204" pitchFamily="34" charset="0"/>
                <a:ea typeface="宋体" panose="02010600030101010101" pitchFamily="2" charset="-122"/>
              </a:endParaRPr>
            </a:p>
          </p:txBody>
        </p:sp>
      </p:grpSp>
      <p:grpSp>
        <p:nvGrpSpPr>
          <p:cNvPr id="141322" name="Group 20"/>
          <p:cNvGrpSpPr>
            <a:grpSpLocks/>
          </p:cNvGrpSpPr>
          <p:nvPr/>
        </p:nvGrpSpPr>
        <p:grpSpPr bwMode="auto">
          <a:xfrm>
            <a:off x="2180871" y="5248586"/>
            <a:ext cx="492455" cy="360605"/>
            <a:chOff x="144" y="1449"/>
            <a:chExt cx="881" cy="519"/>
          </a:xfrm>
        </p:grpSpPr>
        <p:grpSp>
          <p:nvGrpSpPr>
            <p:cNvPr id="141395" name="Group 21"/>
            <p:cNvGrpSpPr>
              <a:grpSpLocks/>
            </p:cNvGrpSpPr>
            <p:nvPr/>
          </p:nvGrpSpPr>
          <p:grpSpPr bwMode="auto">
            <a:xfrm>
              <a:off x="144" y="1449"/>
              <a:ext cx="881" cy="491"/>
              <a:chOff x="144" y="1449"/>
              <a:chExt cx="881" cy="491"/>
            </a:xfrm>
          </p:grpSpPr>
          <p:sp>
            <p:nvSpPr>
              <p:cNvPr id="141397" name="Rectangle 22"/>
              <p:cNvSpPr>
                <a:spLocks noChangeArrowheads="1"/>
              </p:cNvSpPr>
              <p:nvPr/>
            </p:nvSpPr>
            <p:spPr bwMode="auto">
              <a:xfrm>
                <a:off x="144" y="1449"/>
                <a:ext cx="0" cy="491"/>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98" name="Line 23"/>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99" name="Line 24"/>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1396" name="Text Box 25"/>
            <p:cNvSpPr txBox="1">
              <a:spLocks noChangeArrowheads="1"/>
            </p:cNvSpPr>
            <p:nvPr/>
          </p:nvSpPr>
          <p:spPr bwMode="auto">
            <a:xfrm>
              <a:off x="587" y="1477"/>
              <a:ext cx="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a:latin typeface="Arial" panose="020B0604020202020204" pitchFamily="34" charset="0"/>
                <a:ea typeface="宋体" panose="02010600030101010101" pitchFamily="2" charset="-122"/>
              </a:endParaRPr>
            </a:p>
          </p:txBody>
        </p:sp>
      </p:grpSp>
      <p:grpSp>
        <p:nvGrpSpPr>
          <p:cNvPr id="141323" name="Group 26"/>
          <p:cNvGrpSpPr>
            <a:grpSpLocks/>
          </p:cNvGrpSpPr>
          <p:nvPr/>
        </p:nvGrpSpPr>
        <p:grpSpPr bwMode="auto">
          <a:xfrm>
            <a:off x="2189665" y="5636254"/>
            <a:ext cx="492455" cy="389299"/>
            <a:chOff x="144" y="1391"/>
            <a:chExt cx="881" cy="693"/>
          </a:xfrm>
        </p:grpSpPr>
        <p:grpSp>
          <p:nvGrpSpPr>
            <p:cNvPr id="141390" name="Group 27"/>
            <p:cNvGrpSpPr>
              <a:grpSpLocks/>
            </p:cNvGrpSpPr>
            <p:nvPr/>
          </p:nvGrpSpPr>
          <p:grpSpPr bwMode="auto">
            <a:xfrm>
              <a:off x="144" y="1391"/>
              <a:ext cx="881" cy="607"/>
              <a:chOff x="144" y="1391"/>
              <a:chExt cx="881" cy="607"/>
            </a:xfrm>
          </p:grpSpPr>
          <p:sp>
            <p:nvSpPr>
              <p:cNvPr id="141392" name="Rectangle 28"/>
              <p:cNvSpPr>
                <a:spLocks noChangeArrowheads="1"/>
              </p:cNvSpPr>
              <p:nvPr/>
            </p:nvSpPr>
            <p:spPr bwMode="auto">
              <a:xfrm>
                <a:off x="144" y="1391"/>
                <a:ext cx="0" cy="60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93" name="Line 29"/>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94" name="Line 30"/>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1391" name="Text Box 31"/>
            <p:cNvSpPr txBox="1">
              <a:spLocks noChangeArrowheads="1"/>
            </p:cNvSpPr>
            <p:nvPr/>
          </p:nvSpPr>
          <p:spPr bwMode="auto">
            <a:xfrm>
              <a:off x="587" y="1477"/>
              <a:ext cx="0" cy="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a:latin typeface="Arial" panose="020B0604020202020204" pitchFamily="34" charset="0"/>
                <a:ea typeface="宋体" panose="02010600030101010101" pitchFamily="2" charset="-122"/>
              </a:endParaRPr>
            </a:p>
          </p:txBody>
        </p:sp>
      </p:grpSp>
      <p:sp>
        <p:nvSpPr>
          <p:cNvPr id="141324" name="Text Box 32"/>
          <p:cNvSpPr txBox="1">
            <a:spLocks noChangeArrowheads="1"/>
          </p:cNvSpPr>
          <p:nvPr/>
        </p:nvSpPr>
        <p:spPr bwMode="auto">
          <a:xfrm>
            <a:off x="1336663" y="4836014"/>
            <a:ext cx="851195" cy="34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latin typeface="Arial" panose="020B0604020202020204" pitchFamily="34" charset="0"/>
                <a:ea typeface="宋体" panose="02010600030101010101" pitchFamily="2" charset="-122"/>
              </a:rPr>
              <a:t>设计类</a:t>
            </a:r>
            <a:endParaRPr lang="en-US" altLang="zh-CN" sz="2216">
              <a:latin typeface="Arial" panose="020B0604020202020204" pitchFamily="34" charset="0"/>
              <a:ea typeface="宋体" panose="02010600030101010101" pitchFamily="2" charset="-122"/>
            </a:endParaRPr>
          </a:p>
        </p:txBody>
      </p:sp>
      <p:grpSp>
        <p:nvGrpSpPr>
          <p:cNvPr id="141325" name="Group 33"/>
          <p:cNvGrpSpPr>
            <a:grpSpLocks/>
          </p:cNvGrpSpPr>
          <p:nvPr/>
        </p:nvGrpSpPr>
        <p:grpSpPr bwMode="auto">
          <a:xfrm>
            <a:off x="5417002" y="2373741"/>
            <a:ext cx="798774" cy="585549"/>
            <a:chOff x="3281" y="2345"/>
            <a:chExt cx="1087" cy="796"/>
          </a:xfrm>
        </p:grpSpPr>
        <p:grpSp>
          <p:nvGrpSpPr>
            <p:cNvPr id="141386" name="Group 34"/>
            <p:cNvGrpSpPr>
              <a:grpSpLocks/>
            </p:cNvGrpSpPr>
            <p:nvPr/>
          </p:nvGrpSpPr>
          <p:grpSpPr bwMode="auto">
            <a:xfrm>
              <a:off x="3315" y="2345"/>
              <a:ext cx="1053" cy="702"/>
              <a:chOff x="3315" y="2345"/>
              <a:chExt cx="678" cy="452"/>
            </a:xfrm>
          </p:grpSpPr>
          <p:sp>
            <p:nvSpPr>
              <p:cNvPr id="141388" name="Rectangle 35"/>
              <p:cNvSpPr>
                <a:spLocks noChangeArrowheads="1"/>
              </p:cNvSpPr>
              <p:nvPr/>
            </p:nvSpPr>
            <p:spPr bwMode="auto">
              <a:xfrm>
                <a:off x="3315" y="2465"/>
                <a:ext cx="678" cy="332"/>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89" name="Rectangle 36"/>
              <p:cNvSpPr>
                <a:spLocks noChangeArrowheads="1"/>
              </p:cNvSpPr>
              <p:nvPr/>
            </p:nvSpPr>
            <p:spPr bwMode="auto">
              <a:xfrm>
                <a:off x="3315" y="2345"/>
                <a:ext cx="237" cy="1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41387" name="Text Box 37"/>
            <p:cNvSpPr txBox="1">
              <a:spLocks noChangeArrowheads="1"/>
            </p:cNvSpPr>
            <p:nvPr/>
          </p:nvSpPr>
          <p:spPr bwMode="auto">
            <a:xfrm>
              <a:off x="3281" y="2552"/>
              <a:ext cx="251"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en-US" altLang="zh-CN" sz="2216">
                <a:latin typeface="Arial" panose="020B0604020202020204" pitchFamily="34" charset="0"/>
                <a:ea typeface="宋体" panose="02010600030101010101" pitchFamily="2" charset="-122"/>
              </a:endParaRPr>
            </a:p>
          </p:txBody>
        </p:sp>
      </p:grpSp>
      <p:grpSp>
        <p:nvGrpSpPr>
          <p:cNvPr id="141326" name="Group 38"/>
          <p:cNvGrpSpPr>
            <a:grpSpLocks/>
          </p:cNvGrpSpPr>
          <p:nvPr/>
        </p:nvGrpSpPr>
        <p:grpSpPr bwMode="auto">
          <a:xfrm>
            <a:off x="6349148" y="2391329"/>
            <a:ext cx="798774" cy="585549"/>
            <a:chOff x="3281" y="2345"/>
            <a:chExt cx="1087" cy="796"/>
          </a:xfrm>
        </p:grpSpPr>
        <p:grpSp>
          <p:nvGrpSpPr>
            <p:cNvPr id="141382" name="Group 39"/>
            <p:cNvGrpSpPr>
              <a:grpSpLocks/>
            </p:cNvGrpSpPr>
            <p:nvPr/>
          </p:nvGrpSpPr>
          <p:grpSpPr bwMode="auto">
            <a:xfrm>
              <a:off x="3315" y="2345"/>
              <a:ext cx="1053" cy="702"/>
              <a:chOff x="3315" y="2345"/>
              <a:chExt cx="678" cy="452"/>
            </a:xfrm>
          </p:grpSpPr>
          <p:sp>
            <p:nvSpPr>
              <p:cNvPr id="141384" name="Rectangle 40"/>
              <p:cNvSpPr>
                <a:spLocks noChangeArrowheads="1"/>
              </p:cNvSpPr>
              <p:nvPr/>
            </p:nvSpPr>
            <p:spPr bwMode="auto">
              <a:xfrm>
                <a:off x="3315" y="2465"/>
                <a:ext cx="678" cy="332"/>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85" name="Rectangle 41"/>
              <p:cNvSpPr>
                <a:spLocks noChangeArrowheads="1"/>
              </p:cNvSpPr>
              <p:nvPr/>
            </p:nvSpPr>
            <p:spPr bwMode="auto">
              <a:xfrm>
                <a:off x="3315" y="2345"/>
                <a:ext cx="237" cy="1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41383" name="Text Box 42"/>
            <p:cNvSpPr txBox="1">
              <a:spLocks noChangeArrowheads="1"/>
            </p:cNvSpPr>
            <p:nvPr/>
          </p:nvSpPr>
          <p:spPr bwMode="auto">
            <a:xfrm>
              <a:off x="3281" y="2552"/>
              <a:ext cx="251"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en-US" altLang="zh-CN" sz="2216">
                <a:latin typeface="Arial" panose="020B0604020202020204" pitchFamily="34" charset="0"/>
                <a:ea typeface="宋体" panose="02010600030101010101" pitchFamily="2" charset="-122"/>
              </a:endParaRPr>
            </a:p>
          </p:txBody>
        </p:sp>
      </p:grpSp>
      <p:grpSp>
        <p:nvGrpSpPr>
          <p:cNvPr id="141327" name="Group 43"/>
          <p:cNvGrpSpPr>
            <a:grpSpLocks/>
          </p:cNvGrpSpPr>
          <p:nvPr/>
        </p:nvGrpSpPr>
        <p:grpSpPr bwMode="auto">
          <a:xfrm>
            <a:off x="6331561" y="1740585"/>
            <a:ext cx="798774" cy="585549"/>
            <a:chOff x="3281" y="2345"/>
            <a:chExt cx="1087" cy="796"/>
          </a:xfrm>
        </p:grpSpPr>
        <p:grpSp>
          <p:nvGrpSpPr>
            <p:cNvPr id="141378" name="Group 44"/>
            <p:cNvGrpSpPr>
              <a:grpSpLocks/>
            </p:cNvGrpSpPr>
            <p:nvPr/>
          </p:nvGrpSpPr>
          <p:grpSpPr bwMode="auto">
            <a:xfrm>
              <a:off x="3315" y="2345"/>
              <a:ext cx="1053" cy="702"/>
              <a:chOff x="3315" y="2345"/>
              <a:chExt cx="678" cy="452"/>
            </a:xfrm>
          </p:grpSpPr>
          <p:sp>
            <p:nvSpPr>
              <p:cNvPr id="141380" name="Rectangle 45"/>
              <p:cNvSpPr>
                <a:spLocks noChangeArrowheads="1"/>
              </p:cNvSpPr>
              <p:nvPr/>
            </p:nvSpPr>
            <p:spPr bwMode="auto">
              <a:xfrm>
                <a:off x="3315" y="2465"/>
                <a:ext cx="678" cy="332"/>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81" name="Rectangle 46"/>
              <p:cNvSpPr>
                <a:spLocks noChangeArrowheads="1"/>
              </p:cNvSpPr>
              <p:nvPr/>
            </p:nvSpPr>
            <p:spPr bwMode="auto">
              <a:xfrm>
                <a:off x="3315" y="2345"/>
                <a:ext cx="237" cy="1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41379" name="Text Box 47"/>
            <p:cNvSpPr txBox="1">
              <a:spLocks noChangeArrowheads="1"/>
            </p:cNvSpPr>
            <p:nvPr/>
          </p:nvSpPr>
          <p:spPr bwMode="auto">
            <a:xfrm>
              <a:off x="3281" y="2552"/>
              <a:ext cx="251"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en-US" altLang="zh-CN" sz="2216">
                <a:latin typeface="Arial" panose="020B0604020202020204" pitchFamily="34" charset="0"/>
                <a:ea typeface="宋体" panose="02010600030101010101" pitchFamily="2" charset="-122"/>
              </a:endParaRPr>
            </a:p>
          </p:txBody>
        </p:sp>
      </p:grpSp>
      <p:grpSp>
        <p:nvGrpSpPr>
          <p:cNvPr id="141328" name="Group 48"/>
          <p:cNvGrpSpPr>
            <a:grpSpLocks/>
          </p:cNvGrpSpPr>
          <p:nvPr/>
        </p:nvGrpSpPr>
        <p:grpSpPr bwMode="auto">
          <a:xfrm>
            <a:off x="5417002" y="1740585"/>
            <a:ext cx="798774" cy="585549"/>
            <a:chOff x="3281" y="2345"/>
            <a:chExt cx="1087" cy="796"/>
          </a:xfrm>
        </p:grpSpPr>
        <p:grpSp>
          <p:nvGrpSpPr>
            <p:cNvPr id="141374" name="Group 49"/>
            <p:cNvGrpSpPr>
              <a:grpSpLocks/>
            </p:cNvGrpSpPr>
            <p:nvPr/>
          </p:nvGrpSpPr>
          <p:grpSpPr bwMode="auto">
            <a:xfrm>
              <a:off x="3315" y="2345"/>
              <a:ext cx="1053" cy="702"/>
              <a:chOff x="3315" y="2345"/>
              <a:chExt cx="678" cy="452"/>
            </a:xfrm>
          </p:grpSpPr>
          <p:sp>
            <p:nvSpPr>
              <p:cNvPr id="141376" name="Rectangle 50"/>
              <p:cNvSpPr>
                <a:spLocks noChangeArrowheads="1"/>
              </p:cNvSpPr>
              <p:nvPr/>
            </p:nvSpPr>
            <p:spPr bwMode="auto">
              <a:xfrm>
                <a:off x="3315" y="2465"/>
                <a:ext cx="678" cy="332"/>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77" name="Rectangle 51"/>
              <p:cNvSpPr>
                <a:spLocks noChangeArrowheads="1"/>
              </p:cNvSpPr>
              <p:nvPr/>
            </p:nvSpPr>
            <p:spPr bwMode="auto">
              <a:xfrm>
                <a:off x="3315" y="2345"/>
                <a:ext cx="237" cy="1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41375" name="Text Box 52"/>
            <p:cNvSpPr txBox="1">
              <a:spLocks noChangeArrowheads="1"/>
            </p:cNvSpPr>
            <p:nvPr/>
          </p:nvSpPr>
          <p:spPr bwMode="auto">
            <a:xfrm>
              <a:off x="3281" y="2552"/>
              <a:ext cx="251" cy="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en-US" altLang="zh-CN" sz="2216">
                <a:latin typeface="Arial" panose="020B0604020202020204" pitchFamily="34" charset="0"/>
                <a:ea typeface="宋体" panose="02010600030101010101" pitchFamily="2" charset="-122"/>
              </a:endParaRPr>
            </a:p>
          </p:txBody>
        </p:sp>
      </p:grpSp>
      <p:grpSp>
        <p:nvGrpSpPr>
          <p:cNvPr id="141329" name="Group 53"/>
          <p:cNvGrpSpPr>
            <a:grpSpLocks/>
          </p:cNvGrpSpPr>
          <p:nvPr/>
        </p:nvGrpSpPr>
        <p:grpSpPr bwMode="auto">
          <a:xfrm>
            <a:off x="633157" y="2725493"/>
            <a:ext cx="1105092" cy="1477364"/>
            <a:chOff x="446" y="2208"/>
            <a:chExt cx="754" cy="1008"/>
          </a:xfrm>
        </p:grpSpPr>
        <p:sp>
          <p:nvSpPr>
            <p:cNvPr id="141355" name="Oval 54"/>
            <p:cNvSpPr>
              <a:spLocks noChangeArrowheads="1"/>
            </p:cNvSpPr>
            <p:nvPr/>
          </p:nvSpPr>
          <p:spPr bwMode="auto">
            <a:xfrm>
              <a:off x="446" y="2208"/>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56" name="Rectangle 55"/>
            <p:cNvSpPr>
              <a:spLocks noChangeArrowheads="1"/>
            </p:cNvSpPr>
            <p:nvPr/>
          </p:nvSpPr>
          <p:spPr bwMode="auto">
            <a:xfrm>
              <a:off x="768"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57" name="Line 56"/>
            <p:cNvSpPr>
              <a:spLocks noChangeShapeType="1"/>
            </p:cNvSpPr>
            <p:nvPr/>
          </p:nvSpPr>
          <p:spPr bwMode="auto">
            <a:xfrm>
              <a:off x="1056"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8" name="Line 57"/>
            <p:cNvSpPr>
              <a:spLocks noChangeShapeType="1"/>
            </p:cNvSpPr>
            <p:nvPr/>
          </p:nvSpPr>
          <p:spPr bwMode="auto">
            <a:xfrm>
              <a:off x="1056"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58"/>
            <p:cNvSpPr>
              <a:spLocks noChangeShapeType="1"/>
            </p:cNvSpPr>
            <p:nvPr/>
          </p:nvSpPr>
          <p:spPr bwMode="auto">
            <a:xfrm flipH="1">
              <a:off x="1056"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59"/>
            <p:cNvSpPr>
              <a:spLocks noChangeShapeType="1"/>
            </p:cNvSpPr>
            <p:nvPr/>
          </p:nvSpPr>
          <p:spPr bwMode="auto">
            <a:xfrm>
              <a:off x="816"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1" name="Line 60"/>
            <p:cNvSpPr>
              <a:spLocks noChangeShapeType="1"/>
            </p:cNvSpPr>
            <p:nvPr/>
          </p:nvSpPr>
          <p:spPr bwMode="auto">
            <a:xfrm>
              <a:off x="816"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2" name="Line 61"/>
            <p:cNvSpPr>
              <a:spLocks noChangeShapeType="1"/>
            </p:cNvSpPr>
            <p:nvPr/>
          </p:nvSpPr>
          <p:spPr bwMode="auto">
            <a:xfrm>
              <a:off x="816"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3" name="Line 62"/>
            <p:cNvSpPr>
              <a:spLocks noChangeShapeType="1"/>
            </p:cNvSpPr>
            <p:nvPr/>
          </p:nvSpPr>
          <p:spPr bwMode="auto">
            <a:xfrm>
              <a:off x="816"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4" name="Line 63"/>
            <p:cNvSpPr>
              <a:spLocks noChangeShapeType="1"/>
            </p:cNvSpPr>
            <p:nvPr/>
          </p:nvSpPr>
          <p:spPr bwMode="auto">
            <a:xfrm>
              <a:off x="816"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5" name="Line 64"/>
            <p:cNvSpPr>
              <a:spLocks noChangeShapeType="1"/>
            </p:cNvSpPr>
            <p:nvPr/>
          </p:nvSpPr>
          <p:spPr bwMode="auto">
            <a:xfrm>
              <a:off x="816"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6" name="Line 65"/>
            <p:cNvSpPr>
              <a:spLocks noChangeShapeType="1"/>
            </p:cNvSpPr>
            <p:nvPr/>
          </p:nvSpPr>
          <p:spPr bwMode="auto">
            <a:xfrm>
              <a:off x="816"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7" name="Line 66"/>
            <p:cNvSpPr>
              <a:spLocks noChangeShapeType="1"/>
            </p:cNvSpPr>
            <p:nvPr/>
          </p:nvSpPr>
          <p:spPr bwMode="auto">
            <a:xfrm>
              <a:off x="816"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8" name="Line 67"/>
            <p:cNvSpPr>
              <a:spLocks noChangeShapeType="1"/>
            </p:cNvSpPr>
            <p:nvPr/>
          </p:nvSpPr>
          <p:spPr bwMode="auto">
            <a:xfrm>
              <a:off x="816"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9" name="Line 68"/>
            <p:cNvSpPr>
              <a:spLocks noChangeShapeType="1"/>
            </p:cNvSpPr>
            <p:nvPr/>
          </p:nvSpPr>
          <p:spPr bwMode="auto">
            <a:xfrm>
              <a:off x="816"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0" name="Line 69"/>
            <p:cNvSpPr>
              <a:spLocks noChangeShapeType="1"/>
            </p:cNvSpPr>
            <p:nvPr/>
          </p:nvSpPr>
          <p:spPr bwMode="auto">
            <a:xfrm>
              <a:off x="816"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1" name="Line 70"/>
            <p:cNvSpPr>
              <a:spLocks noChangeShapeType="1"/>
            </p:cNvSpPr>
            <p:nvPr/>
          </p:nvSpPr>
          <p:spPr bwMode="auto">
            <a:xfrm>
              <a:off x="816"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2" name="Line 71"/>
            <p:cNvSpPr>
              <a:spLocks noChangeShapeType="1"/>
            </p:cNvSpPr>
            <p:nvPr/>
          </p:nvSpPr>
          <p:spPr bwMode="auto">
            <a:xfrm>
              <a:off x="816"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3" name="Line 72"/>
            <p:cNvSpPr>
              <a:spLocks noChangeShapeType="1"/>
            </p:cNvSpPr>
            <p:nvPr/>
          </p:nvSpPr>
          <p:spPr bwMode="auto">
            <a:xfrm>
              <a:off x="816"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1330" name="Text Box 73"/>
          <p:cNvSpPr txBox="1">
            <a:spLocks noChangeArrowheads="1"/>
          </p:cNvSpPr>
          <p:nvPr/>
        </p:nvSpPr>
        <p:spPr bwMode="auto">
          <a:xfrm>
            <a:off x="5417002" y="1318480"/>
            <a:ext cx="851195" cy="34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latin typeface="Arial" panose="020B0604020202020204" pitchFamily="34" charset="0"/>
                <a:ea typeface="宋体" panose="02010600030101010101" pitchFamily="2" charset="-122"/>
              </a:rPr>
              <a:t>子系统</a:t>
            </a:r>
            <a:endParaRPr lang="en-US" altLang="zh-CN" sz="2216">
              <a:latin typeface="Arial" panose="020B0604020202020204" pitchFamily="34" charset="0"/>
              <a:ea typeface="宋体" panose="02010600030101010101" pitchFamily="2" charset="-122"/>
            </a:endParaRPr>
          </a:p>
        </p:txBody>
      </p:sp>
      <p:sp>
        <p:nvSpPr>
          <p:cNvPr id="141331" name="Text Box 74"/>
          <p:cNvSpPr txBox="1">
            <a:spLocks noChangeArrowheads="1"/>
          </p:cNvSpPr>
          <p:nvPr/>
        </p:nvSpPr>
        <p:spPr bwMode="auto">
          <a:xfrm>
            <a:off x="844209" y="4343559"/>
            <a:ext cx="567463" cy="34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216">
                <a:latin typeface="Arial" panose="020B0604020202020204" pitchFamily="34" charset="0"/>
                <a:ea typeface="宋体" panose="02010600030101010101" pitchFamily="2" charset="-122"/>
              </a:rPr>
              <a:t>用例</a:t>
            </a:r>
            <a:endParaRPr lang="en-US" altLang="zh-CN" sz="2216">
              <a:latin typeface="Arial" panose="020B0604020202020204" pitchFamily="34" charset="0"/>
              <a:ea typeface="宋体" panose="02010600030101010101" pitchFamily="2" charset="-122"/>
            </a:endParaRPr>
          </a:p>
        </p:txBody>
      </p:sp>
      <p:sp>
        <p:nvSpPr>
          <p:cNvPr id="141333" name="Rectangle 96"/>
          <p:cNvSpPr>
            <a:spLocks noGrp="1" noChangeArrowheads="1"/>
          </p:cNvSpPr>
          <p:nvPr>
            <p:ph type="title"/>
          </p:nvPr>
        </p:nvSpPr>
        <p:spPr>
          <a:xfrm>
            <a:off x="477799" y="531433"/>
            <a:ext cx="8185594" cy="1069916"/>
          </a:xfrm>
        </p:spPr>
        <p:txBody>
          <a:bodyPr/>
          <a:lstStyle/>
          <a:p>
            <a:pPr eaLnBrk="1" hangingPunct="1"/>
            <a:r>
              <a:rPr lang="zh-CN" altLang="en-US" dirty="0"/>
              <a:t>面向对象的分析与设计既不是自顶向下也不是自底向上</a:t>
            </a:r>
            <a:endParaRPr lang="en-US" altLang="zh-CN" dirty="0"/>
          </a:p>
        </p:txBody>
      </p:sp>
      <p:sp>
        <p:nvSpPr>
          <p:cNvPr id="99"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0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组合 6"/>
          <p:cNvGrpSpPr/>
          <p:nvPr/>
        </p:nvGrpSpPr>
        <p:grpSpPr>
          <a:xfrm>
            <a:off x="3426282" y="3306368"/>
            <a:ext cx="2519883" cy="1230848"/>
            <a:chOff x="3426282" y="3306368"/>
            <a:chExt cx="2519883" cy="1230848"/>
          </a:xfrm>
        </p:grpSpPr>
        <p:grpSp>
          <p:nvGrpSpPr>
            <p:cNvPr id="141332" name="Group 75"/>
            <p:cNvGrpSpPr>
              <a:grpSpLocks/>
            </p:cNvGrpSpPr>
            <p:nvPr/>
          </p:nvGrpSpPr>
          <p:grpSpPr bwMode="auto">
            <a:xfrm>
              <a:off x="3426282" y="3306368"/>
              <a:ext cx="1836446" cy="1207686"/>
              <a:chOff x="1301" y="1046"/>
              <a:chExt cx="1253" cy="824"/>
            </a:xfrm>
          </p:grpSpPr>
          <p:grpSp>
            <p:nvGrpSpPr>
              <p:cNvPr id="141335" name="Group 76"/>
              <p:cNvGrpSpPr>
                <a:grpSpLocks/>
              </p:cNvGrpSpPr>
              <p:nvPr/>
            </p:nvGrpSpPr>
            <p:grpSpPr bwMode="auto">
              <a:xfrm>
                <a:off x="1301" y="1205"/>
                <a:ext cx="310" cy="233"/>
                <a:chOff x="121" y="1357"/>
                <a:chExt cx="904" cy="675"/>
              </a:xfrm>
            </p:grpSpPr>
            <p:sp>
              <p:nvSpPr>
                <p:cNvPr id="141352" name="Rectangle 77"/>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53" name="Line 78"/>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54" name="Line 79"/>
                <p:cNvSpPr>
                  <a:spLocks noChangeShapeType="1"/>
                </p:cNvSpPr>
                <p:nvPr/>
              </p:nvSpPr>
              <p:spPr bwMode="auto">
                <a:xfrm>
                  <a:off x="121" y="1417"/>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1336" name="Group 80"/>
              <p:cNvGrpSpPr>
                <a:grpSpLocks/>
              </p:cNvGrpSpPr>
              <p:nvPr/>
            </p:nvGrpSpPr>
            <p:grpSpPr bwMode="auto">
              <a:xfrm>
                <a:off x="1950" y="1046"/>
                <a:ext cx="302" cy="233"/>
                <a:chOff x="144" y="1357"/>
                <a:chExt cx="881" cy="675"/>
              </a:xfrm>
            </p:grpSpPr>
            <p:sp>
              <p:nvSpPr>
                <p:cNvPr id="141349" name="Rectangle 81"/>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50" name="Line 82"/>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51" name="Line 83"/>
                <p:cNvSpPr>
                  <a:spLocks noChangeShapeType="1"/>
                </p:cNvSpPr>
                <p:nvPr/>
              </p:nvSpPr>
              <p:spPr bwMode="auto">
                <a:xfrm>
                  <a:off x="144" y="1449"/>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1337" name="Group 84"/>
              <p:cNvGrpSpPr>
                <a:grpSpLocks/>
              </p:cNvGrpSpPr>
              <p:nvPr/>
            </p:nvGrpSpPr>
            <p:grpSpPr bwMode="auto">
              <a:xfrm>
                <a:off x="1648" y="1637"/>
                <a:ext cx="302" cy="233"/>
                <a:chOff x="144" y="1357"/>
                <a:chExt cx="881" cy="675"/>
              </a:xfrm>
            </p:grpSpPr>
            <p:sp>
              <p:nvSpPr>
                <p:cNvPr id="141346" name="Rectangle 85"/>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47" name="Line 86"/>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48" name="Line 87"/>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1338" name="Group 88"/>
              <p:cNvGrpSpPr>
                <a:grpSpLocks/>
              </p:cNvGrpSpPr>
              <p:nvPr/>
            </p:nvGrpSpPr>
            <p:grpSpPr bwMode="auto">
              <a:xfrm>
                <a:off x="2252" y="1555"/>
                <a:ext cx="302" cy="233"/>
                <a:chOff x="144" y="1357"/>
                <a:chExt cx="881" cy="675"/>
              </a:xfrm>
            </p:grpSpPr>
            <p:sp>
              <p:nvSpPr>
                <p:cNvPr id="141343" name="Rectangle 89"/>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1344" name="Line 90"/>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1345" name="Line 91"/>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1339" name="Line 92"/>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Line 93"/>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1" name="Line 94"/>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2" name="Line 95"/>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1334" name="Text Box 97"/>
            <p:cNvSpPr txBox="1">
              <a:spLocks noChangeArrowheads="1"/>
            </p:cNvSpPr>
            <p:nvPr/>
          </p:nvSpPr>
          <p:spPr bwMode="auto">
            <a:xfrm>
              <a:off x="4905495" y="3363047"/>
              <a:ext cx="1040670" cy="4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216" b="1">
                  <a:latin typeface="Arial" panose="020B0604020202020204" pitchFamily="34" charset="0"/>
                  <a:ea typeface="宋体" panose="02010600030101010101" pitchFamily="2" charset="-122"/>
                </a:rPr>
                <a:t>分析类</a:t>
              </a:r>
              <a:endParaRPr lang="en-US" altLang="zh-CN" sz="2216" b="1">
                <a:latin typeface="Arial" panose="020B0604020202020204" pitchFamily="34" charset="0"/>
                <a:ea typeface="宋体" panose="02010600030101010101" pitchFamily="2" charset="-122"/>
              </a:endParaRPr>
            </a:p>
          </p:txBody>
        </p:sp>
        <p:sp>
          <p:nvSpPr>
            <p:cNvPr id="102" name="Line 79"/>
            <p:cNvSpPr>
              <a:spLocks noChangeShapeType="1"/>
            </p:cNvSpPr>
            <p:nvPr/>
          </p:nvSpPr>
          <p:spPr bwMode="auto">
            <a:xfrm>
              <a:off x="3435294" y="3923988"/>
              <a:ext cx="44278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cxnSp>
          <p:nvCxnSpPr>
            <p:cNvPr id="3" name="直接连接符 2"/>
            <p:cNvCxnSpPr>
              <a:stCxn id="141354" idx="1"/>
              <a:endCxn id="102" idx="1"/>
            </p:cNvCxnSpPr>
            <p:nvPr/>
          </p:nvCxnSpPr>
          <p:spPr bwMode="auto">
            <a:xfrm>
              <a:off x="3869070" y="3569760"/>
              <a:ext cx="9012" cy="354229"/>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104" name="直接连接符 103"/>
            <p:cNvCxnSpPr/>
            <p:nvPr/>
          </p:nvCxnSpPr>
          <p:spPr bwMode="auto">
            <a:xfrm flipH="1">
              <a:off x="4796018" y="3348195"/>
              <a:ext cx="164" cy="340054"/>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sp>
          <p:nvSpPr>
            <p:cNvPr id="105" name="Line 82"/>
            <p:cNvSpPr>
              <a:spLocks noChangeShapeType="1"/>
            </p:cNvSpPr>
            <p:nvPr/>
          </p:nvSpPr>
          <p:spPr bwMode="auto">
            <a:xfrm>
              <a:off x="4387994" y="3640052"/>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06" name="Line 82"/>
            <p:cNvSpPr>
              <a:spLocks noChangeShapeType="1"/>
            </p:cNvSpPr>
            <p:nvPr/>
          </p:nvSpPr>
          <p:spPr bwMode="auto">
            <a:xfrm>
              <a:off x="3426282" y="367522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07" name="Line 82"/>
            <p:cNvSpPr>
              <a:spLocks noChangeShapeType="1"/>
            </p:cNvSpPr>
            <p:nvPr/>
          </p:nvSpPr>
          <p:spPr bwMode="auto">
            <a:xfrm>
              <a:off x="4377481" y="3429000"/>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08" name="Line 82"/>
            <p:cNvSpPr>
              <a:spLocks noChangeShapeType="1"/>
            </p:cNvSpPr>
            <p:nvPr/>
          </p:nvSpPr>
          <p:spPr bwMode="auto">
            <a:xfrm>
              <a:off x="3938025" y="4514054"/>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09" name="Line 82"/>
            <p:cNvSpPr>
              <a:spLocks noChangeShapeType="1"/>
            </p:cNvSpPr>
            <p:nvPr/>
          </p:nvSpPr>
          <p:spPr bwMode="auto">
            <a:xfrm>
              <a:off x="4833678" y="441046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10" name="Line 82"/>
            <p:cNvSpPr>
              <a:spLocks noChangeShapeType="1"/>
            </p:cNvSpPr>
            <p:nvPr/>
          </p:nvSpPr>
          <p:spPr bwMode="auto">
            <a:xfrm>
              <a:off x="3945371" y="420285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11" name="Line 82"/>
            <p:cNvSpPr>
              <a:spLocks noChangeShapeType="1"/>
            </p:cNvSpPr>
            <p:nvPr/>
          </p:nvSpPr>
          <p:spPr bwMode="auto">
            <a:xfrm>
              <a:off x="4796182" y="4052378"/>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cxnSp>
          <p:nvCxnSpPr>
            <p:cNvPr id="5" name="直接连接符 4"/>
            <p:cNvCxnSpPr>
              <a:endCxn id="109" idx="1"/>
            </p:cNvCxnSpPr>
            <p:nvPr/>
          </p:nvCxnSpPr>
          <p:spPr bwMode="auto">
            <a:xfrm>
              <a:off x="5276301" y="4022332"/>
              <a:ext cx="0" cy="388136"/>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114" name="直接连接符 113"/>
            <p:cNvCxnSpPr>
              <a:stCxn id="110" idx="1"/>
            </p:cNvCxnSpPr>
            <p:nvPr/>
          </p:nvCxnSpPr>
          <p:spPr bwMode="auto">
            <a:xfrm flipH="1">
              <a:off x="4362092" y="4202858"/>
              <a:ext cx="25902" cy="334358"/>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02735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300" fill="hold"/>
                                        <p:tgtEl>
                                          <p:spTgt spid="101"/>
                                        </p:tgtEl>
                                        <p:attrNameLst>
                                          <p:attrName>ppt_x</p:attrName>
                                        </p:attrNameLst>
                                      </p:cBhvr>
                                      <p:tavLst>
                                        <p:tav tm="0">
                                          <p:val>
                                            <p:strVal val="0-#ppt_w/2"/>
                                          </p:val>
                                        </p:tav>
                                        <p:tav tm="100000">
                                          <p:val>
                                            <p:strVal val="#ppt_x"/>
                                          </p:val>
                                        </p:tav>
                                      </p:tavLst>
                                    </p:anim>
                                    <p:anim calcmode="lin" valueType="num">
                                      <p:cBhvr additive="base">
                                        <p:cTn id="12" dur="3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4816091" y="4704108"/>
            <a:ext cx="1824721" cy="1725057"/>
            <a:chOff x="1309" y="1046"/>
            <a:chExt cx="1245" cy="1177"/>
          </a:xfrm>
        </p:grpSpPr>
        <p:grpSp>
          <p:nvGrpSpPr>
            <p:cNvPr id="143453" name="Group 3"/>
            <p:cNvGrpSpPr>
              <a:grpSpLocks/>
            </p:cNvGrpSpPr>
            <p:nvPr/>
          </p:nvGrpSpPr>
          <p:grpSpPr bwMode="auto">
            <a:xfrm>
              <a:off x="1309" y="1046"/>
              <a:ext cx="1245" cy="824"/>
              <a:chOff x="1309" y="1046"/>
              <a:chExt cx="1245" cy="824"/>
            </a:xfrm>
          </p:grpSpPr>
          <p:grpSp>
            <p:nvGrpSpPr>
              <p:cNvPr id="143455" name="Group 4"/>
              <p:cNvGrpSpPr>
                <a:grpSpLocks/>
              </p:cNvGrpSpPr>
              <p:nvPr/>
            </p:nvGrpSpPr>
            <p:grpSpPr bwMode="auto">
              <a:xfrm>
                <a:off x="1309" y="1205"/>
                <a:ext cx="302" cy="233"/>
                <a:chOff x="144" y="1357"/>
                <a:chExt cx="881" cy="675"/>
              </a:xfrm>
            </p:grpSpPr>
            <p:sp>
              <p:nvSpPr>
                <p:cNvPr id="143472" name="Rectangle 5"/>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73" name="Line 6"/>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3474" name="Line 7"/>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3456" name="Group 8"/>
              <p:cNvGrpSpPr>
                <a:grpSpLocks/>
              </p:cNvGrpSpPr>
              <p:nvPr/>
            </p:nvGrpSpPr>
            <p:grpSpPr bwMode="auto">
              <a:xfrm>
                <a:off x="1950" y="1046"/>
                <a:ext cx="302" cy="233"/>
                <a:chOff x="144" y="1357"/>
                <a:chExt cx="881" cy="675"/>
              </a:xfrm>
            </p:grpSpPr>
            <p:sp>
              <p:nvSpPr>
                <p:cNvPr id="143469" name="Rectangle 9"/>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70" name="Line 10"/>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3471" name="Line 11"/>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3457" name="Group 12"/>
              <p:cNvGrpSpPr>
                <a:grpSpLocks/>
              </p:cNvGrpSpPr>
              <p:nvPr/>
            </p:nvGrpSpPr>
            <p:grpSpPr bwMode="auto">
              <a:xfrm>
                <a:off x="1648" y="1637"/>
                <a:ext cx="302" cy="233"/>
                <a:chOff x="144" y="1357"/>
                <a:chExt cx="881" cy="675"/>
              </a:xfrm>
            </p:grpSpPr>
            <p:sp>
              <p:nvSpPr>
                <p:cNvPr id="143466" name="Rectangle 13"/>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67" name="Line 14"/>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3468" name="Line 15"/>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3458" name="Group 16"/>
              <p:cNvGrpSpPr>
                <a:grpSpLocks/>
              </p:cNvGrpSpPr>
              <p:nvPr/>
            </p:nvGrpSpPr>
            <p:grpSpPr bwMode="auto">
              <a:xfrm>
                <a:off x="2252" y="1555"/>
                <a:ext cx="302" cy="233"/>
                <a:chOff x="144" y="1357"/>
                <a:chExt cx="881" cy="675"/>
              </a:xfrm>
            </p:grpSpPr>
            <p:sp>
              <p:nvSpPr>
                <p:cNvPr id="143463" name="Rectangle 17"/>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64" name="Line 18"/>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3465" name="Line 19"/>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3459" name="Line 20"/>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60" name="Line 21"/>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61" name="Line 22"/>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62" name="Line 23"/>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54" name="Text Box 24"/>
            <p:cNvSpPr txBox="1">
              <a:spLocks noChangeArrowheads="1"/>
            </p:cNvSpPr>
            <p:nvPr/>
          </p:nvSpPr>
          <p:spPr bwMode="auto">
            <a:xfrm>
              <a:off x="1676" y="1927"/>
              <a:ext cx="51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类图</a:t>
              </a:r>
              <a:endParaRPr lang="en-US" altLang="zh-CN" sz="2216" dirty="0">
                <a:latin typeface="Arial" panose="020B0604020202020204" pitchFamily="34" charset="0"/>
                <a:ea typeface="宋体" panose="02010600030101010101" pitchFamily="2" charset="-122"/>
              </a:endParaRPr>
            </a:p>
          </p:txBody>
        </p:sp>
      </p:grpSp>
      <p:grpSp>
        <p:nvGrpSpPr>
          <p:cNvPr id="143363" name="Group 25"/>
          <p:cNvGrpSpPr>
            <a:grpSpLocks/>
          </p:cNvGrpSpPr>
          <p:nvPr/>
        </p:nvGrpSpPr>
        <p:grpSpPr bwMode="auto">
          <a:xfrm>
            <a:off x="3107155" y="2690317"/>
            <a:ext cx="2481327" cy="1949301"/>
            <a:chOff x="1972" y="1606"/>
            <a:chExt cx="1693" cy="1330"/>
          </a:xfrm>
        </p:grpSpPr>
        <p:grpSp>
          <p:nvGrpSpPr>
            <p:cNvPr id="143422" name="Group 26"/>
            <p:cNvGrpSpPr>
              <a:grpSpLocks/>
            </p:cNvGrpSpPr>
            <p:nvPr/>
          </p:nvGrpSpPr>
          <p:grpSpPr bwMode="auto">
            <a:xfrm>
              <a:off x="1972" y="1606"/>
              <a:ext cx="1693" cy="917"/>
              <a:chOff x="286" y="960"/>
              <a:chExt cx="5174" cy="2688"/>
            </a:xfrm>
          </p:grpSpPr>
          <p:grpSp>
            <p:nvGrpSpPr>
              <p:cNvPr id="143424" name="Group 27"/>
              <p:cNvGrpSpPr>
                <a:grpSpLocks/>
              </p:cNvGrpSpPr>
              <p:nvPr/>
            </p:nvGrpSpPr>
            <p:grpSpPr bwMode="auto">
              <a:xfrm>
                <a:off x="286" y="960"/>
                <a:ext cx="472" cy="1512"/>
                <a:chOff x="2839" y="1554"/>
                <a:chExt cx="472" cy="1512"/>
              </a:xfrm>
            </p:grpSpPr>
            <p:grpSp>
              <p:nvGrpSpPr>
                <p:cNvPr id="143447" name="Group 28"/>
                <p:cNvGrpSpPr>
                  <a:grpSpLocks/>
                </p:cNvGrpSpPr>
                <p:nvPr/>
              </p:nvGrpSpPr>
              <p:grpSpPr bwMode="auto">
                <a:xfrm>
                  <a:off x="2839" y="1554"/>
                  <a:ext cx="472" cy="595"/>
                  <a:chOff x="7654" y="3380"/>
                  <a:chExt cx="554" cy="754"/>
                </a:xfrm>
              </p:grpSpPr>
              <p:sp>
                <p:nvSpPr>
                  <p:cNvPr id="143449" name="Oval 29"/>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50" name="Line 30"/>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1" name="Line 31"/>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2" name="Freeform 32"/>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3448" name="Text Box 33"/>
                <p:cNvSpPr txBox="1">
                  <a:spLocks noChangeArrowheads="1"/>
                </p:cNvSpPr>
                <p:nvPr/>
              </p:nvSpPr>
              <p:spPr bwMode="auto">
                <a:xfrm>
                  <a:off x="2879" y="2199"/>
                  <a:ext cx="385" cy="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u="sng">
                    <a:latin typeface="Arial" panose="020B0604020202020204" pitchFamily="34" charset="0"/>
                    <a:ea typeface="宋体" panose="02010600030101010101" pitchFamily="2" charset="-122"/>
                  </a:endParaRPr>
                </a:p>
              </p:txBody>
            </p:sp>
          </p:grpSp>
          <p:grpSp>
            <p:nvGrpSpPr>
              <p:cNvPr id="143425" name="Group 34"/>
              <p:cNvGrpSpPr>
                <a:grpSpLocks/>
              </p:cNvGrpSpPr>
              <p:nvPr/>
            </p:nvGrpSpPr>
            <p:grpSpPr bwMode="auto">
              <a:xfrm>
                <a:off x="1284" y="1075"/>
                <a:ext cx="1008" cy="876"/>
                <a:chOff x="2784" y="2762"/>
                <a:chExt cx="1056" cy="486"/>
              </a:xfrm>
            </p:grpSpPr>
            <p:sp>
              <p:nvSpPr>
                <p:cNvPr id="143445" name="Rectangle 35"/>
                <p:cNvSpPr>
                  <a:spLocks noChangeArrowheads="1"/>
                </p:cNvSpPr>
                <p:nvPr/>
              </p:nvSpPr>
              <p:spPr bwMode="auto">
                <a:xfrm>
                  <a:off x="2784" y="2762"/>
                  <a:ext cx="1056" cy="37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46" name="Text Box 36"/>
                <p:cNvSpPr txBox="1">
                  <a:spLocks noChangeArrowheads="1"/>
                </p:cNvSpPr>
                <p:nvPr/>
              </p:nvSpPr>
              <p:spPr bwMode="auto">
                <a:xfrm>
                  <a:off x="3314" y="2870"/>
                  <a:ext cx="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u="sng">
                    <a:latin typeface="Arial" panose="020B0604020202020204" pitchFamily="34" charset="0"/>
                    <a:ea typeface="宋体" panose="02010600030101010101" pitchFamily="2" charset="-122"/>
                  </a:endParaRPr>
                </a:p>
              </p:txBody>
            </p:sp>
          </p:grpSp>
          <p:grpSp>
            <p:nvGrpSpPr>
              <p:cNvPr id="143426" name="Group 37"/>
              <p:cNvGrpSpPr>
                <a:grpSpLocks/>
              </p:cNvGrpSpPr>
              <p:nvPr/>
            </p:nvGrpSpPr>
            <p:grpSpPr bwMode="auto">
              <a:xfrm>
                <a:off x="2436" y="1089"/>
                <a:ext cx="720" cy="864"/>
                <a:chOff x="2784" y="2772"/>
                <a:chExt cx="1056" cy="455"/>
              </a:xfrm>
            </p:grpSpPr>
            <p:sp>
              <p:nvSpPr>
                <p:cNvPr id="143443" name="Rectangle 38"/>
                <p:cNvSpPr>
                  <a:spLocks noChangeArrowheads="1"/>
                </p:cNvSpPr>
                <p:nvPr/>
              </p:nvSpPr>
              <p:spPr bwMode="auto">
                <a:xfrm>
                  <a:off x="2784" y="2772"/>
                  <a:ext cx="1056"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44" name="Text Box 39"/>
                <p:cNvSpPr txBox="1">
                  <a:spLocks noChangeArrowheads="1"/>
                </p:cNvSpPr>
                <p:nvPr/>
              </p:nvSpPr>
              <p:spPr bwMode="auto">
                <a:xfrm>
                  <a:off x="3315"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u="sng">
                    <a:latin typeface="Arial" panose="020B0604020202020204" pitchFamily="34" charset="0"/>
                    <a:ea typeface="宋体" panose="02010600030101010101" pitchFamily="2" charset="-122"/>
                  </a:endParaRPr>
                </a:p>
              </p:txBody>
            </p:sp>
          </p:grpSp>
          <p:grpSp>
            <p:nvGrpSpPr>
              <p:cNvPr id="143427" name="Group 40"/>
              <p:cNvGrpSpPr>
                <a:grpSpLocks/>
              </p:cNvGrpSpPr>
              <p:nvPr/>
            </p:nvGrpSpPr>
            <p:grpSpPr bwMode="auto">
              <a:xfrm>
                <a:off x="3300" y="1089"/>
                <a:ext cx="1008" cy="864"/>
                <a:chOff x="2784" y="2772"/>
                <a:chExt cx="1056" cy="455"/>
              </a:xfrm>
            </p:grpSpPr>
            <p:sp>
              <p:nvSpPr>
                <p:cNvPr id="143441" name="Rectangle 41"/>
                <p:cNvSpPr>
                  <a:spLocks noChangeArrowheads="1"/>
                </p:cNvSpPr>
                <p:nvPr/>
              </p:nvSpPr>
              <p:spPr bwMode="auto">
                <a:xfrm>
                  <a:off x="2784" y="2772"/>
                  <a:ext cx="1056"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42" name="Text Box 42"/>
                <p:cNvSpPr txBox="1">
                  <a:spLocks noChangeArrowheads="1"/>
                </p:cNvSpPr>
                <p:nvPr/>
              </p:nvSpPr>
              <p:spPr bwMode="auto">
                <a:xfrm>
                  <a:off x="3312"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u="sng">
                    <a:latin typeface="Arial" panose="020B0604020202020204" pitchFamily="34" charset="0"/>
                    <a:ea typeface="宋体" panose="02010600030101010101" pitchFamily="2" charset="-122"/>
                  </a:endParaRPr>
                </a:p>
              </p:txBody>
            </p:sp>
          </p:grpSp>
          <p:sp>
            <p:nvSpPr>
              <p:cNvPr id="143428" name="Line 43"/>
              <p:cNvSpPr>
                <a:spLocks noChangeShapeType="1"/>
              </p:cNvSpPr>
              <p:nvPr/>
            </p:nvSpPr>
            <p:spPr bwMode="auto">
              <a:xfrm>
                <a:off x="574" y="1872"/>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29" name="Line 44"/>
              <p:cNvSpPr>
                <a:spLocks noChangeShapeType="1"/>
              </p:cNvSpPr>
              <p:nvPr/>
            </p:nvSpPr>
            <p:spPr bwMode="auto">
              <a:xfrm>
                <a:off x="1764" y="1872"/>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0" name="Line 45"/>
              <p:cNvSpPr>
                <a:spLocks noChangeShapeType="1"/>
              </p:cNvSpPr>
              <p:nvPr/>
            </p:nvSpPr>
            <p:spPr bwMode="auto">
              <a:xfrm>
                <a:off x="2916" y="1872"/>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1" name="Line 46"/>
              <p:cNvSpPr>
                <a:spLocks noChangeShapeType="1"/>
              </p:cNvSpPr>
              <p:nvPr/>
            </p:nvSpPr>
            <p:spPr bwMode="auto">
              <a:xfrm>
                <a:off x="3780" y="1872"/>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2" name="Line 47"/>
              <p:cNvSpPr>
                <a:spLocks noChangeShapeType="1"/>
              </p:cNvSpPr>
              <p:nvPr/>
            </p:nvSpPr>
            <p:spPr bwMode="auto">
              <a:xfrm>
                <a:off x="564" y="2064"/>
                <a:ext cx="1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3" name="Line 48"/>
              <p:cNvSpPr>
                <a:spLocks noChangeShapeType="1"/>
              </p:cNvSpPr>
              <p:nvPr/>
            </p:nvSpPr>
            <p:spPr bwMode="auto">
              <a:xfrm>
                <a:off x="1764" y="2688"/>
                <a:ext cx="1152"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4" name="Line 49"/>
              <p:cNvSpPr>
                <a:spLocks noChangeShapeType="1"/>
              </p:cNvSpPr>
              <p:nvPr/>
            </p:nvSpPr>
            <p:spPr bwMode="auto">
              <a:xfrm>
                <a:off x="2916" y="3072"/>
                <a:ext cx="864"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5" name="Line 50"/>
              <p:cNvSpPr>
                <a:spLocks noChangeShapeType="1"/>
              </p:cNvSpPr>
              <p:nvPr/>
            </p:nvSpPr>
            <p:spPr bwMode="auto">
              <a:xfrm>
                <a:off x="2916" y="3456"/>
                <a:ext cx="1968"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36" name="Line 51"/>
              <p:cNvSpPr>
                <a:spLocks noChangeShapeType="1"/>
              </p:cNvSpPr>
              <p:nvPr/>
            </p:nvSpPr>
            <p:spPr bwMode="auto">
              <a:xfrm>
                <a:off x="564" y="2352"/>
                <a:ext cx="1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437" name="Group 52"/>
              <p:cNvGrpSpPr>
                <a:grpSpLocks/>
              </p:cNvGrpSpPr>
              <p:nvPr/>
            </p:nvGrpSpPr>
            <p:grpSpPr bwMode="auto">
              <a:xfrm>
                <a:off x="4452" y="1089"/>
                <a:ext cx="1008" cy="864"/>
                <a:chOff x="2784" y="2772"/>
                <a:chExt cx="1056" cy="455"/>
              </a:xfrm>
            </p:grpSpPr>
            <p:sp>
              <p:nvSpPr>
                <p:cNvPr id="143439" name="Rectangle 53"/>
                <p:cNvSpPr>
                  <a:spLocks noChangeArrowheads="1"/>
                </p:cNvSpPr>
                <p:nvPr/>
              </p:nvSpPr>
              <p:spPr bwMode="auto">
                <a:xfrm>
                  <a:off x="2784" y="2772"/>
                  <a:ext cx="1056"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40" name="Text Box 54"/>
                <p:cNvSpPr txBox="1">
                  <a:spLocks noChangeArrowheads="1"/>
                </p:cNvSpPr>
                <p:nvPr/>
              </p:nvSpPr>
              <p:spPr bwMode="auto">
                <a:xfrm>
                  <a:off x="3312"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en-US" altLang="zh-CN" sz="2216" u="sng">
                    <a:latin typeface="Arial" panose="020B0604020202020204" pitchFamily="34" charset="0"/>
                    <a:ea typeface="宋体" panose="02010600030101010101" pitchFamily="2" charset="-122"/>
                  </a:endParaRPr>
                </a:p>
              </p:txBody>
            </p:sp>
          </p:grpSp>
          <p:sp>
            <p:nvSpPr>
              <p:cNvPr id="143438" name="Line 55"/>
              <p:cNvSpPr>
                <a:spLocks noChangeShapeType="1"/>
              </p:cNvSpPr>
              <p:nvPr/>
            </p:nvSpPr>
            <p:spPr bwMode="auto">
              <a:xfrm>
                <a:off x="4884" y="1872"/>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23" name="Text Box 56"/>
            <p:cNvSpPr txBox="1">
              <a:spLocks noChangeArrowheads="1"/>
            </p:cNvSpPr>
            <p:nvPr/>
          </p:nvSpPr>
          <p:spPr bwMode="auto">
            <a:xfrm>
              <a:off x="1993" y="2640"/>
              <a:ext cx="1651"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zh-CN" altLang="en-US" sz="2216" dirty="0">
                  <a:latin typeface="Arial" panose="020B0604020202020204" pitchFamily="34" charset="0"/>
                  <a:ea typeface="宋体" panose="02010600030101010101" pitchFamily="2" charset="-122"/>
                </a:rPr>
                <a:t>顺序图</a:t>
              </a:r>
              <a:endParaRPr lang="en-US" altLang="zh-CN" sz="2216" dirty="0">
                <a:latin typeface="Arial" panose="020B0604020202020204" pitchFamily="34" charset="0"/>
                <a:ea typeface="宋体" panose="02010600030101010101" pitchFamily="2" charset="-122"/>
              </a:endParaRPr>
            </a:p>
          </p:txBody>
        </p:sp>
      </p:grpSp>
      <p:grpSp>
        <p:nvGrpSpPr>
          <p:cNvPr id="143364" name="Group 57"/>
          <p:cNvGrpSpPr>
            <a:grpSpLocks/>
          </p:cNvGrpSpPr>
          <p:nvPr/>
        </p:nvGrpSpPr>
        <p:grpSpPr bwMode="auto">
          <a:xfrm>
            <a:off x="984910" y="3710403"/>
            <a:ext cx="1105092" cy="1477364"/>
            <a:chOff x="365" y="2533"/>
            <a:chExt cx="754" cy="1008"/>
          </a:xfrm>
        </p:grpSpPr>
        <p:sp>
          <p:nvSpPr>
            <p:cNvPr id="143403" name="Oval 58"/>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04" name="Rectangle 59"/>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05" name="Line 60"/>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06" name="Line 61"/>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07" name="Line 62"/>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08" name="Line 63"/>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09" name="Line 64"/>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0" name="Line 65"/>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1" name="Line 66"/>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2" name="Line 67"/>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3" name="Line 68"/>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4" name="Line 69"/>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5" name="Line 70"/>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6" name="Line 71"/>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7" name="Line 72"/>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8" name="Line 73"/>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9" name="Line 74"/>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20" name="Line 75"/>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21" name="Line 76"/>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365" name="AutoShape 77"/>
          <p:cNvSpPr>
            <a:spLocks noChangeArrowheads="1"/>
          </p:cNvSpPr>
          <p:nvPr/>
        </p:nvSpPr>
        <p:spPr bwMode="auto">
          <a:xfrm>
            <a:off x="2346489" y="4311315"/>
            <a:ext cx="498317" cy="492455"/>
          </a:xfrm>
          <a:prstGeom prst="rightArrow">
            <a:avLst>
              <a:gd name="adj1" fmla="val 50000"/>
              <a:gd name="adj2" fmla="val 25298"/>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66" name="Text Box 78"/>
          <p:cNvSpPr txBox="1">
            <a:spLocks noChangeArrowheads="1"/>
          </p:cNvSpPr>
          <p:nvPr/>
        </p:nvSpPr>
        <p:spPr bwMode="auto">
          <a:xfrm>
            <a:off x="703507" y="5328468"/>
            <a:ext cx="2321572" cy="4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216">
                <a:latin typeface="Arial" panose="020B0604020202020204" pitchFamily="34" charset="0"/>
                <a:ea typeface="宋体" panose="02010600030101010101" pitchFamily="2" charset="-122"/>
              </a:rPr>
              <a:t>Use Case</a:t>
            </a:r>
          </a:p>
        </p:txBody>
      </p:sp>
      <p:grpSp>
        <p:nvGrpSpPr>
          <p:cNvPr id="143367" name="Group 79"/>
          <p:cNvGrpSpPr>
            <a:grpSpLocks/>
          </p:cNvGrpSpPr>
          <p:nvPr/>
        </p:nvGrpSpPr>
        <p:grpSpPr bwMode="auto">
          <a:xfrm>
            <a:off x="5698405" y="2725493"/>
            <a:ext cx="2419770" cy="1934644"/>
            <a:chOff x="1968" y="1488"/>
            <a:chExt cx="1651" cy="1320"/>
          </a:xfrm>
        </p:grpSpPr>
        <p:grpSp>
          <p:nvGrpSpPr>
            <p:cNvPr id="143380" name="Group 80"/>
            <p:cNvGrpSpPr>
              <a:grpSpLocks/>
            </p:cNvGrpSpPr>
            <p:nvPr/>
          </p:nvGrpSpPr>
          <p:grpSpPr bwMode="auto">
            <a:xfrm>
              <a:off x="1978" y="1515"/>
              <a:ext cx="156" cy="218"/>
              <a:chOff x="7654" y="3380"/>
              <a:chExt cx="554" cy="754"/>
            </a:xfrm>
          </p:grpSpPr>
          <p:sp>
            <p:nvSpPr>
              <p:cNvPr id="143399" name="Oval 81"/>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400" name="Line 82"/>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1" name="Line 83"/>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2" name="Freeform 84"/>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3381" name="Line 85"/>
            <p:cNvSpPr>
              <a:spLocks noChangeShapeType="1"/>
            </p:cNvSpPr>
            <p:nvPr/>
          </p:nvSpPr>
          <p:spPr bwMode="auto">
            <a:xfrm>
              <a:off x="2153" y="1867"/>
              <a:ext cx="295" cy="29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2" name="Line 86"/>
            <p:cNvSpPr>
              <a:spLocks noChangeShapeType="1"/>
            </p:cNvSpPr>
            <p:nvPr/>
          </p:nvSpPr>
          <p:spPr bwMode="auto">
            <a:xfrm flipV="1">
              <a:off x="2153" y="1603"/>
              <a:ext cx="444" cy="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3" name="Line 87"/>
            <p:cNvSpPr>
              <a:spLocks noChangeShapeType="1"/>
            </p:cNvSpPr>
            <p:nvPr/>
          </p:nvSpPr>
          <p:spPr bwMode="auto">
            <a:xfrm>
              <a:off x="2549" y="2255"/>
              <a:ext cx="746" cy="158"/>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4" name="Line 88"/>
            <p:cNvSpPr>
              <a:spLocks noChangeShapeType="1"/>
            </p:cNvSpPr>
            <p:nvPr/>
          </p:nvSpPr>
          <p:spPr bwMode="auto">
            <a:xfrm flipV="1">
              <a:off x="2549" y="2008"/>
              <a:ext cx="699" cy="211"/>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5" name="Line 89"/>
            <p:cNvSpPr>
              <a:spLocks noChangeShapeType="1"/>
            </p:cNvSpPr>
            <p:nvPr/>
          </p:nvSpPr>
          <p:spPr bwMode="auto">
            <a:xfrm flipV="1">
              <a:off x="3375" y="1621"/>
              <a:ext cx="127" cy="29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6" name="Line 90"/>
            <p:cNvSpPr>
              <a:spLocks noChangeShapeType="1"/>
            </p:cNvSpPr>
            <p:nvPr/>
          </p:nvSpPr>
          <p:spPr bwMode="auto">
            <a:xfrm flipH="1">
              <a:off x="2502" y="1680"/>
              <a:ext cx="234" cy="46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7" name="Line 91"/>
            <p:cNvSpPr>
              <a:spLocks noChangeShapeType="1"/>
            </p:cNvSpPr>
            <p:nvPr/>
          </p:nvSpPr>
          <p:spPr bwMode="auto">
            <a:xfrm>
              <a:off x="2168" y="1938"/>
              <a:ext cx="112" cy="105"/>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8" name="Line 92"/>
            <p:cNvSpPr>
              <a:spLocks noChangeShapeType="1"/>
            </p:cNvSpPr>
            <p:nvPr/>
          </p:nvSpPr>
          <p:spPr bwMode="auto">
            <a:xfrm flipH="1">
              <a:off x="2544" y="1824"/>
              <a:ext cx="80" cy="141"/>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89" name="Line 93"/>
            <p:cNvSpPr>
              <a:spLocks noChangeShapeType="1"/>
            </p:cNvSpPr>
            <p:nvPr/>
          </p:nvSpPr>
          <p:spPr bwMode="auto">
            <a:xfrm flipV="1">
              <a:off x="2708" y="2079"/>
              <a:ext cx="159" cy="52"/>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90" name="Line 94"/>
            <p:cNvSpPr>
              <a:spLocks noChangeShapeType="1"/>
            </p:cNvSpPr>
            <p:nvPr/>
          </p:nvSpPr>
          <p:spPr bwMode="auto">
            <a:xfrm>
              <a:off x="2803" y="2360"/>
              <a:ext cx="159" cy="35"/>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91" name="Line 95"/>
            <p:cNvSpPr>
              <a:spLocks noChangeShapeType="1"/>
            </p:cNvSpPr>
            <p:nvPr/>
          </p:nvSpPr>
          <p:spPr bwMode="auto">
            <a:xfrm flipV="1">
              <a:off x="3375" y="1691"/>
              <a:ext cx="63" cy="141"/>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92" name="Line 96"/>
            <p:cNvSpPr>
              <a:spLocks noChangeShapeType="1"/>
            </p:cNvSpPr>
            <p:nvPr/>
          </p:nvSpPr>
          <p:spPr bwMode="auto">
            <a:xfrm flipV="1">
              <a:off x="2264" y="1586"/>
              <a:ext cx="143" cy="17"/>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43393" name="Text Box 97"/>
            <p:cNvSpPr txBox="1">
              <a:spLocks noChangeArrowheads="1"/>
            </p:cNvSpPr>
            <p:nvPr/>
          </p:nvSpPr>
          <p:spPr bwMode="auto">
            <a:xfrm>
              <a:off x="1968" y="2512"/>
              <a:ext cx="1651"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zh-CN" altLang="en-US" sz="2216" dirty="0">
                  <a:latin typeface="Arial" panose="020B0604020202020204" pitchFamily="34" charset="0"/>
                  <a:ea typeface="宋体" panose="02010600030101010101" pitchFamily="2" charset="-122"/>
                </a:rPr>
                <a:t>合作图</a:t>
              </a:r>
              <a:endParaRPr lang="en-US" altLang="zh-CN" sz="2216" dirty="0">
                <a:latin typeface="Arial" panose="020B0604020202020204" pitchFamily="34" charset="0"/>
                <a:ea typeface="宋体" panose="02010600030101010101" pitchFamily="2" charset="-122"/>
              </a:endParaRPr>
            </a:p>
          </p:txBody>
        </p:sp>
        <p:sp>
          <p:nvSpPr>
            <p:cNvPr id="143394" name="Rectangle 98"/>
            <p:cNvSpPr>
              <a:spLocks noChangeArrowheads="1"/>
            </p:cNvSpPr>
            <p:nvPr/>
          </p:nvSpPr>
          <p:spPr bwMode="auto">
            <a:xfrm>
              <a:off x="2592" y="1536"/>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95" name="Rectangle 99"/>
            <p:cNvSpPr>
              <a:spLocks noChangeArrowheads="1"/>
            </p:cNvSpPr>
            <p:nvPr/>
          </p:nvSpPr>
          <p:spPr bwMode="auto">
            <a:xfrm>
              <a:off x="2352" y="2160"/>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96" name="Rectangle 100"/>
            <p:cNvSpPr>
              <a:spLocks noChangeArrowheads="1"/>
            </p:cNvSpPr>
            <p:nvPr/>
          </p:nvSpPr>
          <p:spPr bwMode="auto">
            <a:xfrm>
              <a:off x="3312" y="2352"/>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97" name="Rectangle 101"/>
            <p:cNvSpPr>
              <a:spLocks noChangeArrowheads="1"/>
            </p:cNvSpPr>
            <p:nvPr/>
          </p:nvSpPr>
          <p:spPr bwMode="auto">
            <a:xfrm>
              <a:off x="3264" y="1920"/>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98" name="Rectangle 102"/>
            <p:cNvSpPr>
              <a:spLocks noChangeArrowheads="1"/>
            </p:cNvSpPr>
            <p:nvPr/>
          </p:nvSpPr>
          <p:spPr bwMode="auto">
            <a:xfrm>
              <a:off x="3408" y="1488"/>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43368" name="Rectangle 103"/>
          <p:cNvSpPr>
            <a:spLocks noGrp="1" noChangeArrowheads="1"/>
          </p:cNvSpPr>
          <p:nvPr>
            <p:ph type="title"/>
          </p:nvPr>
        </p:nvSpPr>
        <p:spPr>
          <a:xfrm>
            <a:off x="184671" y="263220"/>
            <a:ext cx="8960917" cy="1055260"/>
          </a:xfrm>
        </p:spPr>
        <p:txBody>
          <a:bodyPr/>
          <a:lstStyle/>
          <a:p>
            <a:pPr eaLnBrk="1" hangingPunct="1"/>
            <a:r>
              <a:rPr lang="zh-CN" altLang="en-US"/>
              <a:t>什么是用例实现（</a:t>
            </a:r>
            <a:r>
              <a:rPr lang="en-US" altLang="zh-CN"/>
              <a:t>Use-Case Realization</a:t>
            </a:r>
            <a:r>
              <a:rPr lang="zh-CN" altLang="en-US"/>
              <a:t>）</a:t>
            </a:r>
            <a:r>
              <a:rPr lang="en-US" altLang="zh-CN"/>
              <a:t>?</a:t>
            </a:r>
          </a:p>
        </p:txBody>
      </p:sp>
      <p:grpSp>
        <p:nvGrpSpPr>
          <p:cNvPr id="143369" name="Group 104"/>
          <p:cNvGrpSpPr>
            <a:grpSpLocks/>
          </p:cNvGrpSpPr>
          <p:nvPr/>
        </p:nvGrpSpPr>
        <p:grpSpPr bwMode="auto">
          <a:xfrm>
            <a:off x="984909" y="1107428"/>
            <a:ext cx="6964717" cy="1379167"/>
            <a:chOff x="432" y="576"/>
            <a:chExt cx="4752" cy="941"/>
          </a:xfrm>
        </p:grpSpPr>
        <p:sp>
          <p:nvSpPr>
            <p:cNvPr id="143370" name="Text Box 105"/>
            <p:cNvSpPr txBox="1">
              <a:spLocks noChangeArrowheads="1"/>
            </p:cNvSpPr>
            <p:nvPr/>
          </p:nvSpPr>
          <p:spPr bwMode="auto">
            <a:xfrm>
              <a:off x="432" y="576"/>
              <a:ext cx="163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tx2"/>
                  </a:solidFill>
                  <a:latin typeface="Arial" panose="020B0604020202020204" pitchFamily="34" charset="0"/>
                  <a:ea typeface="宋体" panose="02010600030101010101" pitchFamily="2" charset="-122"/>
                </a:rPr>
                <a:t>Use-Case Model</a:t>
              </a:r>
            </a:p>
          </p:txBody>
        </p:sp>
        <p:sp>
          <p:nvSpPr>
            <p:cNvPr id="143371" name="Text Box 106"/>
            <p:cNvSpPr txBox="1">
              <a:spLocks noChangeArrowheads="1"/>
            </p:cNvSpPr>
            <p:nvPr/>
          </p:nvSpPr>
          <p:spPr bwMode="auto">
            <a:xfrm>
              <a:off x="3552" y="576"/>
              <a:ext cx="163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i="1">
                  <a:solidFill>
                    <a:schemeClr val="tx2"/>
                  </a:solidFill>
                  <a:latin typeface="Arial" panose="020B0604020202020204" pitchFamily="34" charset="0"/>
                  <a:ea typeface="宋体" panose="02010600030101010101" pitchFamily="2" charset="-122"/>
                </a:rPr>
                <a:t>Design Model</a:t>
              </a:r>
            </a:p>
          </p:txBody>
        </p:sp>
        <p:grpSp>
          <p:nvGrpSpPr>
            <p:cNvPr id="143372" name="Group 107"/>
            <p:cNvGrpSpPr>
              <a:grpSpLocks/>
            </p:cNvGrpSpPr>
            <p:nvPr/>
          </p:nvGrpSpPr>
          <p:grpSpPr bwMode="auto">
            <a:xfrm>
              <a:off x="498" y="912"/>
              <a:ext cx="979" cy="605"/>
              <a:chOff x="2725" y="3541"/>
              <a:chExt cx="979" cy="605"/>
            </a:xfrm>
          </p:grpSpPr>
          <p:sp>
            <p:nvSpPr>
              <p:cNvPr id="143378" name="Oval 108"/>
              <p:cNvSpPr>
                <a:spLocks noChangeArrowheads="1"/>
              </p:cNvSpPr>
              <p:nvPr/>
            </p:nvSpPr>
            <p:spPr bwMode="auto">
              <a:xfrm>
                <a:off x="2901" y="3541"/>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79" name="Text Box 109"/>
              <p:cNvSpPr txBox="1">
                <a:spLocks noChangeArrowheads="1"/>
              </p:cNvSpPr>
              <p:nvPr/>
            </p:nvSpPr>
            <p:spPr bwMode="auto">
              <a:xfrm>
                <a:off x="2725" y="3850"/>
                <a:ext cx="97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latin typeface="Arial" panose="020B0604020202020204" pitchFamily="34" charset="0"/>
                    <a:ea typeface="宋体" panose="02010600030101010101" pitchFamily="2" charset="-122"/>
                  </a:rPr>
                  <a:t>Use Case</a:t>
                </a:r>
              </a:p>
            </p:txBody>
          </p:sp>
        </p:grpSp>
        <p:grpSp>
          <p:nvGrpSpPr>
            <p:cNvPr id="143373" name="Group 110"/>
            <p:cNvGrpSpPr>
              <a:grpSpLocks/>
            </p:cNvGrpSpPr>
            <p:nvPr/>
          </p:nvGrpSpPr>
          <p:grpSpPr bwMode="auto">
            <a:xfrm>
              <a:off x="3146" y="912"/>
              <a:ext cx="2004" cy="605"/>
              <a:chOff x="3236" y="3648"/>
              <a:chExt cx="2004" cy="605"/>
            </a:xfrm>
          </p:grpSpPr>
          <p:sp>
            <p:nvSpPr>
              <p:cNvPr id="143376" name="Oval 111"/>
              <p:cNvSpPr>
                <a:spLocks noChangeArrowheads="1"/>
              </p:cNvSpPr>
              <p:nvPr/>
            </p:nvSpPr>
            <p:spPr bwMode="auto">
              <a:xfrm>
                <a:off x="3925" y="3648"/>
                <a:ext cx="624" cy="288"/>
              </a:xfrm>
              <a:prstGeom prst="ellips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3377" name="Text Box 112"/>
              <p:cNvSpPr txBox="1">
                <a:spLocks noChangeArrowheads="1"/>
              </p:cNvSpPr>
              <p:nvPr/>
            </p:nvSpPr>
            <p:spPr bwMode="auto">
              <a:xfrm>
                <a:off x="3236" y="3957"/>
                <a:ext cx="200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216">
                    <a:latin typeface="Arial" panose="020B0604020202020204" pitchFamily="34" charset="0"/>
                    <a:ea typeface="宋体" panose="02010600030101010101" pitchFamily="2" charset="-122"/>
                  </a:rPr>
                  <a:t>Use-Case Realization</a:t>
                </a:r>
              </a:p>
            </p:txBody>
          </p:sp>
        </p:grpSp>
        <p:sp>
          <p:nvSpPr>
            <p:cNvPr id="143374" name="Line 113"/>
            <p:cNvSpPr>
              <a:spLocks noChangeShapeType="1"/>
            </p:cNvSpPr>
            <p:nvPr/>
          </p:nvSpPr>
          <p:spPr bwMode="auto">
            <a:xfrm flipH="1">
              <a:off x="1488" y="1056"/>
              <a:ext cx="2347" cy="0"/>
            </a:xfrm>
            <a:prstGeom prst="line">
              <a:avLst/>
            </a:prstGeom>
            <a:noFill/>
            <a:ln w="28575">
              <a:solidFill>
                <a:schemeClr val="tx1"/>
              </a:solidFill>
              <a:prstDash val="lgDash"/>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AutoShape 114"/>
            <p:cNvSpPr>
              <a:spLocks noChangeArrowheads="1"/>
            </p:cNvSpPr>
            <p:nvPr/>
          </p:nvSpPr>
          <p:spPr bwMode="auto">
            <a:xfrm rot="5400000" flipH="1" flipV="1">
              <a:off x="1272" y="936"/>
              <a:ext cx="240" cy="19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663" tIns="49832" rIns="99663" bIns="49832"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sp>
        <p:nvSpPr>
          <p:cNvPr id="115"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1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62054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300" fill="hold"/>
                                        <p:tgtEl>
                                          <p:spTgt spid="117"/>
                                        </p:tgtEl>
                                        <p:attrNameLst>
                                          <p:attrName>ppt_x</p:attrName>
                                        </p:attrNameLst>
                                      </p:cBhvr>
                                      <p:tavLst>
                                        <p:tav tm="0">
                                          <p:val>
                                            <p:strVal val="0-#ppt_w/2"/>
                                          </p:val>
                                        </p:tav>
                                        <p:tav tm="100000">
                                          <p:val>
                                            <p:strVal val="#ppt_x"/>
                                          </p:val>
                                        </p:tav>
                                      </p:tavLst>
                                    </p:anim>
                                    <p:anim calcmode="lin" valueType="num">
                                      <p:cBhvr additive="base">
                                        <p:cTn id="12" dur="3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2"/>
          <p:cNvGrpSpPr>
            <a:grpSpLocks/>
          </p:cNvGrpSpPr>
          <p:nvPr/>
        </p:nvGrpSpPr>
        <p:grpSpPr bwMode="auto">
          <a:xfrm>
            <a:off x="367876" y="1107429"/>
            <a:ext cx="1610737" cy="1439258"/>
            <a:chOff x="164" y="1700"/>
            <a:chExt cx="1099" cy="982"/>
          </a:xfrm>
        </p:grpSpPr>
        <p:sp>
          <p:nvSpPr>
            <p:cNvPr id="147572" name="Text Box 3"/>
            <p:cNvSpPr txBox="1">
              <a:spLocks noChangeArrowheads="1"/>
            </p:cNvSpPr>
            <p:nvPr/>
          </p:nvSpPr>
          <p:spPr bwMode="auto">
            <a:xfrm>
              <a:off x="164" y="2386"/>
              <a:ext cx="109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b="1" dirty="0">
                  <a:latin typeface="Arial" panose="020B0604020202020204" pitchFamily="34" charset="0"/>
                  <a:ea typeface="宋体" panose="02010600030101010101" pitchFamily="2" charset="-122"/>
                </a:rPr>
                <a:t>系统架构师</a:t>
              </a:r>
              <a:endParaRPr lang="en-US" altLang="zh-CN" sz="2216" b="1" dirty="0">
                <a:latin typeface="Arial" panose="020B0604020202020204" pitchFamily="34" charset="0"/>
                <a:ea typeface="宋体" panose="02010600030101010101" pitchFamily="2" charset="-122"/>
              </a:endParaRPr>
            </a:p>
          </p:txBody>
        </p:sp>
        <p:grpSp>
          <p:nvGrpSpPr>
            <p:cNvPr id="147573" name="Group 4"/>
            <p:cNvGrpSpPr>
              <a:grpSpLocks/>
            </p:cNvGrpSpPr>
            <p:nvPr/>
          </p:nvGrpSpPr>
          <p:grpSpPr bwMode="auto">
            <a:xfrm>
              <a:off x="492" y="1700"/>
              <a:ext cx="446" cy="650"/>
              <a:chOff x="1098" y="1074"/>
              <a:chExt cx="222" cy="324"/>
            </a:xfrm>
          </p:grpSpPr>
          <p:sp>
            <p:nvSpPr>
              <p:cNvPr id="147574" name="Oval 5"/>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75" name="AutoShape 6"/>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grpSp>
        <p:nvGrpSpPr>
          <p:cNvPr id="147459" name="Group 7"/>
          <p:cNvGrpSpPr>
            <a:grpSpLocks/>
          </p:cNvGrpSpPr>
          <p:nvPr/>
        </p:nvGrpSpPr>
        <p:grpSpPr bwMode="auto">
          <a:xfrm>
            <a:off x="710831" y="3147598"/>
            <a:ext cx="1887742" cy="1559441"/>
            <a:chOff x="3868" y="1776"/>
            <a:chExt cx="1288" cy="1064"/>
          </a:xfrm>
        </p:grpSpPr>
        <p:grpSp>
          <p:nvGrpSpPr>
            <p:cNvPr id="147552" name="Group 8"/>
            <p:cNvGrpSpPr>
              <a:grpSpLocks/>
            </p:cNvGrpSpPr>
            <p:nvPr/>
          </p:nvGrpSpPr>
          <p:grpSpPr bwMode="auto">
            <a:xfrm>
              <a:off x="4297" y="1776"/>
              <a:ext cx="432" cy="720"/>
              <a:chOff x="1249" y="2496"/>
              <a:chExt cx="432" cy="720"/>
            </a:xfrm>
          </p:grpSpPr>
          <p:sp>
            <p:nvSpPr>
              <p:cNvPr id="147554" name="Rectangle 9"/>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55" name="Line 10"/>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56" name="Line 11"/>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57" name="Line 12"/>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58" name="Line 13"/>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59" name="Line 14"/>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0" name="Line 15"/>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1" name="Line 16"/>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2" name="Line 17"/>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3" name="Line 18"/>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4" name="Line 19"/>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5" name="Line 20"/>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6" name="Line 21"/>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7" name="Line 22"/>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8" name="Line 23"/>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69" name="Line 24"/>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70" name="Line 25"/>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71" name="Line 26"/>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7553" name="Text Box 27"/>
            <p:cNvSpPr txBox="1">
              <a:spLocks noChangeArrowheads="1"/>
            </p:cNvSpPr>
            <p:nvPr/>
          </p:nvSpPr>
          <p:spPr bwMode="auto">
            <a:xfrm>
              <a:off x="3868" y="2544"/>
              <a:ext cx="128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系统架构文档</a:t>
              </a:r>
              <a:endParaRPr lang="en-US" altLang="zh-CN" sz="2216" dirty="0">
                <a:latin typeface="Arial" panose="020B0604020202020204" pitchFamily="34" charset="0"/>
                <a:ea typeface="宋体" panose="02010600030101010101" pitchFamily="2" charset="-122"/>
              </a:endParaRPr>
            </a:p>
          </p:txBody>
        </p:sp>
      </p:grpSp>
      <p:sp>
        <p:nvSpPr>
          <p:cNvPr id="147461" name="Line 51"/>
          <p:cNvSpPr>
            <a:spLocks noChangeShapeType="1"/>
          </p:cNvSpPr>
          <p:nvPr/>
        </p:nvSpPr>
        <p:spPr bwMode="auto">
          <a:xfrm>
            <a:off x="1407014" y="2514441"/>
            <a:ext cx="211052" cy="492455"/>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2" name="Line 52"/>
          <p:cNvSpPr>
            <a:spLocks noChangeShapeType="1"/>
          </p:cNvSpPr>
          <p:nvPr/>
        </p:nvSpPr>
        <p:spPr bwMode="auto">
          <a:xfrm>
            <a:off x="1653241" y="1895942"/>
            <a:ext cx="668331" cy="337097"/>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63" name="Group 53"/>
          <p:cNvGrpSpPr>
            <a:grpSpLocks/>
          </p:cNvGrpSpPr>
          <p:nvPr/>
        </p:nvGrpSpPr>
        <p:grpSpPr bwMode="auto">
          <a:xfrm>
            <a:off x="6909023" y="1107429"/>
            <a:ext cx="1040605" cy="1439258"/>
            <a:chOff x="359" y="1700"/>
            <a:chExt cx="710" cy="982"/>
          </a:xfrm>
        </p:grpSpPr>
        <p:sp>
          <p:nvSpPr>
            <p:cNvPr id="147526" name="Text Box 54"/>
            <p:cNvSpPr txBox="1">
              <a:spLocks noChangeArrowheads="1"/>
            </p:cNvSpPr>
            <p:nvPr/>
          </p:nvSpPr>
          <p:spPr bwMode="auto">
            <a:xfrm>
              <a:off x="359" y="2386"/>
              <a:ext cx="71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b="1" dirty="0">
                  <a:latin typeface="Arial" panose="020B0604020202020204" pitchFamily="34" charset="0"/>
                  <a:ea typeface="宋体" panose="02010600030101010101" pitchFamily="2" charset="-122"/>
                </a:rPr>
                <a:t>设计师</a:t>
              </a:r>
              <a:endParaRPr lang="en-US" altLang="zh-CN" sz="2216" b="1" dirty="0">
                <a:latin typeface="Arial" panose="020B0604020202020204" pitchFamily="34" charset="0"/>
                <a:ea typeface="宋体" panose="02010600030101010101" pitchFamily="2" charset="-122"/>
              </a:endParaRPr>
            </a:p>
          </p:txBody>
        </p:sp>
        <p:grpSp>
          <p:nvGrpSpPr>
            <p:cNvPr id="147527" name="Group 55"/>
            <p:cNvGrpSpPr>
              <a:grpSpLocks/>
            </p:cNvGrpSpPr>
            <p:nvPr/>
          </p:nvGrpSpPr>
          <p:grpSpPr bwMode="auto">
            <a:xfrm>
              <a:off x="492" y="1700"/>
              <a:ext cx="446" cy="650"/>
              <a:chOff x="1098" y="1074"/>
              <a:chExt cx="222" cy="324"/>
            </a:xfrm>
          </p:grpSpPr>
          <p:sp>
            <p:nvSpPr>
              <p:cNvPr id="147528" name="Oval 56"/>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29" name="AutoShape 57"/>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grpSp>
        <p:nvGrpSpPr>
          <p:cNvPr id="147464" name="Group 58"/>
          <p:cNvGrpSpPr>
            <a:grpSpLocks/>
          </p:cNvGrpSpPr>
          <p:nvPr/>
        </p:nvGrpSpPr>
        <p:grpSpPr bwMode="auto">
          <a:xfrm>
            <a:off x="5135600" y="2373740"/>
            <a:ext cx="984909" cy="656606"/>
            <a:chOff x="3315" y="2345"/>
            <a:chExt cx="678" cy="452"/>
          </a:xfrm>
        </p:grpSpPr>
        <p:sp>
          <p:nvSpPr>
            <p:cNvPr id="147524" name="Rectangle 59"/>
            <p:cNvSpPr>
              <a:spLocks noChangeArrowheads="1"/>
            </p:cNvSpPr>
            <p:nvPr/>
          </p:nvSpPr>
          <p:spPr bwMode="auto">
            <a:xfrm>
              <a:off x="3315" y="2465"/>
              <a:ext cx="678" cy="332"/>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25" name="Rectangle 60"/>
            <p:cNvSpPr>
              <a:spLocks noChangeArrowheads="1"/>
            </p:cNvSpPr>
            <p:nvPr/>
          </p:nvSpPr>
          <p:spPr bwMode="auto">
            <a:xfrm>
              <a:off x="3315" y="2345"/>
              <a:ext cx="237" cy="1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nvGrpSpPr>
          <p:cNvPr id="147465" name="Group 61"/>
          <p:cNvGrpSpPr>
            <a:grpSpLocks/>
          </p:cNvGrpSpPr>
          <p:nvPr/>
        </p:nvGrpSpPr>
        <p:grpSpPr bwMode="auto">
          <a:xfrm>
            <a:off x="6331561" y="3059657"/>
            <a:ext cx="773857" cy="340616"/>
            <a:chOff x="144" y="1500"/>
            <a:chExt cx="881" cy="388"/>
          </a:xfrm>
        </p:grpSpPr>
        <p:sp>
          <p:nvSpPr>
            <p:cNvPr id="147521" name="Rectangle 62"/>
            <p:cNvSpPr>
              <a:spLocks noChangeArrowheads="1"/>
            </p:cNvSpPr>
            <p:nvPr/>
          </p:nvSpPr>
          <p:spPr bwMode="auto">
            <a:xfrm>
              <a:off x="144" y="1500"/>
              <a:ext cx="0" cy="38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22" name="Line 63"/>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7523" name="Line 64"/>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7466" name="Group 65"/>
          <p:cNvGrpSpPr>
            <a:grpSpLocks/>
          </p:cNvGrpSpPr>
          <p:nvPr/>
        </p:nvGrpSpPr>
        <p:grpSpPr bwMode="auto">
          <a:xfrm>
            <a:off x="4449683" y="1177779"/>
            <a:ext cx="1319075" cy="886712"/>
            <a:chOff x="4004" y="2832"/>
            <a:chExt cx="900" cy="605"/>
          </a:xfrm>
        </p:grpSpPr>
        <p:sp>
          <p:nvSpPr>
            <p:cNvPr id="147519" name="Oval 66"/>
            <p:cNvSpPr>
              <a:spLocks noChangeArrowheads="1"/>
            </p:cNvSpPr>
            <p:nvPr/>
          </p:nvSpPr>
          <p:spPr bwMode="auto">
            <a:xfrm>
              <a:off x="4141" y="2832"/>
              <a:ext cx="624" cy="288"/>
            </a:xfrm>
            <a:prstGeom prst="ellips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20" name="Text Box 67"/>
            <p:cNvSpPr txBox="1">
              <a:spLocks noChangeArrowheads="1"/>
            </p:cNvSpPr>
            <p:nvPr/>
          </p:nvSpPr>
          <p:spPr bwMode="auto">
            <a:xfrm>
              <a:off x="4004" y="3141"/>
              <a:ext cx="90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用例实现</a:t>
              </a:r>
              <a:endParaRPr lang="en-US" altLang="zh-CN" sz="2216" dirty="0">
                <a:latin typeface="Arial" panose="020B0604020202020204" pitchFamily="34" charset="0"/>
                <a:ea typeface="宋体" panose="02010600030101010101" pitchFamily="2" charset="-122"/>
              </a:endParaRPr>
            </a:p>
          </p:txBody>
        </p:sp>
      </p:grpSp>
      <p:sp>
        <p:nvSpPr>
          <p:cNvPr id="147467" name="Line 68"/>
          <p:cNvSpPr>
            <a:spLocks noChangeShapeType="1"/>
          </p:cNvSpPr>
          <p:nvPr/>
        </p:nvSpPr>
        <p:spPr bwMode="auto">
          <a:xfrm flipH="1">
            <a:off x="6261210" y="2021987"/>
            <a:ext cx="633156" cy="422104"/>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8" name="Line 69"/>
          <p:cNvSpPr>
            <a:spLocks noChangeShapeType="1"/>
          </p:cNvSpPr>
          <p:nvPr/>
        </p:nvSpPr>
        <p:spPr bwMode="auto">
          <a:xfrm flipH="1">
            <a:off x="6894366" y="2444091"/>
            <a:ext cx="211052" cy="422104"/>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Line 70"/>
          <p:cNvSpPr>
            <a:spLocks noChangeShapeType="1"/>
          </p:cNvSpPr>
          <p:nvPr/>
        </p:nvSpPr>
        <p:spPr bwMode="auto">
          <a:xfrm flipH="1" flipV="1">
            <a:off x="5698405" y="1459181"/>
            <a:ext cx="1266312" cy="211052"/>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0" name="Text Box 71"/>
          <p:cNvSpPr txBox="1">
            <a:spLocks noChangeArrowheads="1"/>
          </p:cNvSpPr>
          <p:nvPr/>
        </p:nvSpPr>
        <p:spPr bwMode="auto">
          <a:xfrm>
            <a:off x="5110124" y="3040607"/>
            <a:ext cx="1035861" cy="433324"/>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28575">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子系统</a:t>
            </a:r>
            <a:endParaRPr lang="en-US" altLang="zh-CN" sz="2216" dirty="0">
              <a:latin typeface="Arial" panose="020B0604020202020204" pitchFamily="34" charset="0"/>
              <a:ea typeface="宋体" panose="02010600030101010101" pitchFamily="2" charset="-122"/>
            </a:endParaRPr>
          </a:p>
        </p:txBody>
      </p:sp>
      <p:sp>
        <p:nvSpPr>
          <p:cNvPr id="147471" name="Text Box 72"/>
          <p:cNvSpPr txBox="1">
            <a:spLocks noChangeArrowheads="1"/>
          </p:cNvSpPr>
          <p:nvPr/>
        </p:nvSpPr>
        <p:spPr bwMode="auto">
          <a:xfrm>
            <a:off x="6446185" y="3429000"/>
            <a:ext cx="468398" cy="433324"/>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28575">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类</a:t>
            </a:r>
            <a:endParaRPr lang="en-US" altLang="zh-CN" sz="2216" dirty="0">
              <a:latin typeface="Arial" panose="020B0604020202020204" pitchFamily="34" charset="0"/>
              <a:ea typeface="宋体" panose="02010600030101010101" pitchFamily="2" charset="-122"/>
            </a:endParaRPr>
          </a:p>
        </p:txBody>
      </p:sp>
      <p:grpSp>
        <p:nvGrpSpPr>
          <p:cNvPr id="147472" name="Group 73"/>
          <p:cNvGrpSpPr>
            <a:grpSpLocks/>
          </p:cNvGrpSpPr>
          <p:nvPr/>
        </p:nvGrpSpPr>
        <p:grpSpPr bwMode="auto">
          <a:xfrm>
            <a:off x="2054826" y="4413911"/>
            <a:ext cx="1896538" cy="1439258"/>
            <a:chOff x="67" y="1700"/>
            <a:chExt cx="1294" cy="982"/>
          </a:xfrm>
        </p:grpSpPr>
        <p:sp>
          <p:nvSpPr>
            <p:cNvPr id="147515" name="Text Box 74"/>
            <p:cNvSpPr txBox="1">
              <a:spLocks noChangeArrowheads="1"/>
            </p:cNvSpPr>
            <p:nvPr/>
          </p:nvSpPr>
          <p:spPr bwMode="auto">
            <a:xfrm>
              <a:off x="67" y="2386"/>
              <a:ext cx="129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b="1" dirty="0">
                  <a:latin typeface="Arial" panose="020B0604020202020204" pitchFamily="34" charset="0"/>
                  <a:ea typeface="宋体" panose="02010600030101010101" pitchFamily="2" charset="-122"/>
                </a:rPr>
                <a:t>数据库设计师</a:t>
              </a:r>
              <a:endParaRPr lang="en-US" altLang="zh-CN" sz="2216" b="1" dirty="0">
                <a:latin typeface="Arial" panose="020B0604020202020204" pitchFamily="34" charset="0"/>
                <a:ea typeface="宋体" panose="02010600030101010101" pitchFamily="2" charset="-122"/>
              </a:endParaRPr>
            </a:p>
          </p:txBody>
        </p:sp>
        <p:grpSp>
          <p:nvGrpSpPr>
            <p:cNvPr id="147516" name="Group 75"/>
            <p:cNvGrpSpPr>
              <a:grpSpLocks/>
            </p:cNvGrpSpPr>
            <p:nvPr/>
          </p:nvGrpSpPr>
          <p:grpSpPr bwMode="auto">
            <a:xfrm>
              <a:off x="492" y="1700"/>
              <a:ext cx="446" cy="650"/>
              <a:chOff x="1098" y="1074"/>
              <a:chExt cx="222" cy="324"/>
            </a:xfrm>
          </p:grpSpPr>
          <p:sp>
            <p:nvSpPr>
              <p:cNvPr id="147517" name="Oval 76"/>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18" name="AutoShape 77"/>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grpSp>
        <p:nvGrpSpPr>
          <p:cNvPr id="147473" name="Group 78"/>
          <p:cNvGrpSpPr>
            <a:grpSpLocks/>
          </p:cNvGrpSpPr>
          <p:nvPr/>
        </p:nvGrpSpPr>
        <p:grpSpPr bwMode="auto">
          <a:xfrm>
            <a:off x="4009989" y="3881887"/>
            <a:ext cx="1824721" cy="1726523"/>
            <a:chOff x="2986" y="2539"/>
            <a:chExt cx="1245" cy="1178"/>
          </a:xfrm>
        </p:grpSpPr>
        <p:sp>
          <p:nvSpPr>
            <p:cNvPr id="147490" name="Line 79"/>
            <p:cNvSpPr>
              <a:spLocks noChangeShapeType="1"/>
            </p:cNvSpPr>
            <p:nvPr/>
          </p:nvSpPr>
          <p:spPr bwMode="auto">
            <a:xfrm flipH="1" flipV="1">
              <a:off x="3140" y="2900"/>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1" name="Line 80"/>
            <p:cNvSpPr>
              <a:spLocks noChangeShapeType="1"/>
            </p:cNvSpPr>
            <p:nvPr/>
          </p:nvSpPr>
          <p:spPr bwMode="auto">
            <a:xfrm flipV="1">
              <a:off x="3288" y="2654"/>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2" name="Line 81"/>
            <p:cNvSpPr>
              <a:spLocks noChangeShapeType="1"/>
            </p:cNvSpPr>
            <p:nvPr/>
          </p:nvSpPr>
          <p:spPr bwMode="auto">
            <a:xfrm flipV="1">
              <a:off x="3627" y="3157"/>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3" name="Line 82"/>
            <p:cNvSpPr>
              <a:spLocks noChangeShapeType="1"/>
            </p:cNvSpPr>
            <p:nvPr/>
          </p:nvSpPr>
          <p:spPr bwMode="auto">
            <a:xfrm flipV="1">
              <a:off x="3452" y="2741"/>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4" name="Text Box 83"/>
            <p:cNvSpPr txBox="1">
              <a:spLocks noChangeArrowheads="1"/>
            </p:cNvSpPr>
            <p:nvPr/>
          </p:nvSpPr>
          <p:spPr bwMode="auto">
            <a:xfrm>
              <a:off x="3158" y="3421"/>
              <a:ext cx="90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dirty="0">
                  <a:latin typeface="Arial" panose="020B0604020202020204" pitchFamily="34" charset="0"/>
                  <a:ea typeface="宋体" panose="02010600030101010101" pitchFamily="2" charset="-122"/>
                </a:rPr>
                <a:t>数据模型</a:t>
              </a:r>
              <a:endParaRPr lang="en-US" altLang="zh-CN" sz="2216" dirty="0">
                <a:latin typeface="Arial" panose="020B0604020202020204" pitchFamily="34" charset="0"/>
                <a:ea typeface="宋体" panose="02010600030101010101" pitchFamily="2" charset="-122"/>
              </a:endParaRPr>
            </a:p>
          </p:txBody>
        </p:sp>
        <p:grpSp>
          <p:nvGrpSpPr>
            <p:cNvPr id="147495" name="Group 84"/>
            <p:cNvGrpSpPr>
              <a:grpSpLocks/>
            </p:cNvGrpSpPr>
            <p:nvPr/>
          </p:nvGrpSpPr>
          <p:grpSpPr bwMode="auto">
            <a:xfrm>
              <a:off x="2986" y="2696"/>
              <a:ext cx="302" cy="233"/>
              <a:chOff x="2986" y="2696"/>
              <a:chExt cx="302" cy="233"/>
            </a:xfrm>
          </p:grpSpPr>
          <p:sp>
            <p:nvSpPr>
              <p:cNvPr id="147511" name="Rectangle 85"/>
              <p:cNvSpPr>
                <a:spLocks noChangeArrowheads="1"/>
              </p:cNvSpPr>
              <p:nvPr/>
            </p:nvSpPr>
            <p:spPr bwMode="auto">
              <a:xfrm>
                <a:off x="2986" y="2696"/>
                <a:ext cx="0" cy="23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12" name="Line 86"/>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47513" name="Line 87"/>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4" name="Line 88"/>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96" name="Group 89"/>
            <p:cNvGrpSpPr>
              <a:grpSpLocks/>
            </p:cNvGrpSpPr>
            <p:nvPr/>
          </p:nvGrpSpPr>
          <p:grpSpPr bwMode="auto">
            <a:xfrm>
              <a:off x="3627" y="2539"/>
              <a:ext cx="302" cy="233"/>
              <a:chOff x="2986" y="2696"/>
              <a:chExt cx="302" cy="233"/>
            </a:xfrm>
          </p:grpSpPr>
          <p:sp>
            <p:nvSpPr>
              <p:cNvPr id="147507" name="Rectangle 90"/>
              <p:cNvSpPr>
                <a:spLocks noChangeArrowheads="1"/>
              </p:cNvSpPr>
              <p:nvPr/>
            </p:nvSpPr>
            <p:spPr bwMode="auto">
              <a:xfrm>
                <a:off x="2986" y="2696"/>
                <a:ext cx="0" cy="23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08" name="Line 91"/>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47509" name="Line 92"/>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10" name="Line 93"/>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97" name="Group 94"/>
            <p:cNvGrpSpPr>
              <a:grpSpLocks/>
            </p:cNvGrpSpPr>
            <p:nvPr/>
          </p:nvGrpSpPr>
          <p:grpSpPr bwMode="auto">
            <a:xfrm>
              <a:off x="3325" y="3130"/>
              <a:ext cx="302" cy="233"/>
              <a:chOff x="2986" y="2696"/>
              <a:chExt cx="302" cy="233"/>
            </a:xfrm>
          </p:grpSpPr>
          <p:sp>
            <p:nvSpPr>
              <p:cNvPr id="147503" name="Rectangle 95"/>
              <p:cNvSpPr>
                <a:spLocks noChangeArrowheads="1"/>
              </p:cNvSpPr>
              <p:nvPr/>
            </p:nvSpPr>
            <p:spPr bwMode="auto">
              <a:xfrm>
                <a:off x="2986" y="2696"/>
                <a:ext cx="0" cy="23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04" name="Line 96"/>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47505" name="Line 97"/>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6" name="Line 98"/>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98" name="Group 99"/>
            <p:cNvGrpSpPr>
              <a:grpSpLocks/>
            </p:cNvGrpSpPr>
            <p:nvPr/>
          </p:nvGrpSpPr>
          <p:grpSpPr bwMode="auto">
            <a:xfrm>
              <a:off x="3929" y="3045"/>
              <a:ext cx="302" cy="233"/>
              <a:chOff x="2986" y="2696"/>
              <a:chExt cx="302" cy="233"/>
            </a:xfrm>
          </p:grpSpPr>
          <p:sp>
            <p:nvSpPr>
              <p:cNvPr id="147499" name="Rectangle 100"/>
              <p:cNvSpPr>
                <a:spLocks noChangeArrowheads="1"/>
              </p:cNvSpPr>
              <p:nvPr/>
            </p:nvSpPr>
            <p:spPr bwMode="auto">
              <a:xfrm>
                <a:off x="2986" y="2696"/>
                <a:ext cx="0" cy="23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500" name="Line 101"/>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47501" name="Line 102"/>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2" name="Line 103"/>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7474" name="Line 104"/>
          <p:cNvSpPr>
            <a:spLocks noChangeShapeType="1"/>
          </p:cNvSpPr>
          <p:nvPr/>
        </p:nvSpPr>
        <p:spPr bwMode="auto">
          <a:xfrm flipV="1">
            <a:off x="3517534" y="4765663"/>
            <a:ext cx="773857" cy="281403"/>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75" name="Group 105"/>
          <p:cNvGrpSpPr>
            <a:grpSpLocks/>
          </p:cNvGrpSpPr>
          <p:nvPr/>
        </p:nvGrpSpPr>
        <p:grpSpPr bwMode="auto">
          <a:xfrm>
            <a:off x="6089731" y="4695314"/>
            <a:ext cx="1896537" cy="1439258"/>
            <a:chOff x="68" y="1700"/>
            <a:chExt cx="1294" cy="982"/>
          </a:xfrm>
        </p:grpSpPr>
        <p:sp>
          <p:nvSpPr>
            <p:cNvPr id="147486" name="Text Box 106"/>
            <p:cNvSpPr txBox="1">
              <a:spLocks noChangeArrowheads="1"/>
            </p:cNvSpPr>
            <p:nvPr/>
          </p:nvSpPr>
          <p:spPr bwMode="auto">
            <a:xfrm>
              <a:off x="68" y="2386"/>
              <a:ext cx="129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b="1" dirty="0">
                  <a:latin typeface="Arial" panose="020B0604020202020204" pitchFamily="34" charset="0"/>
                  <a:ea typeface="宋体" panose="02010600030101010101" pitchFamily="2" charset="-122"/>
                </a:rPr>
                <a:t>架构评审人员</a:t>
              </a:r>
              <a:endParaRPr lang="en-US" altLang="zh-CN" sz="2216" b="1" dirty="0">
                <a:latin typeface="Arial" panose="020B0604020202020204" pitchFamily="34" charset="0"/>
                <a:ea typeface="宋体" panose="02010600030101010101" pitchFamily="2" charset="-122"/>
              </a:endParaRPr>
            </a:p>
          </p:txBody>
        </p:sp>
        <p:grpSp>
          <p:nvGrpSpPr>
            <p:cNvPr id="147487" name="Group 107"/>
            <p:cNvGrpSpPr>
              <a:grpSpLocks/>
            </p:cNvGrpSpPr>
            <p:nvPr/>
          </p:nvGrpSpPr>
          <p:grpSpPr bwMode="auto">
            <a:xfrm>
              <a:off x="492" y="1700"/>
              <a:ext cx="446" cy="650"/>
              <a:chOff x="1098" y="1074"/>
              <a:chExt cx="222" cy="324"/>
            </a:xfrm>
          </p:grpSpPr>
          <p:sp>
            <p:nvSpPr>
              <p:cNvPr id="147488" name="Oval 108"/>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489" name="AutoShape 109"/>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grpSp>
        <p:nvGrpSpPr>
          <p:cNvPr id="147476" name="Group 110"/>
          <p:cNvGrpSpPr>
            <a:grpSpLocks/>
          </p:cNvGrpSpPr>
          <p:nvPr/>
        </p:nvGrpSpPr>
        <p:grpSpPr bwMode="auto">
          <a:xfrm>
            <a:off x="7124470" y="3358651"/>
            <a:ext cx="1896536" cy="1439258"/>
            <a:chOff x="66" y="1700"/>
            <a:chExt cx="1294" cy="982"/>
          </a:xfrm>
        </p:grpSpPr>
        <p:sp>
          <p:nvSpPr>
            <p:cNvPr id="147482" name="Text Box 111"/>
            <p:cNvSpPr txBox="1">
              <a:spLocks noChangeArrowheads="1"/>
            </p:cNvSpPr>
            <p:nvPr/>
          </p:nvSpPr>
          <p:spPr bwMode="auto">
            <a:xfrm>
              <a:off x="66" y="2386"/>
              <a:ext cx="129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216" b="1" dirty="0">
                  <a:latin typeface="Arial" panose="020B0604020202020204" pitchFamily="34" charset="0"/>
                  <a:ea typeface="宋体" panose="02010600030101010101" pitchFamily="2" charset="-122"/>
                </a:rPr>
                <a:t>设计评审人员</a:t>
              </a:r>
              <a:endParaRPr lang="en-US" altLang="zh-CN" sz="2216" b="1" dirty="0">
                <a:latin typeface="Arial" panose="020B0604020202020204" pitchFamily="34" charset="0"/>
                <a:ea typeface="宋体" panose="02010600030101010101" pitchFamily="2" charset="-122"/>
              </a:endParaRPr>
            </a:p>
          </p:txBody>
        </p:sp>
        <p:grpSp>
          <p:nvGrpSpPr>
            <p:cNvPr id="147483" name="Group 112"/>
            <p:cNvGrpSpPr>
              <a:grpSpLocks/>
            </p:cNvGrpSpPr>
            <p:nvPr/>
          </p:nvGrpSpPr>
          <p:grpSpPr bwMode="auto">
            <a:xfrm>
              <a:off x="492" y="1700"/>
              <a:ext cx="446" cy="650"/>
              <a:chOff x="1098" y="1074"/>
              <a:chExt cx="222" cy="324"/>
            </a:xfrm>
          </p:grpSpPr>
          <p:sp>
            <p:nvSpPr>
              <p:cNvPr id="147484" name="Oval 113"/>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485" name="AutoShape 114"/>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grpSp>
      </p:grpSp>
      <p:sp>
        <p:nvSpPr>
          <p:cNvPr id="147477" name="Line 115"/>
          <p:cNvSpPr>
            <a:spLocks noChangeShapeType="1"/>
          </p:cNvSpPr>
          <p:nvPr/>
        </p:nvSpPr>
        <p:spPr bwMode="auto">
          <a:xfrm flipV="1">
            <a:off x="5839106" y="2584792"/>
            <a:ext cx="2321572" cy="3306482"/>
          </a:xfrm>
          <a:prstGeom prst="line">
            <a:avLst/>
          </a:prstGeom>
          <a:noFill/>
          <a:ln w="76200">
            <a:solidFill>
              <a:schemeClr val="tx2"/>
            </a:solidFill>
            <a:prstDash val="dashDot"/>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8" name="Line 116"/>
          <p:cNvSpPr>
            <a:spLocks noChangeShapeType="1"/>
          </p:cNvSpPr>
          <p:nvPr/>
        </p:nvSpPr>
        <p:spPr bwMode="auto">
          <a:xfrm flipH="1" flipV="1">
            <a:off x="562806" y="5891274"/>
            <a:ext cx="5276300" cy="0"/>
          </a:xfrm>
          <a:prstGeom prst="line">
            <a:avLst/>
          </a:prstGeom>
          <a:noFill/>
          <a:ln w="76200">
            <a:solidFill>
              <a:schemeClr val="tx2"/>
            </a:solidFill>
            <a:prstDash val="dashDot"/>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9" name="Line 117"/>
          <p:cNvSpPr>
            <a:spLocks noChangeShapeType="1"/>
          </p:cNvSpPr>
          <p:nvPr/>
        </p:nvSpPr>
        <p:spPr bwMode="auto">
          <a:xfrm flipV="1">
            <a:off x="8160678" y="1107428"/>
            <a:ext cx="0" cy="1477364"/>
          </a:xfrm>
          <a:prstGeom prst="line">
            <a:avLst/>
          </a:prstGeom>
          <a:noFill/>
          <a:ln w="76200">
            <a:solidFill>
              <a:schemeClr val="tx2"/>
            </a:solidFill>
            <a:prstDash val="dashDot"/>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934" name="AutoShape 118"/>
          <p:cNvSpPr>
            <a:spLocks noChangeArrowheads="1"/>
          </p:cNvSpPr>
          <p:nvPr/>
        </p:nvSpPr>
        <p:spPr bwMode="auto">
          <a:xfrm>
            <a:off x="7246120" y="1599882"/>
            <a:ext cx="413310" cy="400120"/>
          </a:xfrm>
          <a:prstGeom prst="star5">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2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标题 1"/>
          <p:cNvSpPr>
            <a:spLocks noGrp="1"/>
          </p:cNvSpPr>
          <p:nvPr>
            <p:ph type="title"/>
          </p:nvPr>
        </p:nvSpPr>
        <p:spPr>
          <a:xfrm>
            <a:off x="294728" y="6200444"/>
            <a:ext cx="7881938" cy="635000"/>
          </a:xfrm>
        </p:spPr>
        <p:txBody>
          <a:bodyPr/>
          <a:lstStyle/>
          <a:p>
            <a:r>
              <a:rPr lang="zh-CN" altLang="en-US" dirty="0">
                <a:solidFill>
                  <a:schemeClr val="tx1">
                    <a:lumMod val="60000"/>
                    <a:lumOff val="40000"/>
                  </a:schemeClr>
                </a:solidFill>
              </a:rPr>
              <a:t>谁？ 责任是？</a:t>
            </a:r>
          </a:p>
        </p:txBody>
      </p:sp>
      <p:grpSp>
        <p:nvGrpSpPr>
          <p:cNvPr id="123" name="组合 122"/>
          <p:cNvGrpSpPr/>
          <p:nvPr/>
        </p:nvGrpSpPr>
        <p:grpSpPr>
          <a:xfrm>
            <a:off x="2297128" y="2275980"/>
            <a:ext cx="2805217" cy="1230848"/>
            <a:chOff x="3426282" y="3306368"/>
            <a:chExt cx="2805217" cy="1230848"/>
          </a:xfrm>
        </p:grpSpPr>
        <p:grpSp>
          <p:nvGrpSpPr>
            <p:cNvPr id="124" name="Group 75"/>
            <p:cNvGrpSpPr>
              <a:grpSpLocks/>
            </p:cNvGrpSpPr>
            <p:nvPr/>
          </p:nvGrpSpPr>
          <p:grpSpPr bwMode="auto">
            <a:xfrm>
              <a:off x="3426282" y="3306368"/>
              <a:ext cx="1836446" cy="1207686"/>
              <a:chOff x="1301" y="1046"/>
              <a:chExt cx="1253" cy="824"/>
            </a:xfrm>
          </p:grpSpPr>
          <p:grpSp>
            <p:nvGrpSpPr>
              <p:cNvPr id="138" name="Group 76"/>
              <p:cNvGrpSpPr>
                <a:grpSpLocks/>
              </p:cNvGrpSpPr>
              <p:nvPr/>
            </p:nvGrpSpPr>
            <p:grpSpPr bwMode="auto">
              <a:xfrm>
                <a:off x="1301" y="1205"/>
                <a:ext cx="310" cy="233"/>
                <a:chOff x="121" y="1357"/>
                <a:chExt cx="904" cy="675"/>
              </a:xfrm>
            </p:grpSpPr>
            <p:sp>
              <p:nvSpPr>
                <p:cNvPr id="155" name="Rectangle 77"/>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56" name="Line 78"/>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57" name="Line 79"/>
                <p:cNvSpPr>
                  <a:spLocks noChangeShapeType="1"/>
                </p:cNvSpPr>
                <p:nvPr/>
              </p:nvSpPr>
              <p:spPr bwMode="auto">
                <a:xfrm>
                  <a:off x="121" y="1417"/>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39" name="Group 80"/>
              <p:cNvGrpSpPr>
                <a:grpSpLocks/>
              </p:cNvGrpSpPr>
              <p:nvPr/>
            </p:nvGrpSpPr>
            <p:grpSpPr bwMode="auto">
              <a:xfrm>
                <a:off x="1950" y="1046"/>
                <a:ext cx="302" cy="233"/>
                <a:chOff x="144" y="1357"/>
                <a:chExt cx="881" cy="675"/>
              </a:xfrm>
            </p:grpSpPr>
            <p:sp>
              <p:nvSpPr>
                <p:cNvPr id="152" name="Rectangle 81"/>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53" name="Line 82"/>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54" name="Line 83"/>
                <p:cNvSpPr>
                  <a:spLocks noChangeShapeType="1"/>
                </p:cNvSpPr>
                <p:nvPr/>
              </p:nvSpPr>
              <p:spPr bwMode="auto">
                <a:xfrm>
                  <a:off x="144" y="1449"/>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0" name="Group 84"/>
              <p:cNvGrpSpPr>
                <a:grpSpLocks/>
              </p:cNvGrpSpPr>
              <p:nvPr/>
            </p:nvGrpSpPr>
            <p:grpSpPr bwMode="auto">
              <a:xfrm>
                <a:off x="1648" y="1637"/>
                <a:ext cx="302" cy="233"/>
                <a:chOff x="144" y="1357"/>
                <a:chExt cx="881" cy="675"/>
              </a:xfrm>
            </p:grpSpPr>
            <p:sp>
              <p:nvSpPr>
                <p:cNvPr id="149" name="Rectangle 85"/>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50" name="Line 86"/>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51" name="Line 87"/>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41" name="Group 88"/>
              <p:cNvGrpSpPr>
                <a:grpSpLocks/>
              </p:cNvGrpSpPr>
              <p:nvPr/>
            </p:nvGrpSpPr>
            <p:grpSpPr bwMode="auto">
              <a:xfrm>
                <a:off x="2252" y="1555"/>
                <a:ext cx="302" cy="233"/>
                <a:chOff x="144" y="1357"/>
                <a:chExt cx="881" cy="675"/>
              </a:xfrm>
            </p:grpSpPr>
            <p:sp>
              <p:nvSpPr>
                <p:cNvPr id="146" name="Rectangle 89"/>
                <p:cNvSpPr>
                  <a:spLocks noChangeArrowheads="1"/>
                </p:cNvSpPr>
                <p:nvPr/>
              </p:nvSpPr>
              <p:spPr bwMode="auto">
                <a:xfrm>
                  <a:off x="144" y="1357"/>
                  <a:ext cx="0" cy="6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2216">
                    <a:latin typeface="Arial" panose="020B0604020202020204" pitchFamily="34" charset="0"/>
                    <a:ea typeface="宋体" panose="02010600030101010101" pitchFamily="2" charset="-122"/>
                  </a:endParaRPr>
                </a:p>
              </p:txBody>
            </p:sp>
            <p:sp>
              <p:nvSpPr>
                <p:cNvPr id="147" name="Line 90"/>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8" name="Line 91"/>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42" name="Line 92"/>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93"/>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94"/>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95"/>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 name="Text Box 97"/>
            <p:cNvSpPr txBox="1">
              <a:spLocks noChangeArrowheads="1"/>
            </p:cNvSpPr>
            <p:nvPr/>
          </p:nvSpPr>
          <p:spPr bwMode="auto">
            <a:xfrm>
              <a:off x="4905495" y="3363047"/>
              <a:ext cx="1326004" cy="4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216" b="1" dirty="0">
                  <a:latin typeface="Arial" panose="020B0604020202020204" pitchFamily="34" charset="0"/>
                  <a:ea typeface="宋体" panose="02010600030101010101" pitchFamily="2" charset="-122"/>
                </a:rPr>
                <a:t>设计模型</a:t>
              </a:r>
              <a:endParaRPr lang="en-US" altLang="zh-CN" sz="2216" b="1" dirty="0">
                <a:latin typeface="Arial" panose="020B0604020202020204" pitchFamily="34" charset="0"/>
                <a:ea typeface="宋体" panose="02010600030101010101" pitchFamily="2" charset="-122"/>
              </a:endParaRPr>
            </a:p>
          </p:txBody>
        </p:sp>
        <p:sp>
          <p:nvSpPr>
            <p:cNvPr id="126" name="Line 79"/>
            <p:cNvSpPr>
              <a:spLocks noChangeShapeType="1"/>
            </p:cNvSpPr>
            <p:nvPr/>
          </p:nvSpPr>
          <p:spPr bwMode="auto">
            <a:xfrm>
              <a:off x="3435294" y="3923988"/>
              <a:ext cx="44278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cxnSp>
          <p:nvCxnSpPr>
            <p:cNvPr id="127" name="直接连接符 126"/>
            <p:cNvCxnSpPr>
              <a:stCxn id="157" idx="1"/>
              <a:endCxn id="126" idx="1"/>
            </p:cNvCxnSpPr>
            <p:nvPr/>
          </p:nvCxnSpPr>
          <p:spPr bwMode="auto">
            <a:xfrm>
              <a:off x="3869070" y="3569760"/>
              <a:ext cx="9012" cy="354229"/>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128" name="直接连接符 127"/>
            <p:cNvCxnSpPr/>
            <p:nvPr/>
          </p:nvCxnSpPr>
          <p:spPr bwMode="auto">
            <a:xfrm flipH="1">
              <a:off x="4796018" y="3348195"/>
              <a:ext cx="164" cy="340054"/>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sp>
          <p:nvSpPr>
            <p:cNvPr id="129" name="Line 82"/>
            <p:cNvSpPr>
              <a:spLocks noChangeShapeType="1"/>
            </p:cNvSpPr>
            <p:nvPr/>
          </p:nvSpPr>
          <p:spPr bwMode="auto">
            <a:xfrm>
              <a:off x="4387994" y="3640052"/>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0" name="Line 82"/>
            <p:cNvSpPr>
              <a:spLocks noChangeShapeType="1"/>
            </p:cNvSpPr>
            <p:nvPr/>
          </p:nvSpPr>
          <p:spPr bwMode="auto">
            <a:xfrm>
              <a:off x="3426282" y="367522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1" name="Line 82"/>
            <p:cNvSpPr>
              <a:spLocks noChangeShapeType="1"/>
            </p:cNvSpPr>
            <p:nvPr/>
          </p:nvSpPr>
          <p:spPr bwMode="auto">
            <a:xfrm>
              <a:off x="4377481" y="3429000"/>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2" name="Line 82"/>
            <p:cNvSpPr>
              <a:spLocks noChangeShapeType="1"/>
            </p:cNvSpPr>
            <p:nvPr/>
          </p:nvSpPr>
          <p:spPr bwMode="auto">
            <a:xfrm>
              <a:off x="3938025" y="4514054"/>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3" name="Line 82"/>
            <p:cNvSpPr>
              <a:spLocks noChangeShapeType="1"/>
            </p:cNvSpPr>
            <p:nvPr/>
          </p:nvSpPr>
          <p:spPr bwMode="auto">
            <a:xfrm>
              <a:off x="4833678" y="441046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4" name="Line 82"/>
            <p:cNvSpPr>
              <a:spLocks noChangeShapeType="1"/>
            </p:cNvSpPr>
            <p:nvPr/>
          </p:nvSpPr>
          <p:spPr bwMode="auto">
            <a:xfrm>
              <a:off x="3945371" y="4202857"/>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35" name="Line 82"/>
            <p:cNvSpPr>
              <a:spLocks noChangeShapeType="1"/>
            </p:cNvSpPr>
            <p:nvPr/>
          </p:nvSpPr>
          <p:spPr bwMode="auto">
            <a:xfrm>
              <a:off x="4796182" y="4052378"/>
              <a:ext cx="442623"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cxnSp>
          <p:nvCxnSpPr>
            <p:cNvPr id="136" name="直接连接符 135"/>
            <p:cNvCxnSpPr>
              <a:endCxn id="133" idx="1"/>
            </p:cNvCxnSpPr>
            <p:nvPr/>
          </p:nvCxnSpPr>
          <p:spPr bwMode="auto">
            <a:xfrm>
              <a:off x="5276301" y="4022332"/>
              <a:ext cx="0" cy="388136"/>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137" name="直接连接符 136"/>
            <p:cNvCxnSpPr>
              <a:stCxn id="134" idx="1"/>
            </p:cNvCxnSpPr>
            <p:nvPr/>
          </p:nvCxnSpPr>
          <p:spPr bwMode="auto">
            <a:xfrm flipH="1">
              <a:off x="4362092" y="4202858"/>
              <a:ext cx="25902" cy="334358"/>
            </a:xfrm>
            <a:prstGeom prst="line">
              <a:avLst/>
            </a:prstGeom>
            <a:ln>
              <a:headEnd type="none" w="med" len="med"/>
              <a:tailEnd type="none" w="med" len="med"/>
            </a:ln>
            <a:ex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5171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2"/>
                                        </p:tgtEl>
                                        <p:attrNameLst>
                                          <p:attrName>style.visibility</p:attrName>
                                        </p:attrNameLst>
                                      </p:cBhvr>
                                      <p:to>
                                        <p:strVal val="visible"/>
                                      </p:to>
                                    </p:set>
                                    <p:anim calcmode="lin" valueType="num">
                                      <p:cBhvr additive="base">
                                        <p:cTn id="11" dur="300" fill="hold"/>
                                        <p:tgtEl>
                                          <p:spTgt spid="122"/>
                                        </p:tgtEl>
                                        <p:attrNameLst>
                                          <p:attrName>ppt_x</p:attrName>
                                        </p:attrNameLst>
                                      </p:cBhvr>
                                      <p:tavLst>
                                        <p:tav tm="0">
                                          <p:val>
                                            <p:strVal val="0-#ppt_w/2"/>
                                          </p:val>
                                        </p:tav>
                                        <p:tav tm="100000">
                                          <p:val>
                                            <p:strVal val="#ppt_x"/>
                                          </p:val>
                                        </p:tav>
                                      </p:tavLst>
                                    </p:anim>
                                    <p:anim calcmode="lin" valueType="num">
                                      <p:cBhvr additive="base">
                                        <p:cTn id="12" dur="30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1088619" y="1552250"/>
            <a:ext cx="4788242" cy="4014386"/>
          </a:xfrm>
        </p:spPr>
        <p:txBody>
          <a:bodyPr/>
          <a:lstStyle/>
          <a:p>
            <a:pPr marL="254752" indent="-254752" eaLnBrk="1" hangingPunct="1">
              <a:defRPr/>
            </a:pPr>
            <a:r>
              <a:rPr lang="zh-CN" altLang="en-US" sz="2400" dirty="0">
                <a:solidFill>
                  <a:schemeClr val="bg1"/>
                </a:solidFill>
              </a:rPr>
              <a:t>补充用例描述</a:t>
            </a:r>
            <a:endParaRPr lang="en-US" altLang="zh-CN" sz="2400" dirty="0">
              <a:solidFill>
                <a:schemeClr val="bg1"/>
              </a:solidFill>
            </a:endParaRPr>
          </a:p>
          <a:p>
            <a:pPr marL="254752" indent="-254752" eaLnBrk="1" hangingPunct="1">
              <a:defRPr/>
            </a:pPr>
            <a:r>
              <a:rPr lang="zh-CN" altLang="en-US" sz="2400" dirty="0">
                <a:solidFill>
                  <a:schemeClr val="bg1"/>
                </a:solidFill>
              </a:rPr>
              <a:t>为每一个用例实现</a:t>
            </a:r>
            <a:endParaRPr lang="en-US" altLang="zh-CN" sz="2400" dirty="0">
              <a:solidFill>
                <a:schemeClr val="bg1"/>
              </a:solidFill>
            </a:endParaRPr>
          </a:p>
          <a:p>
            <a:pPr marL="598787" lvl="1" indent="-257132" eaLnBrk="1" hangingPunct="1">
              <a:defRPr/>
            </a:pPr>
            <a:r>
              <a:rPr lang="zh-CN" altLang="en-US" sz="2400" dirty="0">
                <a:solidFill>
                  <a:schemeClr val="bg1"/>
                </a:solidFill>
              </a:rPr>
              <a:t>依据用例图描述获取分析类</a:t>
            </a:r>
            <a:endParaRPr lang="en-US" altLang="zh-CN" sz="2400" dirty="0">
              <a:solidFill>
                <a:schemeClr val="bg1"/>
              </a:solidFill>
            </a:endParaRPr>
          </a:p>
          <a:p>
            <a:pPr marL="598787" lvl="1" indent="-257132" eaLnBrk="1" hangingPunct="1">
              <a:defRPr/>
            </a:pPr>
            <a:r>
              <a:rPr lang="zh-CN" altLang="en-US" sz="2400" dirty="0">
                <a:solidFill>
                  <a:schemeClr val="bg1"/>
                </a:solidFill>
              </a:rPr>
              <a:t>将用例的行为分配给不同的分析类</a:t>
            </a:r>
            <a:endParaRPr lang="en-US" altLang="zh-CN" sz="2400" dirty="0">
              <a:solidFill>
                <a:schemeClr val="bg1"/>
              </a:solidFill>
            </a:endParaRPr>
          </a:p>
          <a:p>
            <a:pPr marL="254752" indent="-254752" eaLnBrk="1" hangingPunct="1">
              <a:defRPr/>
            </a:pPr>
            <a:r>
              <a:rPr lang="zh-CN" altLang="en-US" sz="2400" dirty="0">
                <a:solidFill>
                  <a:schemeClr val="bg1"/>
                </a:solidFill>
              </a:rPr>
              <a:t>为每一个识别出来的分析类</a:t>
            </a:r>
            <a:endParaRPr lang="en-US" altLang="zh-CN" sz="2400" dirty="0">
              <a:solidFill>
                <a:schemeClr val="bg1"/>
              </a:solidFill>
            </a:endParaRPr>
          </a:p>
          <a:p>
            <a:pPr marL="598787" lvl="1" indent="-257132" eaLnBrk="1" hangingPunct="1">
              <a:defRPr/>
            </a:pPr>
            <a:r>
              <a:rPr lang="zh-CN" altLang="en-US" sz="2400" dirty="0">
                <a:solidFill>
                  <a:schemeClr val="bg1"/>
                </a:solidFill>
              </a:rPr>
              <a:t>描述其责任</a:t>
            </a:r>
            <a:endParaRPr lang="en-US" altLang="zh-CN" sz="2400" dirty="0">
              <a:solidFill>
                <a:schemeClr val="bg1"/>
              </a:solidFill>
            </a:endParaRPr>
          </a:p>
          <a:p>
            <a:pPr marL="598787" lvl="1" indent="-257132" eaLnBrk="1" hangingPunct="1">
              <a:defRPr/>
            </a:pPr>
            <a:r>
              <a:rPr lang="zh-CN" altLang="en-US" sz="2400" dirty="0">
                <a:solidFill>
                  <a:schemeClr val="bg1"/>
                </a:solidFill>
              </a:rPr>
              <a:t>描述其属性和关系</a:t>
            </a:r>
            <a:endParaRPr lang="en-US" altLang="zh-CN" sz="2400" dirty="0">
              <a:solidFill>
                <a:schemeClr val="bg1"/>
              </a:solidFill>
            </a:endParaRPr>
          </a:p>
          <a:p>
            <a:pPr marL="198696" indent="-257132" eaLnBrk="1" hangingPunct="1">
              <a:defRPr/>
            </a:pPr>
            <a:r>
              <a:rPr lang="zh-CN" altLang="en-US" sz="2400" dirty="0">
                <a:solidFill>
                  <a:srgbClr val="FF0000"/>
                </a:solidFill>
              </a:rPr>
              <a:t>对应分析机制</a:t>
            </a:r>
            <a:endParaRPr lang="en-US" altLang="zh-CN" sz="2400" dirty="0">
              <a:solidFill>
                <a:srgbClr val="FF0000"/>
              </a:solidFill>
            </a:endParaRPr>
          </a:p>
        </p:txBody>
      </p:sp>
      <p:sp>
        <p:nvSpPr>
          <p:cNvPr id="12" name="Freeform 9"/>
          <p:cNvSpPr>
            <a:spLocks/>
          </p:cNvSpPr>
          <p:nvPr/>
        </p:nvSpPr>
        <p:spPr bwMode="auto">
          <a:xfrm>
            <a:off x="6445881" y="1985346"/>
            <a:ext cx="1859896" cy="470470"/>
          </a:xfrm>
          <a:custGeom>
            <a:avLst/>
            <a:gdLst>
              <a:gd name="T0" fmla="*/ 2147483646 w 1172"/>
              <a:gd name="T1" fmla="*/ 2147483646 h 296"/>
              <a:gd name="T2" fmla="*/ 0 w 1172"/>
              <a:gd name="T3" fmla="*/ 2147483646 h 296"/>
              <a:gd name="T4" fmla="*/ 2147483646 w 1172"/>
              <a:gd name="T5" fmla="*/ 2147483646 h 296"/>
              <a:gd name="T6" fmla="*/ 0 w 1172"/>
              <a:gd name="T7" fmla="*/ 0 h 296"/>
              <a:gd name="T8" fmla="*/ 2147483646 w 1172"/>
              <a:gd name="T9" fmla="*/ 0 h 296"/>
              <a:gd name="T10" fmla="*/ 2147483646 w 1172"/>
              <a:gd name="T11" fmla="*/ 2147483646 h 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14" name="Rectangle 11"/>
          <p:cNvSpPr>
            <a:spLocks noChangeArrowheads="1"/>
          </p:cNvSpPr>
          <p:nvPr/>
        </p:nvSpPr>
        <p:spPr bwMode="auto">
          <a:xfrm>
            <a:off x="6445881" y="2707906"/>
            <a:ext cx="1859896" cy="469004"/>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5" name="Rectangle 12"/>
          <p:cNvSpPr>
            <a:spLocks noChangeArrowheads="1"/>
          </p:cNvSpPr>
          <p:nvPr/>
        </p:nvSpPr>
        <p:spPr bwMode="auto">
          <a:xfrm>
            <a:off x="6445881" y="3429000"/>
            <a:ext cx="1859896" cy="470471"/>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6" name="Rectangle 13"/>
          <p:cNvSpPr>
            <a:spLocks noChangeArrowheads="1"/>
          </p:cNvSpPr>
          <p:nvPr/>
        </p:nvSpPr>
        <p:spPr bwMode="auto">
          <a:xfrm>
            <a:off x="6445881" y="4151561"/>
            <a:ext cx="1859896" cy="469004"/>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7" name="Freeform 14"/>
          <p:cNvSpPr>
            <a:spLocks/>
          </p:cNvSpPr>
          <p:nvPr/>
        </p:nvSpPr>
        <p:spPr bwMode="auto">
          <a:xfrm>
            <a:off x="6445881" y="2455816"/>
            <a:ext cx="1859896" cy="252090"/>
          </a:xfrm>
          <a:custGeom>
            <a:avLst/>
            <a:gdLst>
              <a:gd name="T0" fmla="*/ 2147483646 w 1172"/>
              <a:gd name="T1" fmla="*/ 0 h 159"/>
              <a:gd name="T2" fmla="*/ 2147483646 w 1172"/>
              <a:gd name="T3" fmla="*/ 0 h 159"/>
              <a:gd name="T4" fmla="*/ 0 w 1172"/>
              <a:gd name="T5" fmla="*/ 2147483646 h 159"/>
              <a:gd name="T6" fmla="*/ 2147483646 w 1172"/>
              <a:gd name="T7" fmla="*/ 2147483646 h 159"/>
              <a:gd name="T8" fmla="*/ 2147483646 w 1172"/>
              <a:gd name="T9" fmla="*/ 0 h 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18" name="Freeform 15"/>
          <p:cNvSpPr>
            <a:spLocks/>
          </p:cNvSpPr>
          <p:nvPr/>
        </p:nvSpPr>
        <p:spPr bwMode="auto">
          <a:xfrm>
            <a:off x="6445881" y="3176910"/>
            <a:ext cx="1859896" cy="252090"/>
          </a:xfrm>
          <a:custGeom>
            <a:avLst/>
            <a:gdLst>
              <a:gd name="T0" fmla="*/ 2147483646 w 1172"/>
              <a:gd name="T1" fmla="*/ 0 h 159"/>
              <a:gd name="T2" fmla="*/ 2147483646 w 1172"/>
              <a:gd name="T3" fmla="*/ 0 h 159"/>
              <a:gd name="T4" fmla="*/ 0 w 1172"/>
              <a:gd name="T5" fmla="*/ 2147483646 h 159"/>
              <a:gd name="T6" fmla="*/ 2147483646 w 1172"/>
              <a:gd name="T7" fmla="*/ 2147483646 h 159"/>
              <a:gd name="T8" fmla="*/ 2147483646 w 1172"/>
              <a:gd name="T9" fmla="*/ 0 h 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19" name="Freeform 16"/>
          <p:cNvSpPr>
            <a:spLocks/>
          </p:cNvSpPr>
          <p:nvPr/>
        </p:nvSpPr>
        <p:spPr bwMode="auto">
          <a:xfrm>
            <a:off x="6445881" y="3899471"/>
            <a:ext cx="1859896" cy="252090"/>
          </a:xfrm>
          <a:custGeom>
            <a:avLst/>
            <a:gdLst>
              <a:gd name="T0" fmla="*/ 2147483646 w 1172"/>
              <a:gd name="T1" fmla="*/ 0 h 159"/>
              <a:gd name="T2" fmla="*/ 2147483646 w 1172"/>
              <a:gd name="T3" fmla="*/ 0 h 159"/>
              <a:gd name="T4" fmla="*/ 0 w 1172"/>
              <a:gd name="T5" fmla="*/ 2147483646 h 159"/>
              <a:gd name="T6" fmla="*/ 2147483646 w 1172"/>
              <a:gd name="T7" fmla="*/ 2147483646 h 159"/>
              <a:gd name="T8" fmla="*/ 2147483646 w 1172"/>
              <a:gd name="T9" fmla="*/ 0 h 1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159755" name="Rectangle 44"/>
          <p:cNvSpPr>
            <a:spLocks noChangeArrowheads="1"/>
          </p:cNvSpPr>
          <p:nvPr/>
        </p:nvSpPr>
        <p:spPr bwMode="auto">
          <a:xfrm>
            <a:off x="6833555" y="2114323"/>
            <a:ext cx="11079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rPr>
              <a:t>补充用例描述</a:t>
            </a:r>
            <a:endParaRPr lang="en-US" altLang="zh-CN" sz="1200">
              <a:solidFill>
                <a:srgbClr val="FFFFFF"/>
              </a:solidFill>
              <a:latin typeface="微软雅黑" panose="020B0503020204020204" pitchFamily="34" charset="-122"/>
            </a:endParaRPr>
          </a:p>
        </p:txBody>
      </p:sp>
      <p:sp>
        <p:nvSpPr>
          <p:cNvPr id="159756" name="Rectangle 45"/>
          <p:cNvSpPr>
            <a:spLocks noChangeArrowheads="1"/>
          </p:cNvSpPr>
          <p:nvPr/>
        </p:nvSpPr>
        <p:spPr bwMode="auto">
          <a:xfrm>
            <a:off x="6602724" y="2835417"/>
            <a:ext cx="15696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rPr>
              <a:t>分析每一个用例实现</a:t>
            </a:r>
            <a:endParaRPr lang="en-US" altLang="zh-CN" sz="1200">
              <a:solidFill>
                <a:srgbClr val="000000"/>
              </a:solidFill>
              <a:latin typeface="Arial" panose="020B0604020202020204" pitchFamily="34" charset="0"/>
              <a:ea typeface="宋体" panose="02010600030101010101" pitchFamily="2" charset="-122"/>
            </a:endParaRPr>
          </a:p>
        </p:txBody>
      </p:sp>
      <p:sp>
        <p:nvSpPr>
          <p:cNvPr id="159757" name="Rectangle 46"/>
          <p:cNvSpPr>
            <a:spLocks noChangeArrowheads="1"/>
          </p:cNvSpPr>
          <p:nvPr/>
        </p:nvSpPr>
        <p:spPr bwMode="auto">
          <a:xfrm>
            <a:off x="6679668" y="3559443"/>
            <a:ext cx="1415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rPr>
              <a:t>分析每一个分析类</a:t>
            </a:r>
            <a:endParaRPr lang="en-US" altLang="zh-CN" sz="1200">
              <a:solidFill>
                <a:srgbClr val="FFFFFF"/>
              </a:solidFill>
              <a:latin typeface="微软雅黑" panose="020B0503020204020204" pitchFamily="34" charset="-122"/>
            </a:endParaRPr>
          </a:p>
        </p:txBody>
      </p:sp>
      <p:sp>
        <p:nvSpPr>
          <p:cNvPr id="159758" name="Rectangle 47"/>
          <p:cNvSpPr>
            <a:spLocks noChangeArrowheads="1"/>
          </p:cNvSpPr>
          <p:nvPr/>
        </p:nvSpPr>
        <p:spPr bwMode="auto">
          <a:xfrm>
            <a:off x="6799112" y="4277606"/>
            <a:ext cx="110799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rPr>
              <a:t>对应架构机制</a:t>
            </a:r>
            <a:endParaRPr lang="en-US" altLang="zh-CN" sz="1200">
              <a:solidFill>
                <a:srgbClr val="FFFFFF"/>
              </a:solidFill>
              <a:latin typeface="微软雅黑" panose="020B0503020204020204" pitchFamily="34" charset="-122"/>
            </a:endParaRPr>
          </a:p>
        </p:txBody>
      </p:sp>
      <p:sp>
        <p:nvSpPr>
          <p:cNvPr id="2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2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文本框 1"/>
          <p:cNvSpPr txBox="1"/>
          <p:nvPr/>
        </p:nvSpPr>
        <p:spPr>
          <a:xfrm>
            <a:off x="900386" y="920484"/>
            <a:ext cx="4185761" cy="492443"/>
          </a:xfrm>
          <a:prstGeom prst="rect">
            <a:avLst/>
          </a:prstGeom>
          <a:noFill/>
        </p:spPr>
        <p:txBody>
          <a:bodyPr wrap="none" rtlCol="0">
            <a:spAutoFit/>
          </a:bodyPr>
          <a:lstStyle/>
          <a:p>
            <a:r>
              <a:rPr lang="zh-CN" altLang="en-US" sz="2600" dirty="0"/>
              <a:t>面向对象分析用例实现步骤</a:t>
            </a:r>
          </a:p>
        </p:txBody>
      </p:sp>
    </p:spTree>
    <p:extLst>
      <p:ext uri="{BB962C8B-B14F-4D97-AF65-F5344CB8AC3E}">
        <p14:creationId xmlns:p14="http://schemas.microsoft.com/office/powerpoint/2010/main" val="16329453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300" fill="hold"/>
                                        <p:tgtEl>
                                          <p:spTgt spid="22"/>
                                        </p:tgtEl>
                                        <p:attrNameLst>
                                          <p:attrName>ppt_x</p:attrName>
                                        </p:attrNameLst>
                                      </p:cBhvr>
                                      <p:tavLst>
                                        <p:tav tm="0">
                                          <p:val>
                                            <p:strVal val="0-#ppt_w/2"/>
                                          </p:val>
                                        </p:tav>
                                        <p:tav tm="100000">
                                          <p:val>
                                            <p:strVal val="#ppt_x"/>
                                          </p:val>
                                        </p:tav>
                                      </p:tavLst>
                                    </p:anim>
                                    <p:anim calcmode="lin" valueType="num">
                                      <p:cBhvr additive="base">
                                        <p:cTn id="12"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1003963" y="1412281"/>
            <a:ext cx="6881175" cy="45874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solidFill>
                <a:srgbClr val="FFFFFF"/>
              </a:solidFill>
            </a:endParaRPr>
          </a:p>
        </p:txBody>
      </p:sp>
      <p:grpSp>
        <p:nvGrpSpPr>
          <p:cNvPr id="161795" name="Group 2"/>
          <p:cNvGrpSpPr>
            <a:grpSpLocks/>
          </p:cNvGrpSpPr>
          <p:nvPr/>
        </p:nvGrpSpPr>
        <p:grpSpPr bwMode="auto">
          <a:xfrm>
            <a:off x="1830584" y="2000002"/>
            <a:ext cx="896971" cy="1200358"/>
            <a:chOff x="365" y="2533"/>
            <a:chExt cx="754" cy="1008"/>
          </a:xfrm>
        </p:grpSpPr>
        <p:sp>
          <p:nvSpPr>
            <p:cNvPr id="58397" name="Oval 3"/>
            <p:cNvSpPr>
              <a:spLocks noChangeArrowheads="1"/>
            </p:cNvSpPr>
            <p:nvPr/>
          </p:nvSpPr>
          <p:spPr bwMode="auto">
            <a:xfrm>
              <a:off x="365" y="2533"/>
              <a:ext cx="623"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8398" name="Rectangle 4"/>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8399" name="Line 5"/>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0" name="Line 6"/>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1" name="Line 7"/>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2" name="Line 8"/>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3" name="Line 9"/>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4" name="Line 10"/>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5" name="Line 11"/>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6" name="Line 12"/>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7" name="Line 13"/>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8" name="Line 14"/>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09" name="Line 15"/>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0" name="Line 16"/>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1" name="Line 17"/>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2" name="Line 18"/>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3" name="Line 19"/>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4" name="Line 20"/>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415" name="Line 21"/>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58371" name="AutoShape 22"/>
          <p:cNvSpPr>
            <a:spLocks noChangeArrowheads="1"/>
          </p:cNvSpPr>
          <p:nvPr/>
        </p:nvSpPr>
        <p:spPr bwMode="auto">
          <a:xfrm>
            <a:off x="3143796" y="2628761"/>
            <a:ext cx="514439" cy="400120"/>
          </a:xfrm>
          <a:prstGeom prst="rightArrow">
            <a:avLst>
              <a:gd name="adj1" fmla="val 54759"/>
              <a:gd name="adj2" fmla="val 78869"/>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8372" name="AutoShape 23"/>
          <p:cNvSpPr>
            <a:spLocks/>
          </p:cNvSpPr>
          <p:nvPr/>
        </p:nvSpPr>
        <p:spPr bwMode="auto">
          <a:xfrm>
            <a:off x="2857997" y="4201392"/>
            <a:ext cx="1486158" cy="553998"/>
          </a:xfrm>
          <a:prstGeom prst="callout2">
            <a:avLst>
              <a:gd name="adj1" fmla="val 6819"/>
              <a:gd name="adj2" fmla="val -6375"/>
              <a:gd name="adj3" fmla="val 6819"/>
              <a:gd name="adj4" fmla="val -39444"/>
              <a:gd name="adj5" fmla="val -258584"/>
              <a:gd name="adj6" fmla="val -26628"/>
            </a:avLst>
          </a:prstGeom>
          <a:noFill/>
          <a:ln w="28575">
            <a:solidFill>
              <a:schemeClr val="tx1"/>
            </a:solidFill>
            <a:miter lim="800000"/>
            <a:headEnd type="triangle" w="lg"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9863" indent="-169863"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defRPr/>
            </a:pPr>
            <a:r>
              <a:rPr lang="zh-CN" altLang="en-US" dirty="0">
                <a:solidFill>
                  <a:srgbClr val="000000"/>
                </a:solidFill>
              </a:rPr>
              <a:t>系统显示课程列表</a:t>
            </a:r>
            <a:endParaRPr lang="en-US" altLang="zh-CN" dirty="0">
              <a:solidFill>
                <a:srgbClr val="000000"/>
              </a:solidFill>
            </a:endParaRPr>
          </a:p>
        </p:txBody>
      </p:sp>
      <p:sp>
        <p:nvSpPr>
          <p:cNvPr id="58373" name="Rectangle 24"/>
          <p:cNvSpPr>
            <a:spLocks noChangeArrowheads="1"/>
          </p:cNvSpPr>
          <p:nvPr/>
        </p:nvSpPr>
        <p:spPr bwMode="auto">
          <a:xfrm>
            <a:off x="2286397" y="2743082"/>
            <a:ext cx="342960" cy="57160"/>
          </a:xfrm>
          <a:prstGeom prst="rect">
            <a:avLst/>
          </a:prstGeom>
          <a:solidFill>
            <a:schemeClr val="accent1"/>
          </a:solidFill>
          <a:ln w="28575">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grpSp>
        <p:nvGrpSpPr>
          <p:cNvPr id="161799" name="Group 25"/>
          <p:cNvGrpSpPr>
            <a:grpSpLocks/>
          </p:cNvGrpSpPr>
          <p:nvPr/>
        </p:nvGrpSpPr>
        <p:grpSpPr bwMode="auto">
          <a:xfrm>
            <a:off x="3886875" y="2000002"/>
            <a:ext cx="898437" cy="1200358"/>
            <a:chOff x="365" y="2533"/>
            <a:chExt cx="754" cy="1008"/>
          </a:xfrm>
        </p:grpSpPr>
        <p:sp>
          <p:nvSpPr>
            <p:cNvPr id="58378" name="Oval 26"/>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8379" name="Rectangle 27"/>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8380" name="Line 28"/>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1" name="Line 29"/>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2" name="Line 30"/>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3" name="Line 31"/>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4" name="Line 32"/>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5" name="Line 33"/>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6" name="Line 34"/>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7" name="Line 35"/>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8" name="Line 36"/>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89" name="Line 37"/>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0" name="Line 38"/>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1" name="Line 39"/>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2" name="Line 40"/>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3" name="Line 41"/>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4" name="Line 42"/>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5" name="Line 43"/>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396" name="Line 44"/>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58375" name="AutoShape 45"/>
          <p:cNvSpPr>
            <a:spLocks/>
          </p:cNvSpPr>
          <p:nvPr/>
        </p:nvSpPr>
        <p:spPr bwMode="auto">
          <a:xfrm>
            <a:off x="4915754" y="4073881"/>
            <a:ext cx="2969385" cy="553998"/>
          </a:xfrm>
          <a:prstGeom prst="callout2">
            <a:avLst>
              <a:gd name="adj1" fmla="val 6819"/>
              <a:gd name="adj2" fmla="val -3333"/>
              <a:gd name="adj3" fmla="val 6819"/>
              <a:gd name="adj4" fmla="val -22639"/>
              <a:gd name="adj5" fmla="val -228164"/>
              <a:gd name="adj6" fmla="val -13658"/>
            </a:avLst>
          </a:prstGeom>
          <a:noFill/>
          <a:ln w="28575">
            <a:solidFill>
              <a:schemeClr val="tx1"/>
            </a:solidFill>
            <a:miter lim="800000"/>
            <a:headEnd type="triangle" w="lg"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9863" indent="-169863"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defRPr/>
            </a:pPr>
            <a:r>
              <a:rPr lang="zh-CN" altLang="en-US" dirty="0">
                <a:solidFill>
                  <a:srgbClr val="000000"/>
                </a:solidFill>
              </a:rPr>
              <a:t>系统检索继承课程数据库</a:t>
            </a:r>
            <a:endParaRPr lang="en-US" altLang="zh-CN" dirty="0">
              <a:solidFill>
                <a:srgbClr val="000000"/>
              </a:solidFill>
            </a:endParaRPr>
          </a:p>
          <a:p>
            <a:pPr>
              <a:buFontTx/>
              <a:buChar char="•"/>
              <a:defRPr/>
            </a:pPr>
            <a:r>
              <a:rPr lang="zh-CN" altLang="en-US" dirty="0">
                <a:solidFill>
                  <a:srgbClr val="000000"/>
                </a:solidFill>
              </a:rPr>
              <a:t>系统显示当前课程列表</a:t>
            </a:r>
            <a:endParaRPr lang="en-US" altLang="zh-CN" dirty="0">
              <a:solidFill>
                <a:srgbClr val="000000"/>
              </a:solidFill>
            </a:endParaRPr>
          </a:p>
        </p:txBody>
      </p:sp>
      <p:sp>
        <p:nvSpPr>
          <p:cNvPr id="58376" name="Rectangle 46"/>
          <p:cNvSpPr>
            <a:spLocks noChangeArrowheads="1"/>
          </p:cNvSpPr>
          <p:nvPr/>
        </p:nvSpPr>
        <p:spPr bwMode="auto">
          <a:xfrm>
            <a:off x="4344155" y="2743082"/>
            <a:ext cx="342960" cy="57160"/>
          </a:xfrm>
          <a:prstGeom prst="rect">
            <a:avLst/>
          </a:prstGeom>
          <a:solidFill>
            <a:schemeClr val="accent1"/>
          </a:solidFill>
          <a:ln w="28575">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grpSp>
        <p:nvGrpSpPr>
          <p:cNvPr id="161802" name="组合 2"/>
          <p:cNvGrpSpPr>
            <a:grpSpLocks/>
          </p:cNvGrpSpPr>
          <p:nvPr/>
        </p:nvGrpSpPr>
        <p:grpSpPr bwMode="auto">
          <a:xfrm>
            <a:off x="6950061" y="1208558"/>
            <a:ext cx="1859896" cy="469004"/>
            <a:chOff x="6444208" y="1127918"/>
            <a:chExt cx="1860550" cy="469900"/>
          </a:xfrm>
        </p:grpSpPr>
        <p:sp>
          <p:nvSpPr>
            <p:cNvPr id="56" name="Freeform 9"/>
            <p:cNvSpPr>
              <a:spLocks/>
            </p:cNvSpPr>
            <p:nvPr/>
          </p:nvSpPr>
          <p:spPr bwMode="auto">
            <a:xfrm>
              <a:off x="6444208" y="1127918"/>
              <a:ext cx="1860550" cy="469900"/>
            </a:xfrm>
            <a:custGeom>
              <a:avLst/>
              <a:gdLst>
                <a:gd name="T0" fmla="*/ 2147483646 w 1172"/>
                <a:gd name="T1" fmla="*/ 2147483646 h 296"/>
                <a:gd name="T2" fmla="*/ 0 w 1172"/>
                <a:gd name="T3" fmla="*/ 2147483646 h 296"/>
                <a:gd name="T4" fmla="*/ 2147483646 w 1172"/>
                <a:gd name="T5" fmla="*/ 2147483646 h 296"/>
                <a:gd name="T6" fmla="*/ 0 w 1172"/>
                <a:gd name="T7" fmla="*/ 0 h 296"/>
                <a:gd name="T8" fmla="*/ 2147483646 w 1172"/>
                <a:gd name="T9" fmla="*/ 0 h 296"/>
                <a:gd name="T10" fmla="*/ 2147483646 w 1172"/>
                <a:gd name="T11" fmla="*/ 2147483646 h 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rgbClr val="000000"/>
                </a:solidFill>
              </a:endParaRPr>
            </a:p>
          </p:txBody>
        </p:sp>
        <p:sp>
          <p:nvSpPr>
            <p:cNvPr id="161810" name="Rectangle 44"/>
            <p:cNvSpPr>
              <a:spLocks noChangeArrowheads="1"/>
            </p:cNvSpPr>
            <p:nvPr/>
          </p:nvSpPr>
          <p:spPr bwMode="auto">
            <a:xfrm>
              <a:off x="6832197" y="1256506"/>
              <a:ext cx="1108387" cy="27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FFFFFF"/>
                  </a:solidFill>
                  <a:latin typeface="微软雅黑" panose="020B0503020204020204" pitchFamily="34" charset="-122"/>
                </a:rPr>
                <a:t>补充用例描述</a:t>
              </a:r>
              <a:endParaRPr lang="en-US" altLang="zh-CN" sz="1200">
                <a:solidFill>
                  <a:srgbClr val="FFFFFF"/>
                </a:solidFill>
                <a:latin typeface="微软雅黑" panose="020B0503020204020204" pitchFamily="34" charset="-122"/>
              </a:endParaRPr>
            </a:p>
          </p:txBody>
        </p:sp>
      </p:grpSp>
      <p:sp>
        <p:nvSpPr>
          <p:cNvPr id="5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5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65" name="Rectangle 45"/>
          <p:cNvSpPr>
            <a:spLocks noChangeArrowheads="1"/>
          </p:cNvSpPr>
          <p:nvPr/>
        </p:nvSpPr>
        <p:spPr bwMode="auto">
          <a:xfrm>
            <a:off x="729386" y="783720"/>
            <a:ext cx="16466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1. </a:t>
            </a:r>
            <a:r>
              <a:rPr lang="zh-CN" altLang="en-US" sz="1600" dirty="0">
                <a:solidFill>
                  <a:srgbClr val="FFFFFF"/>
                </a:solidFill>
                <a:latin typeface="微软雅黑" panose="020B0503020204020204" pitchFamily="34" charset="-122"/>
              </a:rPr>
              <a:t>补充用例描述</a:t>
            </a:r>
            <a:endParaRPr lang="en-US" altLang="zh-CN" sz="16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395769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300" fill="hold"/>
                                        <p:tgtEl>
                                          <p:spTgt spid="60"/>
                                        </p:tgtEl>
                                        <p:attrNameLst>
                                          <p:attrName>ppt_x</p:attrName>
                                        </p:attrNameLst>
                                      </p:cBhvr>
                                      <p:tavLst>
                                        <p:tav tm="0">
                                          <p:val>
                                            <p:strVal val="0-#ppt_w/2"/>
                                          </p:val>
                                        </p:tav>
                                        <p:tav tm="100000">
                                          <p:val>
                                            <p:strVal val="#ppt_x"/>
                                          </p:val>
                                        </p:tav>
                                      </p:tavLst>
                                    </p:anim>
                                    <p:anim calcmode="lin" valueType="num">
                                      <p:cBhvr additive="base">
                                        <p:cTn id="12"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1"/>
          <p:cNvSpPr>
            <a:spLocks noGrp="1" noChangeArrowheads="1"/>
          </p:cNvSpPr>
          <p:nvPr>
            <p:ph type="body" idx="1"/>
          </p:nvPr>
        </p:nvSpPr>
        <p:spPr>
          <a:xfrm>
            <a:off x="756370" y="1052736"/>
            <a:ext cx="5037401" cy="3392954"/>
          </a:xfrm>
        </p:spPr>
        <p:txBody>
          <a:bodyPr/>
          <a:lstStyle/>
          <a:p>
            <a:pPr marL="254752" indent="-254752" eaLnBrk="1" hangingPunct="1">
              <a:defRPr/>
            </a:pPr>
            <a:r>
              <a:rPr lang="zh-CN" altLang="en-US" sz="2400" dirty="0">
                <a:solidFill>
                  <a:schemeClr val="bg1"/>
                </a:solidFill>
              </a:rPr>
              <a:t>类及类的</a:t>
            </a:r>
            <a:r>
              <a:rPr lang="en-US" altLang="zh-CN" sz="2400" dirty="0">
                <a:solidFill>
                  <a:schemeClr val="bg1"/>
                </a:solidFill>
              </a:rPr>
              <a:t>UML</a:t>
            </a:r>
            <a:r>
              <a:rPr lang="zh-CN" altLang="en-US" sz="2400" dirty="0">
                <a:solidFill>
                  <a:schemeClr val="bg1"/>
                </a:solidFill>
              </a:rPr>
              <a:t>表示</a:t>
            </a:r>
            <a:endParaRPr lang="en-US" altLang="zh-CN" sz="2400" dirty="0">
              <a:solidFill>
                <a:schemeClr val="bg1"/>
              </a:solidFill>
            </a:endParaRPr>
          </a:p>
          <a:p>
            <a:pPr marL="654843" lvl="1" indent="-254752" eaLnBrk="1" hangingPunct="1">
              <a:defRPr/>
            </a:pPr>
            <a:r>
              <a:rPr lang="zh-CN" altLang="en-US" sz="2001" dirty="0">
                <a:solidFill>
                  <a:schemeClr val="bg1"/>
                </a:solidFill>
              </a:rPr>
              <a:t>类是一种抽象</a:t>
            </a:r>
            <a:endParaRPr lang="en-US" altLang="zh-CN" sz="2001" dirty="0">
              <a:solidFill>
                <a:schemeClr val="bg1"/>
              </a:solidFill>
            </a:endParaRPr>
          </a:p>
          <a:p>
            <a:pPr marL="654843" lvl="1" indent="-254752" eaLnBrk="1" hangingPunct="1">
              <a:defRPr/>
            </a:pPr>
            <a:r>
              <a:rPr lang="zh-CN" altLang="en-US" sz="2001" dirty="0">
                <a:solidFill>
                  <a:schemeClr val="bg1"/>
                </a:solidFill>
              </a:rPr>
              <a:t>描述了一组对象，他们具有共同的</a:t>
            </a:r>
            <a:endParaRPr lang="en-US" altLang="zh-CN" sz="2001" dirty="0">
              <a:solidFill>
                <a:schemeClr val="bg1"/>
              </a:solidFill>
            </a:endParaRPr>
          </a:p>
          <a:p>
            <a:pPr marL="1054934" lvl="2" indent="-254752" eaLnBrk="1" hangingPunct="1">
              <a:defRPr/>
            </a:pPr>
            <a:r>
              <a:rPr lang="zh-CN" altLang="en-US" sz="1600" dirty="0">
                <a:solidFill>
                  <a:schemeClr val="bg1"/>
                </a:solidFill>
              </a:rPr>
              <a:t>属性</a:t>
            </a:r>
            <a:endParaRPr lang="en-US" altLang="zh-CN" sz="1600" dirty="0">
              <a:solidFill>
                <a:schemeClr val="bg1"/>
              </a:solidFill>
            </a:endParaRPr>
          </a:p>
          <a:p>
            <a:pPr marL="1054934" lvl="2" indent="-254752" eaLnBrk="1" hangingPunct="1">
              <a:defRPr/>
            </a:pPr>
            <a:r>
              <a:rPr lang="zh-CN" altLang="en-US" sz="1600" dirty="0">
                <a:solidFill>
                  <a:schemeClr val="bg1"/>
                </a:solidFill>
              </a:rPr>
              <a:t>行为</a:t>
            </a:r>
            <a:endParaRPr lang="en-US" altLang="zh-CN" sz="1600" dirty="0">
              <a:solidFill>
                <a:schemeClr val="bg1"/>
              </a:solidFill>
            </a:endParaRPr>
          </a:p>
          <a:p>
            <a:pPr marL="1054934" lvl="2" indent="-254752" eaLnBrk="1" hangingPunct="1">
              <a:defRPr/>
            </a:pPr>
            <a:r>
              <a:rPr lang="zh-CN" altLang="en-US" sz="1600" dirty="0">
                <a:solidFill>
                  <a:schemeClr val="bg1"/>
                </a:solidFill>
              </a:rPr>
              <a:t>关系</a:t>
            </a:r>
            <a:endParaRPr lang="en-US" altLang="zh-CN" sz="1600" dirty="0">
              <a:solidFill>
                <a:schemeClr val="bg1"/>
              </a:solidFill>
            </a:endParaRPr>
          </a:p>
          <a:p>
            <a:pPr marL="1054934" lvl="2" indent="-254752" eaLnBrk="1" hangingPunct="1">
              <a:defRPr/>
            </a:pPr>
            <a:r>
              <a:rPr lang="zh-CN" altLang="en-US" sz="1600" dirty="0">
                <a:solidFill>
                  <a:schemeClr val="bg1"/>
                </a:solidFill>
              </a:rPr>
              <a:t>语义</a:t>
            </a:r>
            <a:endParaRPr lang="en-US" altLang="zh-CN" sz="1600" dirty="0">
              <a:solidFill>
                <a:schemeClr val="bg1"/>
              </a:solidFill>
            </a:endParaRPr>
          </a:p>
        </p:txBody>
      </p:sp>
      <p:pic>
        <p:nvPicPr>
          <p:cNvPr id="16384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634" y="3861048"/>
            <a:ext cx="2435892" cy="15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192494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00" fill="hold"/>
                                        <p:tgtEl>
                                          <p:spTgt spid="13"/>
                                        </p:tgtEl>
                                        <p:attrNameLst>
                                          <p:attrName>ppt_x</p:attrName>
                                        </p:attrNameLst>
                                      </p:cBhvr>
                                      <p:tavLst>
                                        <p:tav tm="0">
                                          <p:val>
                                            <p:strVal val="0-#ppt_w/2"/>
                                          </p:val>
                                        </p:tav>
                                        <p:tav tm="100000">
                                          <p:val>
                                            <p:strVal val="#ppt_x"/>
                                          </p:val>
                                        </p:tav>
                                      </p:tavLst>
                                    </p:anim>
                                    <p:anim calcmode="lin" valueType="num">
                                      <p:cBhvr additive="base">
                                        <p:cTn id="12" dur="3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505213" y="2131910"/>
            <a:ext cx="570133" cy="345744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a:solidFill>
                <a:srgbClr val="FFFFFF"/>
              </a:solidFill>
            </a:endParaRPr>
          </a:p>
        </p:txBody>
      </p:sp>
      <p:grpSp>
        <p:nvGrpSpPr>
          <p:cNvPr id="165891" name="组合 5"/>
          <p:cNvGrpSpPr>
            <a:grpSpLocks/>
          </p:cNvGrpSpPr>
          <p:nvPr/>
        </p:nvGrpSpPr>
        <p:grpSpPr bwMode="auto">
          <a:xfrm>
            <a:off x="4500978" y="1988278"/>
            <a:ext cx="4553740" cy="3542449"/>
            <a:chOff x="2539281" y="901043"/>
            <a:chExt cx="5201071" cy="3886419"/>
          </a:xfrm>
        </p:grpSpPr>
        <p:sp>
          <p:nvSpPr>
            <p:cNvPr id="39" name="圆角矩形 38"/>
            <p:cNvSpPr/>
            <p:nvPr/>
          </p:nvSpPr>
          <p:spPr>
            <a:xfrm>
              <a:off x="2628002" y="921946"/>
              <a:ext cx="5112350" cy="38655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a:solidFill>
                  <a:srgbClr val="FFFFFF"/>
                </a:solidFill>
              </a:endParaRPr>
            </a:p>
          </p:txBody>
        </p:sp>
        <p:sp>
          <p:nvSpPr>
            <p:cNvPr id="63490" name="Line 2"/>
            <p:cNvSpPr>
              <a:spLocks noChangeShapeType="1"/>
            </p:cNvSpPr>
            <p:nvPr/>
          </p:nvSpPr>
          <p:spPr bwMode="auto">
            <a:xfrm flipV="1">
              <a:off x="3260768" y="1774160"/>
              <a:ext cx="0" cy="2276860"/>
            </a:xfrm>
            <a:prstGeom prst="line">
              <a:avLst/>
            </a:prstGeom>
            <a:ln>
              <a:headEnd type="none" w="sm" len="sm"/>
              <a:tailEnd type="triangle" w="lg" len="lg"/>
            </a:ln>
            <a:extLst/>
          </p:spPr>
          <p:style>
            <a:lnRef idx="2">
              <a:schemeClr val="accent3">
                <a:shade val="50000"/>
              </a:schemeClr>
            </a:lnRef>
            <a:fillRef idx="1">
              <a:schemeClr val="accent3"/>
            </a:fillRef>
            <a:effectRef idx="0">
              <a:schemeClr val="accent3"/>
            </a:effectRef>
            <a:fontRef idx="minor">
              <a:schemeClr val="lt1"/>
            </a:fontRef>
          </p:style>
          <p:txBody>
            <a:bodyPr lIns="0" tIns="0" rIns="0" bIns="0" anchor="ctr">
              <a:spAutoFit/>
            </a:bodyPr>
            <a:lstStyle/>
            <a:p>
              <a:pPr>
                <a:defRPr/>
              </a:pPr>
              <a:endParaRPr lang="zh-CN" altLang="en-US">
                <a:solidFill>
                  <a:srgbClr val="000000"/>
                </a:solidFill>
              </a:endParaRPr>
            </a:p>
          </p:txBody>
        </p:sp>
        <p:sp>
          <p:nvSpPr>
            <p:cNvPr id="63491" name="Line 3"/>
            <p:cNvSpPr>
              <a:spLocks noChangeShapeType="1"/>
            </p:cNvSpPr>
            <p:nvPr/>
          </p:nvSpPr>
          <p:spPr bwMode="auto">
            <a:xfrm flipV="1">
              <a:off x="3260768" y="3944895"/>
              <a:ext cx="2445693" cy="106125"/>
            </a:xfrm>
            <a:prstGeom prst="line">
              <a:avLst/>
            </a:prstGeom>
            <a:ln>
              <a:headEnd type="none" w="sm" len="sm"/>
              <a:tailEnd type="triangle" w="lg" len="lg"/>
            </a:ln>
            <a:extLst/>
          </p:spPr>
          <p:style>
            <a:lnRef idx="2">
              <a:schemeClr val="accent3">
                <a:shade val="50000"/>
              </a:schemeClr>
            </a:lnRef>
            <a:fillRef idx="1">
              <a:schemeClr val="accent3"/>
            </a:fillRef>
            <a:effectRef idx="0">
              <a:schemeClr val="accent3"/>
            </a:effectRef>
            <a:fontRef idx="minor">
              <a:schemeClr val="lt1"/>
            </a:fontRef>
          </p:style>
          <p:txBody>
            <a:bodyPr lIns="0" tIns="0" rIns="0" bIns="0" anchor="ctr">
              <a:spAutoFit/>
            </a:bodyPr>
            <a:lstStyle/>
            <a:p>
              <a:pPr>
                <a:defRPr/>
              </a:pPr>
              <a:endParaRPr lang="zh-CN" altLang="en-US">
                <a:solidFill>
                  <a:srgbClr val="000000"/>
                </a:solidFill>
              </a:endParaRPr>
            </a:p>
          </p:txBody>
        </p:sp>
        <p:sp>
          <p:nvSpPr>
            <p:cNvPr id="63492" name="Line 4"/>
            <p:cNvSpPr>
              <a:spLocks noChangeShapeType="1"/>
            </p:cNvSpPr>
            <p:nvPr/>
          </p:nvSpPr>
          <p:spPr bwMode="auto">
            <a:xfrm flipV="1">
              <a:off x="3260768" y="2346591"/>
              <a:ext cx="1869842" cy="1704429"/>
            </a:xfrm>
            <a:prstGeom prst="line">
              <a:avLst/>
            </a:prstGeom>
            <a:ln>
              <a:headEnd type="none" w="sm" len="sm"/>
              <a:tailEnd type="triangle" w="lg" len="lg"/>
            </a:ln>
            <a:extLst/>
          </p:spPr>
          <p:style>
            <a:lnRef idx="2">
              <a:schemeClr val="accent3">
                <a:shade val="50000"/>
              </a:schemeClr>
            </a:lnRef>
            <a:fillRef idx="1">
              <a:schemeClr val="accent3"/>
            </a:fillRef>
            <a:effectRef idx="0">
              <a:schemeClr val="accent3"/>
            </a:effectRef>
            <a:fontRef idx="minor">
              <a:schemeClr val="lt1"/>
            </a:fontRef>
          </p:style>
          <p:txBody>
            <a:bodyPr lIns="0" tIns="0" rIns="0" bIns="0" anchor="ctr">
              <a:spAutoFit/>
            </a:bodyPr>
            <a:lstStyle/>
            <a:p>
              <a:pPr>
                <a:defRPr/>
              </a:pPr>
              <a:endParaRPr lang="zh-CN" altLang="en-US">
                <a:solidFill>
                  <a:srgbClr val="000000"/>
                </a:solidFill>
              </a:endParaRPr>
            </a:p>
          </p:txBody>
        </p:sp>
        <p:sp>
          <p:nvSpPr>
            <p:cNvPr id="63496" name="Text Box 23"/>
            <p:cNvSpPr txBox="1">
              <a:spLocks noChangeArrowheads="1"/>
            </p:cNvSpPr>
            <p:nvPr/>
          </p:nvSpPr>
          <p:spPr bwMode="auto">
            <a:xfrm>
              <a:off x="2539281" y="2443068"/>
              <a:ext cx="790121" cy="861037"/>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i="1" dirty="0">
                  <a:solidFill>
                    <a:srgbClr val="000000"/>
                  </a:solidFill>
                </a:rPr>
                <a:t>系统</a:t>
              </a:r>
              <a:endParaRPr lang="en-US" altLang="zh-CN" i="1" dirty="0">
                <a:solidFill>
                  <a:srgbClr val="000000"/>
                </a:solidFill>
              </a:endParaRPr>
            </a:p>
            <a:p>
              <a:pPr>
                <a:spcBef>
                  <a:spcPct val="50000"/>
                </a:spcBef>
                <a:defRPr/>
              </a:pPr>
              <a:r>
                <a:rPr lang="zh-CN" altLang="en-US" i="1" dirty="0">
                  <a:solidFill>
                    <a:srgbClr val="000000"/>
                  </a:solidFill>
                </a:rPr>
                <a:t>边界</a:t>
              </a:r>
              <a:endParaRPr lang="en-US" altLang="zh-CN" i="1" dirty="0">
                <a:solidFill>
                  <a:srgbClr val="000000"/>
                </a:solidFill>
              </a:endParaRPr>
            </a:p>
          </p:txBody>
        </p:sp>
        <p:sp>
          <p:nvSpPr>
            <p:cNvPr id="63497" name="Text Box 24"/>
            <p:cNvSpPr txBox="1">
              <a:spLocks noChangeArrowheads="1"/>
            </p:cNvSpPr>
            <p:nvPr/>
          </p:nvSpPr>
          <p:spPr bwMode="auto">
            <a:xfrm>
              <a:off x="3563760" y="2732500"/>
              <a:ext cx="1786142" cy="405194"/>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i="1" dirty="0">
                  <a:solidFill>
                    <a:srgbClr val="000000"/>
                  </a:solidFill>
                </a:rPr>
                <a:t>用户行为交互</a:t>
              </a:r>
              <a:endParaRPr lang="en-US" altLang="zh-CN" i="1" dirty="0">
                <a:solidFill>
                  <a:srgbClr val="000000"/>
                </a:solidFill>
              </a:endParaRPr>
            </a:p>
          </p:txBody>
        </p:sp>
        <p:sp>
          <p:nvSpPr>
            <p:cNvPr id="63498" name="Text Box 25"/>
            <p:cNvSpPr txBox="1">
              <a:spLocks noChangeArrowheads="1"/>
            </p:cNvSpPr>
            <p:nvPr/>
          </p:nvSpPr>
          <p:spPr bwMode="auto">
            <a:xfrm>
              <a:off x="3858381" y="3488237"/>
              <a:ext cx="1866493" cy="405194"/>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i="1" dirty="0">
                  <a:solidFill>
                    <a:srgbClr val="000000"/>
                  </a:solidFill>
                </a:rPr>
                <a:t>系统信息</a:t>
              </a:r>
              <a:endParaRPr lang="en-US" altLang="zh-CN" i="1" dirty="0">
                <a:solidFill>
                  <a:srgbClr val="000000"/>
                </a:solidFill>
              </a:endParaRPr>
            </a:p>
          </p:txBody>
        </p:sp>
        <p:pic>
          <p:nvPicPr>
            <p:cNvPr id="166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690" y="901043"/>
              <a:ext cx="1552575" cy="1000125"/>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pic>
        <p:pic>
          <p:nvPicPr>
            <p:cNvPr id="16604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3568" y="1339073"/>
              <a:ext cx="1581150" cy="1019175"/>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pic>
        <p:pic>
          <p:nvPicPr>
            <p:cNvPr id="16604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06189" y="3362677"/>
              <a:ext cx="1543050" cy="990600"/>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pic>
      </p:grpSp>
      <p:sp>
        <p:nvSpPr>
          <p:cNvPr id="37"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165893" name="Rectangle 45"/>
          <p:cNvSpPr>
            <a:spLocks noChangeArrowheads="1"/>
          </p:cNvSpPr>
          <p:nvPr/>
        </p:nvSpPr>
        <p:spPr bwMode="auto">
          <a:xfrm>
            <a:off x="421609" y="783720"/>
            <a:ext cx="22621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2. </a:t>
            </a:r>
            <a:r>
              <a:rPr lang="zh-CN" altLang="en-US" sz="1600" dirty="0">
                <a:solidFill>
                  <a:srgbClr val="FFFFFF"/>
                </a:solidFill>
                <a:latin typeface="微软雅黑" panose="020B0503020204020204" pitchFamily="34" charset="-122"/>
              </a:rPr>
              <a:t>分析每一个用例实现</a:t>
            </a:r>
            <a:endParaRPr lang="en-US" altLang="zh-CN" sz="1600" dirty="0">
              <a:solidFill>
                <a:srgbClr val="000000"/>
              </a:solidFill>
              <a:latin typeface="Arial" panose="020B0604020202020204" pitchFamily="34" charset="0"/>
              <a:ea typeface="宋体" panose="02010600030101010101" pitchFamily="2" charset="-122"/>
            </a:endParaRPr>
          </a:p>
        </p:txBody>
      </p:sp>
      <p:grpSp>
        <p:nvGrpSpPr>
          <p:cNvPr id="165894" name="组合 6"/>
          <p:cNvGrpSpPr>
            <a:grpSpLocks/>
          </p:cNvGrpSpPr>
          <p:nvPr/>
        </p:nvGrpSpPr>
        <p:grpSpPr bwMode="auto">
          <a:xfrm>
            <a:off x="647813" y="2296062"/>
            <a:ext cx="3943660" cy="2970831"/>
            <a:chOff x="1543985" y="856985"/>
            <a:chExt cx="6346247" cy="3496799"/>
          </a:xfrm>
        </p:grpSpPr>
        <p:sp>
          <p:nvSpPr>
            <p:cNvPr id="41" name="AutoShape 2"/>
            <p:cNvSpPr>
              <a:spLocks noChangeArrowheads="1"/>
            </p:cNvSpPr>
            <p:nvPr/>
          </p:nvSpPr>
          <p:spPr bwMode="auto">
            <a:xfrm>
              <a:off x="2565236" y="2114598"/>
              <a:ext cx="514163" cy="398504"/>
            </a:xfrm>
            <a:prstGeom prst="rightArrow">
              <a:avLst>
                <a:gd name="adj1" fmla="val 54759"/>
                <a:gd name="adj2" fmla="val 78869"/>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2" name="Text Box 3"/>
            <p:cNvSpPr txBox="1">
              <a:spLocks noChangeArrowheads="1"/>
            </p:cNvSpPr>
            <p:nvPr/>
          </p:nvSpPr>
          <p:spPr bwMode="auto">
            <a:xfrm>
              <a:off x="1555787" y="3484344"/>
              <a:ext cx="875001" cy="3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b="1" dirty="0">
                  <a:solidFill>
                    <a:schemeClr val="bg1">
                      <a:lumMod val="50000"/>
                    </a:schemeClr>
                  </a:solidFill>
                </a:rPr>
                <a:t>用例</a:t>
              </a:r>
              <a:endParaRPr lang="en-US" altLang="zh-CN" sz="1400" b="1" dirty="0">
                <a:solidFill>
                  <a:schemeClr val="bg1">
                    <a:lumMod val="50000"/>
                  </a:schemeClr>
                </a:solidFill>
              </a:endParaRPr>
            </a:p>
          </p:txBody>
        </p:sp>
        <p:sp>
          <p:nvSpPr>
            <p:cNvPr id="43" name="Text Box 4"/>
            <p:cNvSpPr txBox="1">
              <a:spLocks noChangeArrowheads="1"/>
            </p:cNvSpPr>
            <p:nvPr/>
          </p:nvSpPr>
          <p:spPr bwMode="auto">
            <a:xfrm>
              <a:off x="2837072" y="3484344"/>
              <a:ext cx="1163916" cy="3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b="1" dirty="0">
                  <a:solidFill>
                    <a:schemeClr val="bg1">
                      <a:lumMod val="50000"/>
                    </a:schemeClr>
                  </a:solidFill>
                </a:rPr>
                <a:t>分析类</a:t>
              </a:r>
              <a:endParaRPr lang="en-US" altLang="zh-CN" sz="1400" b="1" dirty="0">
                <a:solidFill>
                  <a:schemeClr val="bg1">
                    <a:lumMod val="50000"/>
                  </a:schemeClr>
                </a:solidFill>
              </a:endParaRPr>
            </a:p>
          </p:txBody>
        </p:sp>
        <p:sp>
          <p:nvSpPr>
            <p:cNvPr id="44" name="Text Box 5"/>
            <p:cNvSpPr txBox="1">
              <a:spLocks noChangeArrowheads="1"/>
            </p:cNvSpPr>
            <p:nvPr/>
          </p:nvSpPr>
          <p:spPr bwMode="auto">
            <a:xfrm>
              <a:off x="5513428" y="3484344"/>
              <a:ext cx="875001" cy="36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b="1" dirty="0">
                  <a:solidFill>
                    <a:schemeClr val="bg1">
                      <a:lumMod val="50000"/>
                    </a:schemeClr>
                  </a:solidFill>
                </a:rPr>
                <a:t>源码</a:t>
              </a:r>
              <a:endParaRPr lang="en-US" altLang="zh-CN" sz="1400" b="1" dirty="0">
                <a:solidFill>
                  <a:schemeClr val="bg1">
                    <a:lumMod val="50000"/>
                  </a:schemeClr>
                </a:solidFill>
              </a:endParaRPr>
            </a:p>
          </p:txBody>
        </p:sp>
        <p:sp>
          <p:nvSpPr>
            <p:cNvPr id="45" name="Text Box 6"/>
            <p:cNvSpPr txBox="1">
              <a:spLocks noChangeArrowheads="1"/>
            </p:cNvSpPr>
            <p:nvPr/>
          </p:nvSpPr>
          <p:spPr bwMode="auto">
            <a:xfrm>
              <a:off x="6726316" y="3484344"/>
              <a:ext cx="1163916" cy="6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b="1" dirty="0">
                  <a:solidFill>
                    <a:schemeClr val="bg1">
                      <a:lumMod val="50000"/>
                    </a:schemeClr>
                  </a:solidFill>
                </a:rPr>
                <a:t>可执行</a:t>
              </a:r>
              <a:endParaRPr lang="en-US" altLang="zh-CN" sz="1400" b="1" dirty="0">
                <a:solidFill>
                  <a:schemeClr val="bg1">
                    <a:lumMod val="50000"/>
                  </a:schemeClr>
                </a:solidFill>
              </a:endParaRPr>
            </a:p>
            <a:p>
              <a:pPr algn="ctr" eaLnBrk="1" hangingPunct="1">
                <a:defRPr/>
              </a:pPr>
              <a:r>
                <a:rPr lang="zh-CN" altLang="en-US" sz="1400" b="1" dirty="0">
                  <a:solidFill>
                    <a:schemeClr val="bg1">
                      <a:lumMod val="50000"/>
                    </a:schemeClr>
                  </a:solidFill>
                </a:rPr>
                <a:t>代码</a:t>
              </a:r>
              <a:endParaRPr lang="en-US" altLang="zh-CN" sz="1400" b="1" dirty="0">
                <a:solidFill>
                  <a:schemeClr val="bg1">
                    <a:lumMod val="50000"/>
                  </a:schemeClr>
                </a:solidFill>
              </a:endParaRPr>
            </a:p>
          </p:txBody>
        </p:sp>
        <p:grpSp>
          <p:nvGrpSpPr>
            <p:cNvPr id="165906" name="Group 7"/>
            <p:cNvGrpSpPr>
              <a:grpSpLocks/>
            </p:cNvGrpSpPr>
            <p:nvPr/>
          </p:nvGrpSpPr>
          <p:grpSpPr bwMode="auto">
            <a:xfrm>
              <a:off x="1543985" y="2171029"/>
              <a:ext cx="897454" cy="1199780"/>
              <a:chOff x="446" y="2208"/>
              <a:chExt cx="754" cy="1008"/>
            </a:xfrm>
          </p:grpSpPr>
          <p:sp>
            <p:nvSpPr>
              <p:cNvPr id="47" name="Oval 8"/>
              <p:cNvSpPr>
                <a:spLocks noChangeArrowheads="1"/>
              </p:cNvSpPr>
              <p:nvPr/>
            </p:nvSpPr>
            <p:spPr bwMode="auto">
              <a:xfrm>
                <a:off x="446" y="2208"/>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8" name="Rectangle 9"/>
              <p:cNvSpPr>
                <a:spLocks noChangeArrowheads="1"/>
              </p:cNvSpPr>
              <p:nvPr/>
            </p:nvSpPr>
            <p:spPr bwMode="auto">
              <a:xfrm>
                <a:off x="769" y="2497"/>
                <a:ext cx="434" cy="71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9" name="Line 10"/>
              <p:cNvSpPr>
                <a:spLocks noChangeShapeType="1"/>
              </p:cNvSpPr>
              <p:nvPr/>
            </p:nvSpPr>
            <p:spPr bwMode="auto">
              <a:xfrm>
                <a:off x="1056" y="2497"/>
                <a:ext cx="147" cy="14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0" name="Line 11"/>
              <p:cNvSpPr>
                <a:spLocks noChangeShapeType="1"/>
              </p:cNvSpPr>
              <p:nvPr/>
            </p:nvSpPr>
            <p:spPr bwMode="auto">
              <a:xfrm>
                <a:off x="1056" y="2497"/>
                <a:ext cx="0" cy="14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1" name="Line 12"/>
              <p:cNvSpPr>
                <a:spLocks noChangeShapeType="1"/>
              </p:cNvSpPr>
              <p:nvPr/>
            </p:nvSpPr>
            <p:spPr bwMode="auto">
              <a:xfrm flipH="1">
                <a:off x="1056" y="2640"/>
                <a:ext cx="14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2" name="Line 13"/>
              <p:cNvSpPr>
                <a:spLocks noChangeShapeType="1"/>
              </p:cNvSpPr>
              <p:nvPr/>
            </p:nvSpPr>
            <p:spPr bwMode="auto">
              <a:xfrm>
                <a:off x="817" y="2736"/>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3" name="Line 14"/>
              <p:cNvSpPr>
                <a:spLocks noChangeShapeType="1"/>
              </p:cNvSpPr>
              <p:nvPr/>
            </p:nvSpPr>
            <p:spPr bwMode="auto">
              <a:xfrm>
                <a:off x="817" y="2784"/>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4" name="Line 15"/>
              <p:cNvSpPr>
                <a:spLocks noChangeShapeType="1"/>
              </p:cNvSpPr>
              <p:nvPr/>
            </p:nvSpPr>
            <p:spPr bwMode="auto">
              <a:xfrm>
                <a:off x="817" y="2832"/>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5" name="Line 16"/>
              <p:cNvSpPr>
                <a:spLocks noChangeShapeType="1"/>
              </p:cNvSpPr>
              <p:nvPr/>
            </p:nvSpPr>
            <p:spPr bwMode="auto">
              <a:xfrm>
                <a:off x="817" y="2927"/>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6" name="Line 17"/>
              <p:cNvSpPr>
                <a:spLocks noChangeShapeType="1"/>
              </p:cNvSpPr>
              <p:nvPr/>
            </p:nvSpPr>
            <p:spPr bwMode="auto">
              <a:xfrm>
                <a:off x="817" y="2879"/>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7" name="Line 18"/>
              <p:cNvSpPr>
                <a:spLocks noChangeShapeType="1"/>
              </p:cNvSpPr>
              <p:nvPr/>
            </p:nvSpPr>
            <p:spPr bwMode="auto">
              <a:xfrm>
                <a:off x="817" y="2977"/>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8" name="Line 19"/>
              <p:cNvSpPr>
                <a:spLocks noChangeShapeType="1"/>
              </p:cNvSpPr>
              <p:nvPr/>
            </p:nvSpPr>
            <p:spPr bwMode="auto">
              <a:xfrm>
                <a:off x="817" y="3024"/>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59" name="Line 20"/>
              <p:cNvSpPr>
                <a:spLocks noChangeShapeType="1"/>
              </p:cNvSpPr>
              <p:nvPr/>
            </p:nvSpPr>
            <p:spPr bwMode="auto">
              <a:xfrm>
                <a:off x="817" y="3072"/>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0" name="Line 21"/>
              <p:cNvSpPr>
                <a:spLocks noChangeShapeType="1"/>
              </p:cNvSpPr>
              <p:nvPr/>
            </p:nvSpPr>
            <p:spPr bwMode="auto">
              <a:xfrm>
                <a:off x="817" y="3120"/>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1" name="Line 22"/>
              <p:cNvSpPr>
                <a:spLocks noChangeShapeType="1"/>
              </p:cNvSpPr>
              <p:nvPr/>
            </p:nvSpPr>
            <p:spPr bwMode="auto">
              <a:xfrm>
                <a:off x="817" y="3168"/>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2" name="Line 23"/>
              <p:cNvSpPr>
                <a:spLocks noChangeShapeType="1"/>
              </p:cNvSpPr>
              <p:nvPr/>
            </p:nvSpPr>
            <p:spPr bwMode="auto">
              <a:xfrm>
                <a:off x="817" y="2688"/>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3" name="Line 24"/>
              <p:cNvSpPr>
                <a:spLocks noChangeShapeType="1"/>
              </p:cNvSpPr>
              <p:nvPr/>
            </p:nvSpPr>
            <p:spPr bwMode="auto">
              <a:xfrm>
                <a:off x="817" y="2593"/>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4" name="Line 25"/>
              <p:cNvSpPr>
                <a:spLocks noChangeShapeType="1"/>
              </p:cNvSpPr>
              <p:nvPr/>
            </p:nvSpPr>
            <p:spPr bwMode="auto">
              <a:xfrm>
                <a:off x="817" y="2545"/>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5" name="Line 26"/>
              <p:cNvSpPr>
                <a:spLocks noChangeShapeType="1"/>
              </p:cNvSpPr>
              <p:nvPr/>
            </p:nvSpPr>
            <p:spPr bwMode="auto">
              <a:xfrm>
                <a:off x="817" y="2640"/>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07" name="Group 27"/>
            <p:cNvGrpSpPr>
              <a:grpSpLocks/>
            </p:cNvGrpSpPr>
            <p:nvPr/>
          </p:nvGrpSpPr>
          <p:grpSpPr bwMode="auto">
            <a:xfrm>
              <a:off x="1543985" y="856985"/>
              <a:ext cx="897454" cy="1199780"/>
              <a:chOff x="446" y="2208"/>
              <a:chExt cx="754" cy="1008"/>
            </a:xfrm>
          </p:grpSpPr>
          <p:sp>
            <p:nvSpPr>
              <p:cNvPr id="67" name="Oval 28"/>
              <p:cNvSpPr>
                <a:spLocks noChangeArrowheads="1"/>
              </p:cNvSpPr>
              <p:nvPr/>
            </p:nvSpPr>
            <p:spPr bwMode="auto">
              <a:xfrm>
                <a:off x="446" y="2208"/>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8" name="Rectangle 29"/>
              <p:cNvSpPr>
                <a:spLocks noChangeArrowheads="1"/>
              </p:cNvSpPr>
              <p:nvPr/>
            </p:nvSpPr>
            <p:spPr bwMode="auto">
              <a:xfrm>
                <a:off x="769" y="2496"/>
                <a:ext cx="434" cy="71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 name="Line 30"/>
              <p:cNvSpPr>
                <a:spLocks noChangeShapeType="1"/>
              </p:cNvSpPr>
              <p:nvPr/>
            </p:nvSpPr>
            <p:spPr bwMode="auto">
              <a:xfrm>
                <a:off x="1056" y="2496"/>
                <a:ext cx="147" cy="14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0" name="Line 31"/>
              <p:cNvSpPr>
                <a:spLocks noChangeShapeType="1"/>
              </p:cNvSpPr>
              <p:nvPr/>
            </p:nvSpPr>
            <p:spPr bwMode="auto">
              <a:xfrm>
                <a:off x="1056" y="2496"/>
                <a:ext cx="0" cy="14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1" name="Line 32"/>
              <p:cNvSpPr>
                <a:spLocks noChangeShapeType="1"/>
              </p:cNvSpPr>
              <p:nvPr/>
            </p:nvSpPr>
            <p:spPr bwMode="auto">
              <a:xfrm flipH="1">
                <a:off x="1056" y="2640"/>
                <a:ext cx="14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2" name="Line 33"/>
              <p:cNvSpPr>
                <a:spLocks noChangeShapeType="1"/>
              </p:cNvSpPr>
              <p:nvPr/>
            </p:nvSpPr>
            <p:spPr bwMode="auto">
              <a:xfrm>
                <a:off x="817" y="2736"/>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3" name="Line 34"/>
              <p:cNvSpPr>
                <a:spLocks noChangeShapeType="1"/>
              </p:cNvSpPr>
              <p:nvPr/>
            </p:nvSpPr>
            <p:spPr bwMode="auto">
              <a:xfrm>
                <a:off x="817" y="2782"/>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4" name="Line 35"/>
              <p:cNvSpPr>
                <a:spLocks noChangeShapeType="1"/>
              </p:cNvSpPr>
              <p:nvPr/>
            </p:nvSpPr>
            <p:spPr bwMode="auto">
              <a:xfrm>
                <a:off x="817" y="2831"/>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5" name="Line 36"/>
              <p:cNvSpPr>
                <a:spLocks noChangeShapeType="1"/>
              </p:cNvSpPr>
              <p:nvPr/>
            </p:nvSpPr>
            <p:spPr bwMode="auto">
              <a:xfrm>
                <a:off x="817" y="2927"/>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6" name="Line 37"/>
              <p:cNvSpPr>
                <a:spLocks noChangeShapeType="1"/>
              </p:cNvSpPr>
              <p:nvPr/>
            </p:nvSpPr>
            <p:spPr bwMode="auto">
              <a:xfrm>
                <a:off x="817" y="2879"/>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 name="Line 38"/>
              <p:cNvSpPr>
                <a:spLocks noChangeShapeType="1"/>
              </p:cNvSpPr>
              <p:nvPr/>
            </p:nvSpPr>
            <p:spPr bwMode="auto">
              <a:xfrm>
                <a:off x="817" y="2976"/>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8" name="Line 39"/>
              <p:cNvSpPr>
                <a:spLocks noChangeShapeType="1"/>
              </p:cNvSpPr>
              <p:nvPr/>
            </p:nvSpPr>
            <p:spPr bwMode="auto">
              <a:xfrm>
                <a:off x="817" y="3024"/>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9" name="Line 40"/>
              <p:cNvSpPr>
                <a:spLocks noChangeShapeType="1"/>
              </p:cNvSpPr>
              <p:nvPr/>
            </p:nvSpPr>
            <p:spPr bwMode="auto">
              <a:xfrm>
                <a:off x="817" y="3072"/>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0" name="Line 41"/>
              <p:cNvSpPr>
                <a:spLocks noChangeShapeType="1"/>
              </p:cNvSpPr>
              <p:nvPr/>
            </p:nvSpPr>
            <p:spPr bwMode="auto">
              <a:xfrm>
                <a:off x="817" y="3120"/>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1" name="Line 42"/>
              <p:cNvSpPr>
                <a:spLocks noChangeShapeType="1"/>
              </p:cNvSpPr>
              <p:nvPr/>
            </p:nvSpPr>
            <p:spPr bwMode="auto">
              <a:xfrm>
                <a:off x="817" y="3166"/>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 name="Line 43"/>
              <p:cNvSpPr>
                <a:spLocks noChangeShapeType="1"/>
              </p:cNvSpPr>
              <p:nvPr/>
            </p:nvSpPr>
            <p:spPr bwMode="auto">
              <a:xfrm>
                <a:off x="817" y="2688"/>
                <a:ext cx="33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 name="Line 44"/>
              <p:cNvSpPr>
                <a:spLocks noChangeShapeType="1"/>
              </p:cNvSpPr>
              <p:nvPr/>
            </p:nvSpPr>
            <p:spPr bwMode="auto">
              <a:xfrm>
                <a:off x="817" y="2592"/>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4" name="Line 45"/>
              <p:cNvSpPr>
                <a:spLocks noChangeShapeType="1"/>
              </p:cNvSpPr>
              <p:nvPr/>
            </p:nvSpPr>
            <p:spPr bwMode="auto">
              <a:xfrm>
                <a:off x="817" y="2544"/>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5" name="Line 46"/>
              <p:cNvSpPr>
                <a:spLocks noChangeShapeType="1"/>
              </p:cNvSpPr>
              <p:nvPr/>
            </p:nvSpPr>
            <p:spPr bwMode="auto">
              <a:xfrm>
                <a:off x="817" y="2640"/>
                <a:ext cx="21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08" name="Group 47"/>
            <p:cNvGrpSpPr>
              <a:grpSpLocks/>
            </p:cNvGrpSpPr>
            <p:nvPr/>
          </p:nvGrpSpPr>
          <p:grpSpPr bwMode="auto">
            <a:xfrm>
              <a:off x="4399955" y="1693698"/>
              <a:ext cx="568730" cy="326216"/>
              <a:chOff x="143" y="1487"/>
              <a:chExt cx="877" cy="416"/>
            </a:xfrm>
          </p:grpSpPr>
          <p:sp>
            <p:nvSpPr>
              <p:cNvPr id="87" name="Rectangle 48"/>
              <p:cNvSpPr>
                <a:spLocks noChangeArrowheads="1"/>
              </p:cNvSpPr>
              <p:nvPr/>
            </p:nvSpPr>
            <p:spPr bwMode="auto">
              <a:xfrm>
                <a:off x="143" y="1487"/>
                <a:ext cx="0" cy="416"/>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88" name="Line 49"/>
              <p:cNvSpPr>
                <a:spLocks noChangeShapeType="1"/>
              </p:cNvSpPr>
              <p:nvPr/>
            </p:nvSpPr>
            <p:spPr bwMode="auto">
              <a:xfrm>
                <a:off x="143" y="1810"/>
                <a:ext cx="877"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89" name="Line 50"/>
              <p:cNvSpPr>
                <a:spLocks noChangeShapeType="1"/>
              </p:cNvSpPr>
              <p:nvPr/>
            </p:nvSpPr>
            <p:spPr bwMode="auto">
              <a:xfrm>
                <a:off x="143" y="1683"/>
                <a:ext cx="877"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nvGrpSpPr>
            <p:cNvPr id="165909" name="Group 51"/>
            <p:cNvGrpSpPr>
              <a:grpSpLocks/>
            </p:cNvGrpSpPr>
            <p:nvPr/>
          </p:nvGrpSpPr>
          <p:grpSpPr bwMode="auto">
            <a:xfrm>
              <a:off x="4399955" y="2207889"/>
              <a:ext cx="568730" cy="326216"/>
              <a:chOff x="143" y="1487"/>
              <a:chExt cx="877" cy="416"/>
            </a:xfrm>
          </p:grpSpPr>
          <p:sp>
            <p:nvSpPr>
              <p:cNvPr id="91" name="Rectangle 52"/>
              <p:cNvSpPr>
                <a:spLocks noChangeArrowheads="1"/>
              </p:cNvSpPr>
              <p:nvPr/>
            </p:nvSpPr>
            <p:spPr bwMode="auto">
              <a:xfrm>
                <a:off x="143" y="1487"/>
                <a:ext cx="0" cy="416"/>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2" name="Line 53"/>
              <p:cNvSpPr>
                <a:spLocks noChangeShapeType="1"/>
              </p:cNvSpPr>
              <p:nvPr/>
            </p:nvSpPr>
            <p:spPr bwMode="auto">
              <a:xfrm>
                <a:off x="143" y="1810"/>
                <a:ext cx="877"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3" name="Line 54"/>
              <p:cNvSpPr>
                <a:spLocks noChangeShapeType="1"/>
              </p:cNvSpPr>
              <p:nvPr/>
            </p:nvSpPr>
            <p:spPr bwMode="auto">
              <a:xfrm>
                <a:off x="143" y="1680"/>
                <a:ext cx="877"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nvGrpSpPr>
            <p:cNvPr id="165910" name="Group 55"/>
            <p:cNvGrpSpPr>
              <a:grpSpLocks/>
            </p:cNvGrpSpPr>
            <p:nvPr/>
          </p:nvGrpSpPr>
          <p:grpSpPr bwMode="auto">
            <a:xfrm>
              <a:off x="6971559" y="1428309"/>
              <a:ext cx="676066" cy="438015"/>
              <a:chOff x="1961" y="2928"/>
              <a:chExt cx="832" cy="336"/>
            </a:xfrm>
          </p:grpSpPr>
          <p:sp>
            <p:nvSpPr>
              <p:cNvPr id="95" name="Line 56"/>
              <p:cNvSpPr>
                <a:spLocks noChangeShapeType="1"/>
              </p:cNvSpPr>
              <p:nvPr/>
            </p:nvSpPr>
            <p:spPr bwMode="auto">
              <a:xfrm>
                <a:off x="2793" y="2928"/>
                <a:ext cx="0" cy="336"/>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6" name="Line 57"/>
              <p:cNvSpPr>
                <a:spLocks noChangeShapeType="1"/>
              </p:cNvSpPr>
              <p:nvPr/>
            </p:nvSpPr>
            <p:spPr bwMode="auto">
              <a:xfrm flipH="1">
                <a:off x="2074" y="2928"/>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7" name="Line 58"/>
              <p:cNvSpPr>
                <a:spLocks noChangeShapeType="1"/>
              </p:cNvSpPr>
              <p:nvPr/>
            </p:nvSpPr>
            <p:spPr bwMode="auto">
              <a:xfrm flipH="1">
                <a:off x="2074" y="3264"/>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8" name="Line 59"/>
              <p:cNvSpPr>
                <a:spLocks noChangeShapeType="1"/>
              </p:cNvSpPr>
              <p:nvPr/>
            </p:nvSpPr>
            <p:spPr bwMode="auto">
              <a:xfrm>
                <a:off x="2074" y="2928"/>
                <a:ext cx="0" cy="71"/>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99" name="Line 60"/>
              <p:cNvSpPr>
                <a:spLocks noChangeShapeType="1"/>
              </p:cNvSpPr>
              <p:nvPr/>
            </p:nvSpPr>
            <p:spPr bwMode="auto">
              <a:xfrm flipV="1">
                <a:off x="2074" y="3192"/>
                <a:ext cx="0" cy="7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0" name="Rectangle 61"/>
              <p:cNvSpPr>
                <a:spLocks noChangeArrowheads="1"/>
              </p:cNvSpPr>
              <p:nvPr/>
            </p:nvSpPr>
            <p:spPr bwMode="auto">
              <a:xfrm>
                <a:off x="1960" y="2999"/>
                <a:ext cx="235" cy="73"/>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1" name="Rectangle 62"/>
              <p:cNvSpPr>
                <a:spLocks noChangeArrowheads="1"/>
              </p:cNvSpPr>
              <p:nvPr/>
            </p:nvSpPr>
            <p:spPr bwMode="auto">
              <a:xfrm>
                <a:off x="1960" y="3120"/>
                <a:ext cx="235" cy="73"/>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2" name="Line 63"/>
              <p:cNvSpPr>
                <a:spLocks noChangeShapeType="1"/>
              </p:cNvSpPr>
              <p:nvPr/>
            </p:nvSpPr>
            <p:spPr bwMode="auto">
              <a:xfrm flipV="1">
                <a:off x="2074" y="3072"/>
                <a:ext cx="0" cy="48"/>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11" name="Group 64"/>
            <p:cNvGrpSpPr>
              <a:grpSpLocks/>
            </p:cNvGrpSpPr>
            <p:nvPr/>
          </p:nvGrpSpPr>
          <p:grpSpPr bwMode="auto">
            <a:xfrm>
              <a:off x="6971559" y="2113897"/>
              <a:ext cx="676066" cy="438015"/>
              <a:chOff x="1961" y="2928"/>
              <a:chExt cx="832" cy="336"/>
            </a:xfrm>
          </p:grpSpPr>
          <p:sp>
            <p:nvSpPr>
              <p:cNvPr id="104" name="Line 65"/>
              <p:cNvSpPr>
                <a:spLocks noChangeShapeType="1"/>
              </p:cNvSpPr>
              <p:nvPr/>
            </p:nvSpPr>
            <p:spPr bwMode="auto">
              <a:xfrm>
                <a:off x="2793" y="2930"/>
                <a:ext cx="0" cy="333"/>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5" name="Line 66"/>
              <p:cNvSpPr>
                <a:spLocks noChangeShapeType="1"/>
              </p:cNvSpPr>
              <p:nvPr/>
            </p:nvSpPr>
            <p:spPr bwMode="auto">
              <a:xfrm flipH="1">
                <a:off x="2074" y="2930"/>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6" name="Line 67"/>
              <p:cNvSpPr>
                <a:spLocks noChangeShapeType="1"/>
              </p:cNvSpPr>
              <p:nvPr/>
            </p:nvSpPr>
            <p:spPr bwMode="auto">
              <a:xfrm flipH="1">
                <a:off x="2074" y="3262"/>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7" name="Line 68"/>
              <p:cNvSpPr>
                <a:spLocks noChangeShapeType="1"/>
              </p:cNvSpPr>
              <p:nvPr/>
            </p:nvSpPr>
            <p:spPr bwMode="auto">
              <a:xfrm>
                <a:off x="2074" y="2930"/>
                <a:ext cx="0" cy="7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8" name="Line 69"/>
              <p:cNvSpPr>
                <a:spLocks noChangeShapeType="1"/>
              </p:cNvSpPr>
              <p:nvPr/>
            </p:nvSpPr>
            <p:spPr bwMode="auto">
              <a:xfrm flipV="1">
                <a:off x="2074" y="3192"/>
                <a:ext cx="0" cy="7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09" name="Rectangle 70"/>
              <p:cNvSpPr>
                <a:spLocks noChangeArrowheads="1"/>
              </p:cNvSpPr>
              <p:nvPr/>
            </p:nvSpPr>
            <p:spPr bwMode="auto">
              <a:xfrm>
                <a:off x="1960" y="3000"/>
                <a:ext cx="235" cy="71"/>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0" name="Rectangle 71"/>
              <p:cNvSpPr>
                <a:spLocks noChangeArrowheads="1"/>
              </p:cNvSpPr>
              <p:nvPr/>
            </p:nvSpPr>
            <p:spPr bwMode="auto">
              <a:xfrm>
                <a:off x="1960" y="3120"/>
                <a:ext cx="235" cy="7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1" name="Line 72"/>
              <p:cNvSpPr>
                <a:spLocks noChangeShapeType="1"/>
              </p:cNvSpPr>
              <p:nvPr/>
            </p:nvSpPr>
            <p:spPr bwMode="auto">
              <a:xfrm flipV="1">
                <a:off x="2074" y="3071"/>
                <a:ext cx="0" cy="49"/>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nvGrpSpPr>
            <p:cNvPr id="165912" name="Group 73"/>
            <p:cNvGrpSpPr>
              <a:grpSpLocks/>
            </p:cNvGrpSpPr>
            <p:nvPr/>
          </p:nvGrpSpPr>
          <p:grpSpPr bwMode="auto">
            <a:xfrm>
              <a:off x="6971559" y="2742353"/>
              <a:ext cx="676066" cy="438015"/>
              <a:chOff x="1961" y="2928"/>
              <a:chExt cx="832" cy="336"/>
            </a:xfrm>
          </p:grpSpPr>
          <p:sp>
            <p:nvSpPr>
              <p:cNvPr id="113" name="Line 74"/>
              <p:cNvSpPr>
                <a:spLocks noChangeShapeType="1"/>
              </p:cNvSpPr>
              <p:nvPr/>
            </p:nvSpPr>
            <p:spPr bwMode="auto">
              <a:xfrm>
                <a:off x="2793" y="2928"/>
                <a:ext cx="0" cy="336"/>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4" name="Line 75"/>
              <p:cNvSpPr>
                <a:spLocks noChangeShapeType="1"/>
              </p:cNvSpPr>
              <p:nvPr/>
            </p:nvSpPr>
            <p:spPr bwMode="auto">
              <a:xfrm flipH="1">
                <a:off x="2074" y="2928"/>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5" name="Line 76"/>
              <p:cNvSpPr>
                <a:spLocks noChangeShapeType="1"/>
              </p:cNvSpPr>
              <p:nvPr/>
            </p:nvSpPr>
            <p:spPr bwMode="auto">
              <a:xfrm flipH="1">
                <a:off x="2074" y="3264"/>
                <a:ext cx="720"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6" name="Line 77"/>
              <p:cNvSpPr>
                <a:spLocks noChangeShapeType="1"/>
              </p:cNvSpPr>
              <p:nvPr/>
            </p:nvSpPr>
            <p:spPr bwMode="auto">
              <a:xfrm>
                <a:off x="2074" y="2928"/>
                <a:ext cx="0" cy="71"/>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7" name="Line 78"/>
              <p:cNvSpPr>
                <a:spLocks noChangeShapeType="1"/>
              </p:cNvSpPr>
              <p:nvPr/>
            </p:nvSpPr>
            <p:spPr bwMode="auto">
              <a:xfrm flipV="1">
                <a:off x="2074" y="3193"/>
                <a:ext cx="0" cy="71"/>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8" name="Rectangle 79"/>
              <p:cNvSpPr>
                <a:spLocks noChangeArrowheads="1"/>
              </p:cNvSpPr>
              <p:nvPr/>
            </p:nvSpPr>
            <p:spPr bwMode="auto">
              <a:xfrm>
                <a:off x="1960" y="3000"/>
                <a:ext cx="235" cy="74"/>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19" name="Rectangle 80"/>
              <p:cNvSpPr>
                <a:spLocks noChangeArrowheads="1"/>
              </p:cNvSpPr>
              <p:nvPr/>
            </p:nvSpPr>
            <p:spPr bwMode="auto">
              <a:xfrm>
                <a:off x="1960" y="3120"/>
                <a:ext cx="235" cy="73"/>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0" name="Line 81"/>
              <p:cNvSpPr>
                <a:spLocks noChangeShapeType="1"/>
              </p:cNvSpPr>
              <p:nvPr/>
            </p:nvSpPr>
            <p:spPr bwMode="auto">
              <a:xfrm flipV="1">
                <a:off x="2074" y="3072"/>
                <a:ext cx="0" cy="48"/>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121" name="AutoShape 82"/>
            <p:cNvSpPr>
              <a:spLocks noChangeArrowheads="1"/>
            </p:cNvSpPr>
            <p:nvPr/>
          </p:nvSpPr>
          <p:spPr bwMode="auto">
            <a:xfrm>
              <a:off x="3772812" y="2114598"/>
              <a:ext cx="514163" cy="398504"/>
            </a:xfrm>
            <a:prstGeom prst="rightArrow">
              <a:avLst>
                <a:gd name="adj1" fmla="val 54759"/>
                <a:gd name="adj2" fmla="val 78869"/>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2" name="AutoShape 83"/>
            <p:cNvSpPr>
              <a:spLocks noChangeArrowheads="1"/>
            </p:cNvSpPr>
            <p:nvPr/>
          </p:nvSpPr>
          <p:spPr bwMode="auto">
            <a:xfrm>
              <a:off x="5086522" y="2114598"/>
              <a:ext cx="514163" cy="398504"/>
            </a:xfrm>
            <a:prstGeom prst="rightArrow">
              <a:avLst>
                <a:gd name="adj1" fmla="val 54759"/>
                <a:gd name="adj2" fmla="val 78869"/>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3" name="AutoShape 84"/>
            <p:cNvSpPr>
              <a:spLocks noChangeArrowheads="1"/>
            </p:cNvSpPr>
            <p:nvPr/>
          </p:nvSpPr>
          <p:spPr bwMode="auto">
            <a:xfrm>
              <a:off x="6343628" y="2114598"/>
              <a:ext cx="514163" cy="398504"/>
            </a:xfrm>
            <a:prstGeom prst="rightArrow">
              <a:avLst>
                <a:gd name="adj1" fmla="val 54759"/>
                <a:gd name="adj2" fmla="val 78869"/>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4" name="Text Box 85"/>
            <p:cNvSpPr txBox="1">
              <a:spLocks noChangeArrowheads="1"/>
            </p:cNvSpPr>
            <p:nvPr/>
          </p:nvSpPr>
          <p:spPr bwMode="auto">
            <a:xfrm>
              <a:off x="4195001" y="3484344"/>
              <a:ext cx="875001" cy="86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b="1" dirty="0">
                  <a:solidFill>
                    <a:schemeClr val="bg1">
                      <a:lumMod val="50000"/>
                    </a:schemeClr>
                  </a:solidFill>
                </a:rPr>
                <a:t>设计</a:t>
              </a:r>
              <a:endParaRPr lang="en-US" altLang="zh-CN" sz="1400" b="1" dirty="0">
                <a:solidFill>
                  <a:schemeClr val="bg1">
                    <a:lumMod val="50000"/>
                  </a:schemeClr>
                </a:solidFill>
              </a:endParaRPr>
            </a:p>
            <a:p>
              <a:pPr algn="ctr" eaLnBrk="1" hangingPunct="1">
                <a:defRPr/>
              </a:pPr>
              <a:r>
                <a:rPr lang="zh-CN" altLang="en-US" sz="1400" b="1" dirty="0">
                  <a:solidFill>
                    <a:schemeClr val="bg1">
                      <a:lumMod val="50000"/>
                    </a:schemeClr>
                  </a:solidFill>
                </a:rPr>
                <a:t>元素</a:t>
              </a:r>
              <a:r>
                <a:rPr lang="en-US" altLang="zh-CN" sz="2099" b="1" dirty="0">
                  <a:solidFill>
                    <a:schemeClr val="bg1">
                      <a:lumMod val="50000"/>
                    </a:schemeClr>
                  </a:solidFill>
                </a:rPr>
                <a:t/>
              </a:r>
              <a:br>
                <a:rPr lang="en-US" altLang="zh-CN" sz="2099" b="1" dirty="0">
                  <a:solidFill>
                    <a:schemeClr val="bg1">
                      <a:lumMod val="50000"/>
                    </a:schemeClr>
                  </a:solidFill>
                </a:rPr>
              </a:br>
              <a:endParaRPr lang="en-US" altLang="zh-CN" sz="1400" b="1" dirty="0">
                <a:solidFill>
                  <a:schemeClr val="bg1">
                    <a:lumMod val="50000"/>
                  </a:schemeClr>
                </a:solidFill>
              </a:endParaRPr>
            </a:p>
          </p:txBody>
        </p:sp>
        <p:grpSp>
          <p:nvGrpSpPr>
            <p:cNvPr id="165917" name="Group 86"/>
            <p:cNvGrpSpPr>
              <a:grpSpLocks/>
            </p:cNvGrpSpPr>
            <p:nvPr/>
          </p:nvGrpSpPr>
          <p:grpSpPr bwMode="auto">
            <a:xfrm>
              <a:off x="5714647" y="1485441"/>
              <a:ext cx="422542" cy="514191"/>
              <a:chOff x="1776" y="2400"/>
              <a:chExt cx="355" cy="432"/>
            </a:xfrm>
          </p:grpSpPr>
          <p:sp>
            <p:nvSpPr>
              <p:cNvPr id="126" name="AutoShape 87"/>
              <p:cNvSpPr>
                <a:spLocks noChangeArrowheads="1"/>
              </p:cNvSpPr>
              <p:nvPr/>
            </p:nvSpPr>
            <p:spPr bwMode="auto">
              <a:xfrm>
                <a:off x="1773" y="2400"/>
                <a:ext cx="355" cy="432"/>
              </a:xfrm>
              <a:prstGeom prst="flowChartDocumen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7" name="Line 88"/>
              <p:cNvSpPr>
                <a:spLocks noChangeShapeType="1"/>
              </p:cNvSpPr>
              <p:nvPr/>
            </p:nvSpPr>
            <p:spPr bwMode="auto">
              <a:xfrm>
                <a:off x="1829" y="2446"/>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28" name="Line 89"/>
              <p:cNvSpPr>
                <a:spLocks noChangeShapeType="1"/>
              </p:cNvSpPr>
              <p:nvPr/>
            </p:nvSpPr>
            <p:spPr bwMode="auto">
              <a:xfrm>
                <a:off x="1829" y="2495"/>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29" name="Line 90"/>
              <p:cNvSpPr>
                <a:spLocks noChangeShapeType="1"/>
              </p:cNvSpPr>
              <p:nvPr/>
            </p:nvSpPr>
            <p:spPr bwMode="auto">
              <a:xfrm>
                <a:off x="1829" y="2543"/>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30" name="Line 91"/>
              <p:cNvSpPr>
                <a:spLocks noChangeShapeType="1"/>
              </p:cNvSpPr>
              <p:nvPr/>
            </p:nvSpPr>
            <p:spPr bwMode="auto">
              <a:xfrm>
                <a:off x="1829" y="2591"/>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31" name="Line 92"/>
              <p:cNvSpPr>
                <a:spLocks noChangeShapeType="1"/>
              </p:cNvSpPr>
              <p:nvPr/>
            </p:nvSpPr>
            <p:spPr bwMode="auto">
              <a:xfrm>
                <a:off x="1829" y="2640"/>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32" name="Line 93"/>
              <p:cNvSpPr>
                <a:spLocks noChangeShapeType="1"/>
              </p:cNvSpPr>
              <p:nvPr/>
            </p:nvSpPr>
            <p:spPr bwMode="auto">
              <a:xfrm>
                <a:off x="1829" y="2688"/>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33" name="Line 94"/>
              <p:cNvSpPr>
                <a:spLocks noChangeShapeType="1"/>
              </p:cNvSpPr>
              <p:nvPr/>
            </p:nvSpPr>
            <p:spPr bwMode="auto">
              <a:xfrm>
                <a:off x="1829" y="2736"/>
                <a:ext cx="143"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34" name="Line 95"/>
              <p:cNvSpPr>
                <a:spLocks noChangeShapeType="1"/>
              </p:cNvSpPr>
              <p:nvPr/>
            </p:nvSpPr>
            <p:spPr bwMode="auto">
              <a:xfrm>
                <a:off x="1829" y="2784"/>
                <a:ext cx="91"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18" name="Group 96"/>
            <p:cNvGrpSpPr>
              <a:grpSpLocks/>
            </p:cNvGrpSpPr>
            <p:nvPr/>
          </p:nvGrpSpPr>
          <p:grpSpPr bwMode="auto">
            <a:xfrm>
              <a:off x="5714647" y="2113897"/>
              <a:ext cx="422542" cy="514191"/>
              <a:chOff x="1776" y="2400"/>
              <a:chExt cx="355" cy="432"/>
            </a:xfrm>
          </p:grpSpPr>
          <p:sp>
            <p:nvSpPr>
              <p:cNvPr id="136" name="AutoShape 97"/>
              <p:cNvSpPr>
                <a:spLocks noChangeArrowheads="1"/>
              </p:cNvSpPr>
              <p:nvPr/>
            </p:nvSpPr>
            <p:spPr bwMode="auto">
              <a:xfrm>
                <a:off x="1773" y="2402"/>
                <a:ext cx="355" cy="432"/>
              </a:xfrm>
              <a:prstGeom prst="flowChartDocumen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37" name="Line 98"/>
              <p:cNvSpPr>
                <a:spLocks noChangeShapeType="1"/>
              </p:cNvSpPr>
              <p:nvPr/>
            </p:nvSpPr>
            <p:spPr bwMode="auto">
              <a:xfrm>
                <a:off x="1829" y="2448"/>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38" name="Line 99"/>
              <p:cNvSpPr>
                <a:spLocks noChangeShapeType="1"/>
              </p:cNvSpPr>
              <p:nvPr/>
            </p:nvSpPr>
            <p:spPr bwMode="auto">
              <a:xfrm>
                <a:off x="1829" y="2496"/>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39" name="Line 100"/>
              <p:cNvSpPr>
                <a:spLocks noChangeShapeType="1"/>
              </p:cNvSpPr>
              <p:nvPr/>
            </p:nvSpPr>
            <p:spPr bwMode="auto">
              <a:xfrm>
                <a:off x="1829" y="2544"/>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0" name="Line 101"/>
              <p:cNvSpPr>
                <a:spLocks noChangeShapeType="1"/>
              </p:cNvSpPr>
              <p:nvPr/>
            </p:nvSpPr>
            <p:spPr bwMode="auto">
              <a:xfrm>
                <a:off x="1829" y="2592"/>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1" name="Line 102"/>
              <p:cNvSpPr>
                <a:spLocks noChangeShapeType="1"/>
              </p:cNvSpPr>
              <p:nvPr/>
            </p:nvSpPr>
            <p:spPr bwMode="auto">
              <a:xfrm>
                <a:off x="1829" y="2641"/>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2" name="Line 103"/>
              <p:cNvSpPr>
                <a:spLocks noChangeShapeType="1"/>
              </p:cNvSpPr>
              <p:nvPr/>
            </p:nvSpPr>
            <p:spPr bwMode="auto">
              <a:xfrm>
                <a:off x="1829" y="2689"/>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43" name="Line 104"/>
              <p:cNvSpPr>
                <a:spLocks noChangeShapeType="1"/>
              </p:cNvSpPr>
              <p:nvPr/>
            </p:nvSpPr>
            <p:spPr bwMode="auto">
              <a:xfrm>
                <a:off x="1829" y="2737"/>
                <a:ext cx="143"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4" name="Line 105"/>
              <p:cNvSpPr>
                <a:spLocks noChangeShapeType="1"/>
              </p:cNvSpPr>
              <p:nvPr/>
            </p:nvSpPr>
            <p:spPr bwMode="auto">
              <a:xfrm>
                <a:off x="1829" y="2786"/>
                <a:ext cx="91"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19" name="Group 106"/>
            <p:cNvGrpSpPr>
              <a:grpSpLocks/>
            </p:cNvGrpSpPr>
            <p:nvPr/>
          </p:nvGrpSpPr>
          <p:grpSpPr bwMode="auto">
            <a:xfrm>
              <a:off x="5714647" y="2799486"/>
              <a:ext cx="422542" cy="514191"/>
              <a:chOff x="1776" y="2400"/>
              <a:chExt cx="355" cy="432"/>
            </a:xfrm>
          </p:grpSpPr>
          <p:sp>
            <p:nvSpPr>
              <p:cNvPr id="146" name="AutoShape 107"/>
              <p:cNvSpPr>
                <a:spLocks noChangeArrowheads="1"/>
              </p:cNvSpPr>
              <p:nvPr/>
            </p:nvSpPr>
            <p:spPr bwMode="auto">
              <a:xfrm>
                <a:off x="1773" y="2400"/>
                <a:ext cx="355" cy="432"/>
              </a:xfrm>
              <a:prstGeom prst="flowChartDocumen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7" name="Line 108"/>
              <p:cNvSpPr>
                <a:spLocks noChangeShapeType="1"/>
              </p:cNvSpPr>
              <p:nvPr/>
            </p:nvSpPr>
            <p:spPr bwMode="auto">
              <a:xfrm>
                <a:off x="1829" y="2448"/>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48" name="Line 109"/>
              <p:cNvSpPr>
                <a:spLocks noChangeShapeType="1"/>
              </p:cNvSpPr>
              <p:nvPr/>
            </p:nvSpPr>
            <p:spPr bwMode="auto">
              <a:xfrm>
                <a:off x="1829" y="2496"/>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49" name="Line 110"/>
              <p:cNvSpPr>
                <a:spLocks noChangeShapeType="1"/>
              </p:cNvSpPr>
              <p:nvPr/>
            </p:nvSpPr>
            <p:spPr bwMode="auto">
              <a:xfrm>
                <a:off x="1829" y="2543"/>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50" name="Line 111"/>
              <p:cNvSpPr>
                <a:spLocks noChangeShapeType="1"/>
              </p:cNvSpPr>
              <p:nvPr/>
            </p:nvSpPr>
            <p:spPr bwMode="auto">
              <a:xfrm>
                <a:off x="1829" y="2591"/>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51" name="Line 112"/>
              <p:cNvSpPr>
                <a:spLocks noChangeShapeType="1"/>
              </p:cNvSpPr>
              <p:nvPr/>
            </p:nvSpPr>
            <p:spPr bwMode="auto">
              <a:xfrm>
                <a:off x="1829" y="2641"/>
                <a:ext cx="234"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152" name="Line 113"/>
              <p:cNvSpPr>
                <a:spLocks noChangeShapeType="1"/>
              </p:cNvSpPr>
              <p:nvPr/>
            </p:nvSpPr>
            <p:spPr bwMode="auto">
              <a:xfrm>
                <a:off x="1829" y="2688"/>
                <a:ext cx="234"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53" name="Line 114"/>
              <p:cNvSpPr>
                <a:spLocks noChangeShapeType="1"/>
              </p:cNvSpPr>
              <p:nvPr/>
            </p:nvSpPr>
            <p:spPr bwMode="auto">
              <a:xfrm>
                <a:off x="1829" y="2736"/>
                <a:ext cx="143"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54" name="Line 115"/>
              <p:cNvSpPr>
                <a:spLocks noChangeShapeType="1"/>
              </p:cNvSpPr>
              <p:nvPr/>
            </p:nvSpPr>
            <p:spPr bwMode="auto">
              <a:xfrm>
                <a:off x="1829" y="2784"/>
                <a:ext cx="91" cy="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grpSp>
          <p:nvGrpSpPr>
            <p:cNvPr id="165920" name="Group 117"/>
            <p:cNvGrpSpPr>
              <a:grpSpLocks/>
            </p:cNvGrpSpPr>
            <p:nvPr/>
          </p:nvGrpSpPr>
          <p:grpSpPr bwMode="auto">
            <a:xfrm>
              <a:off x="3086558" y="1635782"/>
              <a:ext cx="570676" cy="326216"/>
              <a:chOff x="144" y="1486"/>
              <a:chExt cx="880" cy="416"/>
            </a:xfrm>
          </p:grpSpPr>
          <p:sp>
            <p:nvSpPr>
              <p:cNvPr id="157" name="Rectangle 118"/>
              <p:cNvSpPr>
                <a:spLocks noChangeArrowheads="1"/>
              </p:cNvSpPr>
              <p:nvPr/>
            </p:nvSpPr>
            <p:spPr bwMode="auto">
              <a:xfrm>
                <a:off x="144" y="1486"/>
                <a:ext cx="0" cy="41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58" name="Line 119"/>
              <p:cNvSpPr>
                <a:spLocks noChangeShapeType="1"/>
              </p:cNvSpPr>
              <p:nvPr/>
            </p:nvSpPr>
            <p:spPr bwMode="auto">
              <a:xfrm>
                <a:off x="144" y="1811"/>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159" name="Line 120"/>
              <p:cNvSpPr>
                <a:spLocks noChangeShapeType="1"/>
              </p:cNvSpPr>
              <p:nvPr/>
            </p:nvSpPr>
            <p:spPr bwMode="auto">
              <a:xfrm>
                <a:off x="144" y="1681"/>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65921" name="Group 121"/>
            <p:cNvGrpSpPr>
              <a:grpSpLocks/>
            </p:cNvGrpSpPr>
            <p:nvPr/>
          </p:nvGrpSpPr>
          <p:grpSpPr bwMode="auto">
            <a:xfrm>
              <a:off x="3086558" y="2150757"/>
              <a:ext cx="570676" cy="326216"/>
              <a:chOff x="144" y="1487"/>
              <a:chExt cx="880" cy="416"/>
            </a:xfrm>
          </p:grpSpPr>
          <p:sp>
            <p:nvSpPr>
              <p:cNvPr id="161" name="Rectangle 122"/>
              <p:cNvSpPr>
                <a:spLocks noChangeArrowheads="1"/>
              </p:cNvSpPr>
              <p:nvPr/>
            </p:nvSpPr>
            <p:spPr bwMode="auto">
              <a:xfrm>
                <a:off x="144" y="1487"/>
                <a:ext cx="0" cy="41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62" name="Line 123"/>
              <p:cNvSpPr>
                <a:spLocks noChangeShapeType="1"/>
              </p:cNvSpPr>
              <p:nvPr/>
            </p:nvSpPr>
            <p:spPr bwMode="auto">
              <a:xfrm>
                <a:off x="144" y="1810"/>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163" name="Line 124"/>
              <p:cNvSpPr>
                <a:spLocks noChangeShapeType="1"/>
              </p:cNvSpPr>
              <p:nvPr/>
            </p:nvSpPr>
            <p:spPr bwMode="auto">
              <a:xfrm>
                <a:off x="144" y="1683"/>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65922" name="Group 125"/>
            <p:cNvGrpSpPr>
              <a:grpSpLocks/>
            </p:cNvGrpSpPr>
            <p:nvPr/>
          </p:nvGrpSpPr>
          <p:grpSpPr bwMode="auto">
            <a:xfrm>
              <a:off x="3086558" y="2664948"/>
              <a:ext cx="570676" cy="326216"/>
              <a:chOff x="144" y="1487"/>
              <a:chExt cx="880" cy="416"/>
            </a:xfrm>
          </p:grpSpPr>
          <p:sp>
            <p:nvSpPr>
              <p:cNvPr id="165" name="Rectangle 126"/>
              <p:cNvSpPr>
                <a:spLocks noChangeArrowheads="1"/>
              </p:cNvSpPr>
              <p:nvPr/>
            </p:nvSpPr>
            <p:spPr bwMode="auto">
              <a:xfrm>
                <a:off x="144" y="1487"/>
                <a:ext cx="0" cy="416"/>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66" name="Line 127"/>
              <p:cNvSpPr>
                <a:spLocks noChangeShapeType="1"/>
              </p:cNvSpPr>
              <p:nvPr/>
            </p:nvSpPr>
            <p:spPr bwMode="auto">
              <a:xfrm>
                <a:off x="144" y="1810"/>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167" name="Line 128"/>
              <p:cNvSpPr>
                <a:spLocks noChangeShapeType="1"/>
              </p:cNvSpPr>
              <p:nvPr/>
            </p:nvSpPr>
            <p:spPr bwMode="auto">
              <a:xfrm>
                <a:off x="144" y="1683"/>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65923" name="Group 129"/>
            <p:cNvGrpSpPr>
              <a:grpSpLocks/>
            </p:cNvGrpSpPr>
            <p:nvPr/>
          </p:nvGrpSpPr>
          <p:grpSpPr bwMode="auto">
            <a:xfrm>
              <a:off x="4000677" y="1028382"/>
              <a:ext cx="1048617" cy="514191"/>
              <a:chOff x="4416" y="1440"/>
              <a:chExt cx="1200" cy="576"/>
            </a:xfrm>
          </p:grpSpPr>
          <p:grpSp>
            <p:nvGrpSpPr>
              <p:cNvPr id="165927" name="Group 130"/>
              <p:cNvGrpSpPr>
                <a:grpSpLocks/>
              </p:cNvGrpSpPr>
              <p:nvPr/>
            </p:nvGrpSpPr>
            <p:grpSpPr bwMode="auto">
              <a:xfrm>
                <a:off x="4752" y="1440"/>
                <a:ext cx="864" cy="576"/>
                <a:chOff x="1252" y="3089"/>
                <a:chExt cx="1114" cy="758"/>
              </a:xfrm>
            </p:grpSpPr>
            <p:sp>
              <p:nvSpPr>
                <p:cNvPr id="176" name="Rectangle 131"/>
                <p:cNvSpPr>
                  <a:spLocks noChangeArrowheads="1"/>
                </p:cNvSpPr>
                <p:nvPr/>
              </p:nvSpPr>
              <p:spPr bwMode="auto">
                <a:xfrm>
                  <a:off x="1252" y="3289"/>
                  <a:ext cx="1114" cy="557"/>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chemeClr val="bg1">
                        <a:lumMod val="50000"/>
                      </a:schemeClr>
                    </a:solidFill>
                  </a:endParaRPr>
                </a:p>
              </p:txBody>
            </p:sp>
            <p:sp>
              <p:nvSpPr>
                <p:cNvPr id="177" name="Rectangle 132"/>
                <p:cNvSpPr>
                  <a:spLocks noChangeArrowheads="1"/>
                </p:cNvSpPr>
                <p:nvPr/>
              </p:nvSpPr>
              <p:spPr bwMode="auto">
                <a:xfrm>
                  <a:off x="1252" y="3088"/>
                  <a:ext cx="445" cy="201"/>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nvGrpSpPr>
              <p:cNvPr id="165928" name="Group 133"/>
              <p:cNvGrpSpPr>
                <a:grpSpLocks/>
              </p:cNvGrpSpPr>
              <p:nvPr/>
            </p:nvGrpSpPr>
            <p:grpSpPr bwMode="auto">
              <a:xfrm>
                <a:off x="4416" y="1632"/>
                <a:ext cx="336" cy="144"/>
                <a:chOff x="4368" y="3312"/>
                <a:chExt cx="336" cy="144"/>
              </a:xfrm>
            </p:grpSpPr>
            <p:sp>
              <p:nvSpPr>
                <p:cNvPr id="174" name="Oval 134"/>
                <p:cNvSpPr>
                  <a:spLocks noChangeArrowheads="1"/>
                </p:cNvSpPr>
                <p:nvPr/>
              </p:nvSpPr>
              <p:spPr bwMode="auto">
                <a:xfrm>
                  <a:off x="4369" y="3309"/>
                  <a:ext cx="143" cy="147"/>
                </a:xfrm>
                <a:prstGeom prst="ellips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75" name="Line 135"/>
                <p:cNvSpPr>
                  <a:spLocks noChangeShapeType="1"/>
                </p:cNvSpPr>
                <p:nvPr/>
              </p:nvSpPr>
              <p:spPr bwMode="auto">
                <a:xfrm>
                  <a:off x="4512" y="3384"/>
                  <a:ext cx="192"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nvGrpSpPr>
              <p:cNvPr id="165929" name="Group 136"/>
              <p:cNvGrpSpPr>
                <a:grpSpLocks/>
              </p:cNvGrpSpPr>
              <p:nvPr/>
            </p:nvGrpSpPr>
            <p:grpSpPr bwMode="auto">
              <a:xfrm>
                <a:off x="4416" y="1872"/>
                <a:ext cx="336" cy="144"/>
                <a:chOff x="4368" y="3312"/>
                <a:chExt cx="336" cy="144"/>
              </a:xfrm>
            </p:grpSpPr>
            <p:sp>
              <p:nvSpPr>
                <p:cNvPr id="172" name="Oval 137"/>
                <p:cNvSpPr>
                  <a:spLocks noChangeArrowheads="1"/>
                </p:cNvSpPr>
                <p:nvPr/>
              </p:nvSpPr>
              <p:spPr bwMode="auto">
                <a:xfrm>
                  <a:off x="4369" y="3312"/>
                  <a:ext cx="143" cy="141"/>
                </a:xfrm>
                <a:prstGeom prst="ellips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73" name="Line 138"/>
                <p:cNvSpPr>
                  <a:spLocks noChangeShapeType="1"/>
                </p:cNvSpPr>
                <p:nvPr/>
              </p:nvSpPr>
              <p:spPr bwMode="auto">
                <a:xfrm>
                  <a:off x="4512" y="3384"/>
                  <a:ext cx="192" cy="0"/>
                </a:xfrm>
                <a:prstGeom prst="line">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grpSp>
          <p:nvGrpSpPr>
            <p:cNvPr id="165924" name="Group 139"/>
            <p:cNvGrpSpPr>
              <a:grpSpLocks/>
            </p:cNvGrpSpPr>
            <p:nvPr/>
          </p:nvGrpSpPr>
          <p:grpSpPr bwMode="auto">
            <a:xfrm>
              <a:off x="4294671" y="2666177"/>
              <a:ext cx="754623" cy="514191"/>
              <a:chOff x="1252" y="3089"/>
              <a:chExt cx="1114" cy="758"/>
            </a:xfrm>
          </p:grpSpPr>
          <p:sp>
            <p:nvSpPr>
              <p:cNvPr id="179" name="Rectangle 140"/>
              <p:cNvSpPr>
                <a:spLocks noChangeArrowheads="1"/>
              </p:cNvSpPr>
              <p:nvPr/>
            </p:nvSpPr>
            <p:spPr bwMode="auto">
              <a:xfrm>
                <a:off x="1251" y="3291"/>
                <a:ext cx="1114" cy="557"/>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sp>
            <p:nvSpPr>
              <p:cNvPr id="180" name="Rectangle 141"/>
              <p:cNvSpPr>
                <a:spLocks noChangeArrowheads="1"/>
              </p:cNvSpPr>
              <p:nvPr/>
            </p:nvSpPr>
            <p:spPr bwMode="auto">
              <a:xfrm>
                <a:off x="1251" y="3090"/>
                <a:ext cx="446" cy="201"/>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solidFill>
                    <a:schemeClr val="bg1">
                      <a:lumMod val="50000"/>
                    </a:schemeClr>
                  </a:solidFill>
                </a:endParaRPr>
              </a:p>
            </p:txBody>
          </p:sp>
        </p:grpSp>
      </p:grpSp>
      <p:sp>
        <p:nvSpPr>
          <p:cNvPr id="164" name="标题 1"/>
          <p:cNvSpPr txBox="1">
            <a:spLocks/>
          </p:cNvSpPr>
          <p:nvPr/>
        </p:nvSpPr>
        <p:spPr bwMode="auto">
          <a:xfrm>
            <a:off x="668337" y="-14092"/>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6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974293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9"/>
                                        </p:tgtEl>
                                        <p:attrNameLst>
                                          <p:attrName>style.visibility</p:attrName>
                                        </p:attrNameLst>
                                      </p:cBhvr>
                                      <p:to>
                                        <p:strVal val="visible"/>
                                      </p:to>
                                    </p:set>
                                    <p:anim calcmode="lin" valueType="num">
                                      <p:cBhvr additive="base">
                                        <p:cTn id="11" dur="300" fill="hold"/>
                                        <p:tgtEl>
                                          <p:spTgt spid="169"/>
                                        </p:tgtEl>
                                        <p:attrNameLst>
                                          <p:attrName>ppt_x</p:attrName>
                                        </p:attrNameLst>
                                      </p:cBhvr>
                                      <p:tavLst>
                                        <p:tav tm="0">
                                          <p:val>
                                            <p:strVal val="0-#ppt_w/2"/>
                                          </p:val>
                                        </p:tav>
                                        <p:tav tm="100000">
                                          <p:val>
                                            <p:strVal val="#ppt_x"/>
                                          </p:val>
                                        </p:tav>
                                      </p:tavLst>
                                    </p:anim>
                                    <p:anim calcmode="lin" valueType="num">
                                      <p:cBhvr additive="base">
                                        <p:cTn id="12" dur="3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7"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8"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9"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70"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01</a:t>
            </a:r>
            <a:endParaRPr lang="zh-CN" altLang="en-US" sz="10000">
              <a:solidFill>
                <a:srgbClr val="F8F8F8"/>
              </a:solidFill>
              <a:ea typeface="宋体" panose="02010600030101010101" pitchFamily="2" charset="-122"/>
            </a:endParaRPr>
          </a:p>
        </p:txBody>
      </p:sp>
      <p:cxnSp>
        <p:nvCxnSpPr>
          <p:cNvPr id="11271"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17"/>
          <p:cNvSpPr txBox="1">
            <a:spLocks noChangeArrowheads="1"/>
          </p:cNvSpPr>
          <p:nvPr/>
        </p:nvSpPr>
        <p:spPr bwMode="auto">
          <a:xfrm>
            <a:off x="3852863" y="4092575"/>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chemeClr val="tx1"/>
                </a:solidFill>
                <a:latin typeface="微软雅黑" panose="020B0503020204020204" pitchFamily="34" charset="-122"/>
              </a:rPr>
              <a:t>需求及需求工程</a:t>
            </a:r>
          </a:p>
        </p:txBody>
      </p:sp>
      <p:sp>
        <p:nvSpPr>
          <p:cNvPr id="9" name="TextBox 49"/>
          <p:cNvSpPr txBox="1">
            <a:spLocks noChangeArrowheads="1"/>
          </p:cNvSpPr>
          <p:nvPr/>
        </p:nvSpPr>
        <p:spPr bwMode="auto">
          <a:xfrm>
            <a:off x="1692274" y="4881563"/>
            <a:ext cx="62648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en-US" altLang="zh-CN" sz="1800" dirty="0">
                <a:solidFill>
                  <a:srgbClr val="4D4D4D"/>
                </a:solidFill>
                <a:latin typeface="微软雅黑" panose="020B0503020204020204" pitchFamily="34" charset="-122"/>
              </a:rPr>
              <a:t>◎</a:t>
            </a:r>
            <a:r>
              <a:rPr lang="zh-CN" altLang="en-US" sz="1800" dirty="0">
                <a:solidFill>
                  <a:srgbClr val="4D4D4D"/>
                </a:solidFill>
                <a:latin typeface="微软雅黑" panose="020B0503020204020204" pitchFamily="34" charset="-122"/>
              </a:rPr>
              <a:t>软件需求</a:t>
            </a:r>
            <a:r>
              <a:rPr lang="en-US" sz="1800" dirty="0">
                <a:solidFill>
                  <a:srgbClr val="4D4D4D"/>
                </a:solidFill>
                <a:latin typeface="微软雅黑" panose="020B0503020204020204" pitchFamily="34" charset="-122"/>
              </a:rPr>
              <a:t>◎</a:t>
            </a:r>
            <a:r>
              <a:rPr lang="zh-CN" altLang="en-US" sz="1800" dirty="0">
                <a:solidFill>
                  <a:srgbClr val="4D4D4D"/>
                </a:solidFill>
                <a:latin typeface="微软雅黑" panose="020B0503020204020204" pitchFamily="34" charset="-122"/>
              </a:rPr>
              <a:t>软件需求工程</a:t>
            </a:r>
            <a:r>
              <a:rPr lang="en-US" sz="1800" dirty="0">
                <a:solidFill>
                  <a:srgbClr val="4D4D4D"/>
                </a:solidFill>
                <a:latin typeface="微软雅黑" panose="020B0503020204020204" pitchFamily="34" charset="-122"/>
              </a:rPr>
              <a:t> ◎</a:t>
            </a:r>
            <a:r>
              <a:rPr lang="zh-CN" altLang="en-US" sz="1800" dirty="0">
                <a:solidFill>
                  <a:srgbClr val="4D4D4D"/>
                </a:solidFill>
                <a:latin typeface="微软雅黑" panose="020B0503020204020204" pitchFamily="34" charset="-122"/>
              </a:rPr>
              <a:t>软件需求分类</a:t>
            </a:r>
          </a:p>
        </p:txBody>
      </p:sp>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500" fill="hold"/>
                                        <p:tgtEl>
                                          <p:spTgt spid="11270"/>
                                        </p:tgtEl>
                                        <p:attrNameLst>
                                          <p:attrName>ppt_w</p:attrName>
                                        </p:attrNameLst>
                                      </p:cBhvr>
                                      <p:tavLst>
                                        <p:tav tm="0">
                                          <p:val>
                                            <p:fltVal val="0"/>
                                          </p:val>
                                        </p:tav>
                                        <p:tav tm="100000">
                                          <p:val>
                                            <p:strVal val="#ppt_w"/>
                                          </p:val>
                                        </p:tav>
                                      </p:tavLst>
                                    </p:anim>
                                    <p:anim calcmode="lin" valueType="num">
                                      <p:cBhvr>
                                        <p:cTn id="12" dur="500" fill="hold"/>
                                        <p:tgtEl>
                                          <p:spTgt spid="11270"/>
                                        </p:tgtEl>
                                        <p:attrNameLst>
                                          <p:attrName>ppt_h</p:attrName>
                                        </p:attrNameLst>
                                      </p:cBhvr>
                                      <p:tavLst>
                                        <p:tav tm="0">
                                          <p:val>
                                            <p:fltVal val="0"/>
                                          </p:val>
                                        </p:tav>
                                        <p:tav tm="100000">
                                          <p:val>
                                            <p:strVal val="#ppt_h"/>
                                          </p:val>
                                        </p:tav>
                                      </p:tavLst>
                                    </p:anim>
                                    <p:anim calcmode="lin" valueType="num">
                                      <p:cBhvr>
                                        <p:cTn id="13" dur="500" fill="hold"/>
                                        <p:tgtEl>
                                          <p:spTgt spid="11270"/>
                                        </p:tgtEl>
                                        <p:attrNameLst>
                                          <p:attrName>style.rotation</p:attrName>
                                        </p:attrNameLst>
                                      </p:cBhvr>
                                      <p:tavLst>
                                        <p:tav tm="0">
                                          <p:val>
                                            <p:fltVal val="90"/>
                                          </p:val>
                                        </p:tav>
                                        <p:tav tm="100000">
                                          <p:val>
                                            <p:fltVal val="0"/>
                                          </p:val>
                                        </p:tav>
                                      </p:tavLst>
                                    </p:anim>
                                    <p:animEffect transition="in" filter="fade">
                                      <p:cBhvr>
                                        <p:cTn id="14" dur="500"/>
                                        <p:tgtEl>
                                          <p:spTgt spid="11270"/>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12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68"/>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1268"/>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wipe(left)">
                                      <p:cBhvr>
                                        <p:cTn id="25" dur="2000"/>
                                        <p:tgtEl>
                                          <p:spTgt spid="11267"/>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1271"/>
                                        </p:tgtEl>
                                        <p:attrNameLst>
                                          <p:attrName>style.visibility</p:attrName>
                                        </p:attrNameLst>
                                      </p:cBhvr>
                                      <p:to>
                                        <p:strVal val="visible"/>
                                      </p:to>
                                    </p:set>
                                    <p:anim calcmode="lin" valueType="num">
                                      <p:cBhvr>
                                        <p:cTn id="29" dur="500" fill="hold"/>
                                        <p:tgtEl>
                                          <p:spTgt spid="11271"/>
                                        </p:tgtEl>
                                        <p:attrNameLst>
                                          <p:attrName>ppt_w</p:attrName>
                                        </p:attrNameLst>
                                      </p:cBhvr>
                                      <p:tavLst>
                                        <p:tav tm="0">
                                          <p:val>
                                            <p:fltVal val="0"/>
                                          </p:val>
                                        </p:tav>
                                        <p:tav tm="100000">
                                          <p:val>
                                            <p:strVal val="#ppt_w"/>
                                          </p:val>
                                        </p:tav>
                                      </p:tavLst>
                                    </p:anim>
                                    <p:anim calcmode="lin" valueType="num">
                                      <p:cBhvr>
                                        <p:cTn id="30" dur="500" fill="hold"/>
                                        <p:tgtEl>
                                          <p:spTgt spid="11271"/>
                                        </p:tgtEl>
                                        <p:attrNameLst>
                                          <p:attrName>ppt_h</p:attrName>
                                        </p:attrNameLst>
                                      </p:cBhvr>
                                      <p:tavLst>
                                        <p:tav tm="0">
                                          <p:val>
                                            <p:fltVal val="0"/>
                                          </p:val>
                                        </p:tav>
                                        <p:tav tm="100000">
                                          <p:val>
                                            <p:strVal val="#ppt_h"/>
                                          </p:val>
                                        </p:tav>
                                      </p:tavLst>
                                    </p:anim>
                                    <p:anim calcmode="lin" valueType="num">
                                      <p:cBhvr>
                                        <p:cTn id="31" dur="500" fill="hold"/>
                                        <p:tgtEl>
                                          <p:spTgt spid="11271"/>
                                        </p:tgtEl>
                                        <p:attrNameLst>
                                          <p:attrName>style.rotation</p:attrName>
                                        </p:attrNameLst>
                                      </p:cBhvr>
                                      <p:tavLst>
                                        <p:tav tm="0">
                                          <p:val>
                                            <p:fltVal val="90"/>
                                          </p:val>
                                        </p:tav>
                                        <p:tav tm="100000">
                                          <p:val>
                                            <p:fltVal val="0"/>
                                          </p:val>
                                        </p:tav>
                                      </p:tavLst>
                                    </p:anim>
                                    <p:animEffect transition="in" filter="fade">
                                      <p:cBhvr>
                                        <p:cTn id="32" dur="500"/>
                                        <p:tgtEl>
                                          <p:spTgt spid="11271"/>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272"/>
                                        </p:tgtEl>
                                        <p:attrNameLst>
                                          <p:attrName>style.visibility</p:attrName>
                                        </p:attrNameLst>
                                      </p:cBhvr>
                                      <p:to>
                                        <p:strVal val="visible"/>
                                      </p:to>
                                    </p:set>
                                    <p:anim calcmode="lin" valueType="num">
                                      <p:cBhvr>
                                        <p:cTn id="36" dur="500" fill="hold"/>
                                        <p:tgtEl>
                                          <p:spTgt spid="1127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272"/>
                                        </p:tgtEl>
                                        <p:attrNameLst>
                                          <p:attrName>ppt_y</p:attrName>
                                        </p:attrNameLst>
                                      </p:cBhvr>
                                      <p:tavLst>
                                        <p:tav tm="0">
                                          <p:val>
                                            <p:strVal val="#ppt_y"/>
                                          </p:val>
                                        </p:tav>
                                        <p:tav tm="100000">
                                          <p:val>
                                            <p:strVal val="#ppt_y"/>
                                          </p:val>
                                        </p:tav>
                                      </p:tavLst>
                                    </p:anim>
                                    <p:anim calcmode="lin" valueType="num">
                                      <p:cBhvr>
                                        <p:cTn id="38" dur="500" fill="hold"/>
                                        <p:tgtEl>
                                          <p:spTgt spid="1127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27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272"/>
                                        </p:tgtEl>
                                      </p:cBhvr>
                                    </p:animEffect>
                                  </p:childTnLst>
                                </p:cTn>
                              </p:par>
                            </p:childTnLst>
                          </p:cTn>
                        </p:par>
                        <p:par>
                          <p:cTn id="41" fill="hold">
                            <p:stCondLst>
                              <p:cond delay="5801"/>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autoUpdateAnimBg="0"/>
      <p:bldP spid="11268" grpId="1" animBg="1" autoUpdateAnimBg="0"/>
      <p:bldP spid="11269" grpId="0" animBg="1" autoUpdateAnimBg="0"/>
      <p:bldP spid="11270" grpId="0" autoUpdateAnimBg="0"/>
      <p:bldP spid="11272" grpId="0" autoUpdateAnimBg="0"/>
      <p:bldP spid="9"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13"/>
          <p:cNvSpPr>
            <a:spLocks noGrp="1" noChangeArrowheads="1"/>
          </p:cNvSpPr>
          <p:nvPr>
            <p:ph type="body" idx="1"/>
          </p:nvPr>
        </p:nvSpPr>
        <p:spPr>
          <a:xfrm>
            <a:off x="453311" y="1502259"/>
            <a:ext cx="3694876" cy="3735913"/>
          </a:xfrm>
        </p:spPr>
        <p:txBody>
          <a:bodyPr/>
          <a:lstStyle/>
          <a:p>
            <a:pPr marL="254752" indent="-254752" eaLnBrk="1" hangingPunct="1">
              <a:lnSpc>
                <a:spcPct val="90000"/>
              </a:lnSpc>
              <a:defRPr/>
            </a:pPr>
            <a:r>
              <a:rPr lang="zh-CN" altLang="en-US" sz="2099" dirty="0">
                <a:solidFill>
                  <a:schemeClr val="bg1"/>
                </a:solidFill>
              </a:rPr>
              <a:t>什么是边界类</a:t>
            </a:r>
            <a:endParaRPr lang="en-US" altLang="zh-CN" sz="2099" dirty="0">
              <a:solidFill>
                <a:schemeClr val="bg1"/>
              </a:solidFill>
            </a:endParaRPr>
          </a:p>
          <a:p>
            <a:pPr marL="654843" lvl="1" indent="-254752" eaLnBrk="1" hangingPunct="1">
              <a:lnSpc>
                <a:spcPct val="90000"/>
              </a:lnSpc>
              <a:defRPr/>
            </a:pPr>
            <a:r>
              <a:rPr lang="zh-CN" altLang="en-US" sz="1700" dirty="0">
                <a:solidFill>
                  <a:schemeClr val="bg1"/>
                </a:solidFill>
              </a:rPr>
              <a:t>位于系统边界，提供系统内部与外部实体的接口</a:t>
            </a:r>
            <a:endParaRPr lang="en-US" altLang="zh-CN" sz="1700" dirty="0">
              <a:solidFill>
                <a:schemeClr val="bg1"/>
              </a:solidFill>
            </a:endParaRPr>
          </a:p>
          <a:p>
            <a:pPr marL="198696" indent="-257132" eaLnBrk="1" hangingPunct="1">
              <a:lnSpc>
                <a:spcPct val="90000"/>
              </a:lnSpc>
              <a:defRPr/>
            </a:pPr>
            <a:r>
              <a:rPr lang="zh-CN" altLang="en-US" sz="2200" dirty="0">
                <a:solidFill>
                  <a:schemeClr val="bg1"/>
                </a:solidFill>
              </a:rPr>
              <a:t>边界类类型</a:t>
            </a:r>
            <a:endParaRPr lang="en-US" altLang="zh-CN" sz="2200" dirty="0">
              <a:solidFill>
                <a:schemeClr val="bg1"/>
              </a:solidFill>
            </a:endParaRPr>
          </a:p>
          <a:p>
            <a:pPr marL="598787" lvl="1" indent="-257132" eaLnBrk="1" hangingPunct="1">
              <a:lnSpc>
                <a:spcPct val="90000"/>
              </a:lnSpc>
              <a:defRPr/>
            </a:pPr>
            <a:r>
              <a:rPr lang="zh-CN" altLang="en-US" sz="1800" dirty="0">
                <a:solidFill>
                  <a:schemeClr val="bg1"/>
                </a:solidFill>
              </a:rPr>
              <a:t>用户界面类</a:t>
            </a:r>
            <a:endParaRPr lang="en-US" altLang="zh-CN" sz="1800" dirty="0">
              <a:solidFill>
                <a:schemeClr val="bg1"/>
              </a:solidFill>
            </a:endParaRPr>
          </a:p>
          <a:p>
            <a:pPr marL="598787" lvl="1" indent="-257132" eaLnBrk="1" hangingPunct="1">
              <a:lnSpc>
                <a:spcPct val="90000"/>
              </a:lnSpc>
              <a:defRPr/>
            </a:pPr>
            <a:r>
              <a:rPr lang="zh-CN" altLang="en-US" sz="1800" dirty="0">
                <a:solidFill>
                  <a:schemeClr val="bg1"/>
                </a:solidFill>
              </a:rPr>
              <a:t>系统接口类</a:t>
            </a:r>
            <a:endParaRPr lang="en-US" altLang="zh-CN" sz="1800" dirty="0">
              <a:solidFill>
                <a:schemeClr val="bg1"/>
              </a:solidFill>
            </a:endParaRPr>
          </a:p>
          <a:p>
            <a:pPr marL="598787" lvl="1" indent="-257132" eaLnBrk="1" hangingPunct="1">
              <a:lnSpc>
                <a:spcPct val="90000"/>
              </a:lnSpc>
              <a:defRPr/>
            </a:pPr>
            <a:r>
              <a:rPr lang="zh-CN" altLang="en-US" sz="1800" dirty="0">
                <a:solidFill>
                  <a:schemeClr val="bg1"/>
                </a:solidFill>
              </a:rPr>
              <a:t>外部设备接口类</a:t>
            </a:r>
            <a:endParaRPr lang="en-US" altLang="zh-CN" sz="1800" dirty="0">
              <a:solidFill>
                <a:schemeClr val="bg1"/>
              </a:solidFill>
            </a:endParaRPr>
          </a:p>
          <a:p>
            <a:pPr marL="254752" indent="-254752" eaLnBrk="1" hangingPunct="1">
              <a:lnSpc>
                <a:spcPct val="90000"/>
              </a:lnSpc>
              <a:defRPr/>
            </a:pPr>
            <a:r>
              <a:rPr lang="zh-CN" altLang="en-US" sz="2099" i="1" dirty="0">
                <a:solidFill>
                  <a:srgbClr val="FF0000"/>
                </a:solidFill>
              </a:rPr>
              <a:t>如何识别：</a:t>
            </a:r>
            <a:endParaRPr lang="en-US" altLang="zh-CN" sz="2099" i="1" dirty="0">
              <a:solidFill>
                <a:srgbClr val="FF0000"/>
              </a:solidFill>
            </a:endParaRPr>
          </a:p>
          <a:p>
            <a:pPr marL="654843" lvl="1" indent="-254752" eaLnBrk="1" hangingPunct="1">
              <a:lnSpc>
                <a:spcPct val="90000"/>
              </a:lnSpc>
              <a:defRPr/>
            </a:pPr>
            <a:r>
              <a:rPr lang="zh-CN" altLang="en-US" sz="1700" i="1" dirty="0">
                <a:solidFill>
                  <a:srgbClr val="FF0000"/>
                </a:solidFill>
              </a:rPr>
              <a:t>每一对用户与用例对应一个边界类</a:t>
            </a:r>
            <a:endParaRPr lang="en-US" altLang="zh-CN" sz="1700" i="1" dirty="0">
              <a:solidFill>
                <a:srgbClr val="FF0000"/>
              </a:solidFill>
            </a:endParaRPr>
          </a:p>
          <a:p>
            <a:pPr marL="598787" lvl="1" indent="-257132" eaLnBrk="1" hangingPunct="1">
              <a:lnSpc>
                <a:spcPct val="90000"/>
              </a:lnSpc>
              <a:defRPr/>
            </a:pPr>
            <a:endParaRPr lang="en-US" altLang="zh-CN" sz="1800" i="1" dirty="0">
              <a:solidFill>
                <a:schemeClr val="bg1"/>
              </a:solidFill>
            </a:endParaRPr>
          </a:p>
        </p:txBody>
      </p:sp>
      <p:grpSp>
        <p:nvGrpSpPr>
          <p:cNvPr id="167940" name="组合 43"/>
          <p:cNvGrpSpPr>
            <a:grpSpLocks/>
          </p:cNvGrpSpPr>
          <p:nvPr/>
        </p:nvGrpSpPr>
        <p:grpSpPr bwMode="auto">
          <a:xfrm>
            <a:off x="4091708" y="921656"/>
            <a:ext cx="4832212" cy="3168712"/>
            <a:chOff x="1060740" y="685588"/>
            <a:chExt cx="6591647" cy="3377940"/>
          </a:xfrm>
        </p:grpSpPr>
        <p:grpSp>
          <p:nvGrpSpPr>
            <p:cNvPr id="167947" name="Group 3"/>
            <p:cNvGrpSpPr>
              <a:grpSpLocks/>
            </p:cNvGrpSpPr>
            <p:nvPr/>
          </p:nvGrpSpPr>
          <p:grpSpPr bwMode="auto">
            <a:xfrm>
              <a:off x="1060740" y="685588"/>
              <a:ext cx="6591647" cy="2601903"/>
              <a:chOff x="-70" y="576"/>
              <a:chExt cx="5538" cy="2186"/>
            </a:xfrm>
          </p:grpSpPr>
          <p:grpSp>
            <p:nvGrpSpPr>
              <p:cNvPr id="167954" name="Group 4"/>
              <p:cNvGrpSpPr>
                <a:grpSpLocks/>
              </p:cNvGrpSpPr>
              <p:nvPr/>
            </p:nvGrpSpPr>
            <p:grpSpPr bwMode="auto">
              <a:xfrm>
                <a:off x="337" y="1173"/>
                <a:ext cx="333" cy="453"/>
                <a:chOff x="7654" y="3380"/>
                <a:chExt cx="554" cy="754"/>
              </a:xfrm>
            </p:grpSpPr>
            <p:sp>
              <p:nvSpPr>
                <p:cNvPr id="70" name="Oval 5"/>
                <p:cNvSpPr>
                  <a:spLocks noChangeArrowheads="1"/>
                </p:cNvSpPr>
                <p:nvPr/>
              </p:nvSpPr>
              <p:spPr bwMode="auto">
                <a:xfrm>
                  <a:off x="7804" y="3380"/>
                  <a:ext cx="254" cy="247"/>
                </a:xfrm>
                <a:prstGeom prst="ellipse">
                  <a:avLst/>
                </a:pr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71" name="Line 6"/>
                <p:cNvSpPr>
                  <a:spLocks noChangeShapeType="1"/>
                </p:cNvSpPr>
                <p:nvPr/>
              </p:nvSpPr>
              <p:spPr bwMode="auto">
                <a:xfrm>
                  <a:off x="7933" y="3630"/>
                  <a:ext cx="0" cy="23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72" name="Line 7"/>
                <p:cNvSpPr>
                  <a:spLocks noChangeShapeType="1"/>
                </p:cNvSpPr>
                <p:nvPr/>
              </p:nvSpPr>
              <p:spPr bwMode="auto">
                <a:xfrm>
                  <a:off x="7731" y="3695"/>
                  <a:ext cx="402" cy="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73" name="Freeform 8"/>
                <p:cNvSpPr>
                  <a:spLocks/>
                </p:cNvSpPr>
                <p:nvPr/>
              </p:nvSpPr>
              <p:spPr bwMode="auto">
                <a:xfrm>
                  <a:off x="7653" y="3863"/>
                  <a:ext cx="556"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53" name="Text Box 9"/>
              <p:cNvSpPr txBox="1">
                <a:spLocks noChangeArrowheads="1"/>
              </p:cNvSpPr>
              <p:nvPr/>
            </p:nvSpPr>
            <p:spPr bwMode="auto">
              <a:xfrm>
                <a:off x="-70" y="1637"/>
                <a:ext cx="1146" cy="248"/>
              </a:xfrm>
              <a:prstGeom prst="rect">
                <a:avLst/>
              </a:prstGeom>
              <a:ln/>
              <a:extLst/>
            </p:spPr>
            <p:style>
              <a:lnRef idx="2">
                <a:schemeClr val="accent3">
                  <a:shade val="50000"/>
                </a:schemeClr>
              </a:lnRef>
              <a:fillRef idx="1">
                <a:schemeClr val="accent3"/>
              </a:fillRef>
              <a:effectRef idx="0">
                <a:schemeClr val="accent3"/>
              </a:effectRef>
              <a:fontRef idx="minor">
                <a:schemeClr val="lt1"/>
              </a:fontRef>
            </p:style>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dirty="0">
                    <a:solidFill>
                      <a:schemeClr val="bg1">
                        <a:lumMod val="50000"/>
                      </a:schemeClr>
                    </a:solidFill>
                  </a:rPr>
                  <a:t>Customer</a:t>
                </a:r>
              </a:p>
            </p:txBody>
          </p:sp>
          <p:grpSp>
            <p:nvGrpSpPr>
              <p:cNvPr id="167956" name="Group 10"/>
              <p:cNvGrpSpPr>
                <a:grpSpLocks/>
              </p:cNvGrpSpPr>
              <p:nvPr/>
            </p:nvGrpSpPr>
            <p:grpSpPr bwMode="auto">
              <a:xfrm>
                <a:off x="5135" y="1243"/>
                <a:ext cx="333" cy="453"/>
                <a:chOff x="7654" y="3380"/>
                <a:chExt cx="554" cy="754"/>
              </a:xfrm>
            </p:grpSpPr>
            <p:sp>
              <p:nvSpPr>
                <p:cNvPr id="66" name="Oval 11"/>
                <p:cNvSpPr>
                  <a:spLocks noChangeArrowheads="1"/>
                </p:cNvSpPr>
                <p:nvPr/>
              </p:nvSpPr>
              <p:spPr bwMode="auto">
                <a:xfrm>
                  <a:off x="7806" y="3380"/>
                  <a:ext cx="252" cy="247"/>
                </a:xfrm>
                <a:prstGeom prst="ellipse">
                  <a:avLst/>
                </a:pr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7" name="Line 12"/>
                <p:cNvSpPr>
                  <a:spLocks noChangeShapeType="1"/>
                </p:cNvSpPr>
                <p:nvPr/>
              </p:nvSpPr>
              <p:spPr bwMode="auto">
                <a:xfrm>
                  <a:off x="7931" y="3629"/>
                  <a:ext cx="0" cy="23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68" name="Line 13"/>
                <p:cNvSpPr>
                  <a:spLocks noChangeShapeType="1"/>
                </p:cNvSpPr>
                <p:nvPr/>
              </p:nvSpPr>
              <p:spPr bwMode="auto">
                <a:xfrm>
                  <a:off x="7733" y="3694"/>
                  <a:ext cx="400" cy="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69" name="Freeform 14"/>
                <p:cNvSpPr>
                  <a:spLocks/>
                </p:cNvSpPr>
                <p:nvPr/>
              </p:nvSpPr>
              <p:spPr bwMode="auto">
                <a:xfrm>
                  <a:off x="7655" y="3863"/>
                  <a:ext cx="553"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55" name="Line 15"/>
              <p:cNvSpPr>
                <a:spLocks noChangeShapeType="1"/>
              </p:cNvSpPr>
              <p:nvPr/>
            </p:nvSpPr>
            <p:spPr bwMode="auto">
              <a:xfrm flipV="1">
                <a:off x="619" y="1029"/>
                <a:ext cx="590" cy="389"/>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56" name="Line 16"/>
              <p:cNvSpPr>
                <a:spLocks noChangeShapeType="1"/>
              </p:cNvSpPr>
              <p:nvPr/>
            </p:nvSpPr>
            <p:spPr bwMode="auto">
              <a:xfrm>
                <a:off x="619" y="1417"/>
                <a:ext cx="556" cy="638"/>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57" name="Line 17"/>
              <p:cNvSpPr>
                <a:spLocks noChangeShapeType="1"/>
              </p:cNvSpPr>
              <p:nvPr/>
            </p:nvSpPr>
            <p:spPr bwMode="auto">
              <a:xfrm>
                <a:off x="1843" y="1227"/>
                <a:ext cx="0" cy="69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58" name="Line 18"/>
              <p:cNvSpPr>
                <a:spLocks noChangeShapeType="1"/>
              </p:cNvSpPr>
              <p:nvPr/>
            </p:nvSpPr>
            <p:spPr bwMode="auto">
              <a:xfrm flipV="1">
                <a:off x="4877" y="1533"/>
                <a:ext cx="259" cy="127"/>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59" name="Line 19"/>
              <p:cNvSpPr>
                <a:spLocks noChangeShapeType="1"/>
              </p:cNvSpPr>
              <p:nvPr/>
            </p:nvSpPr>
            <p:spPr bwMode="auto">
              <a:xfrm flipV="1">
                <a:off x="2424" y="1706"/>
                <a:ext cx="186" cy="273"/>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60" name="Line 20"/>
              <p:cNvSpPr>
                <a:spLocks noChangeShapeType="1"/>
              </p:cNvSpPr>
              <p:nvPr/>
            </p:nvSpPr>
            <p:spPr bwMode="auto">
              <a:xfrm>
                <a:off x="2381" y="1059"/>
                <a:ext cx="193" cy="261"/>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61" name="Line 21"/>
              <p:cNvSpPr>
                <a:spLocks noChangeShapeType="1"/>
              </p:cNvSpPr>
              <p:nvPr/>
            </p:nvSpPr>
            <p:spPr bwMode="auto">
              <a:xfrm flipV="1">
                <a:off x="2443" y="1802"/>
                <a:ext cx="385" cy="960"/>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2" name="Line 22"/>
              <p:cNvSpPr>
                <a:spLocks noChangeShapeType="1"/>
              </p:cNvSpPr>
              <p:nvPr/>
            </p:nvSpPr>
            <p:spPr bwMode="auto">
              <a:xfrm>
                <a:off x="3409" y="1803"/>
                <a:ext cx="474" cy="957"/>
              </a:xfrm>
              <a:prstGeom prst="line">
                <a:avLst/>
              </a:prstGeom>
              <a:noFill/>
              <a:ln w="28575">
                <a:solidFill>
                  <a:schemeClr val="folHlink"/>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sp>
            <p:nvSpPr>
              <p:cNvPr id="63" name="AutoShape 24"/>
              <p:cNvSpPr>
                <a:spLocks noChangeArrowheads="1"/>
              </p:cNvSpPr>
              <p:nvPr/>
            </p:nvSpPr>
            <p:spPr bwMode="auto">
              <a:xfrm>
                <a:off x="1242" y="576"/>
                <a:ext cx="1161" cy="2041"/>
              </a:xfrm>
              <a:prstGeom prst="roundRect">
                <a:avLst>
                  <a:gd name="adj" fmla="val 16667"/>
                </a:avLst>
              </a:prstGeom>
              <a:noFill/>
              <a:ln w="28575">
                <a:solidFill>
                  <a:schemeClr val="tx2"/>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4" name="AutoShape 25"/>
              <p:cNvSpPr>
                <a:spLocks noChangeArrowheads="1"/>
              </p:cNvSpPr>
              <p:nvPr/>
            </p:nvSpPr>
            <p:spPr bwMode="auto">
              <a:xfrm>
                <a:off x="3745" y="1248"/>
                <a:ext cx="1087" cy="911"/>
              </a:xfrm>
              <a:prstGeom prst="roundRect">
                <a:avLst>
                  <a:gd name="adj" fmla="val 16667"/>
                </a:avLst>
              </a:prstGeom>
              <a:noFill/>
              <a:ln w="28575">
                <a:solidFill>
                  <a:schemeClr val="tx2"/>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5" name="Line 50"/>
              <p:cNvSpPr>
                <a:spLocks noChangeShapeType="1"/>
              </p:cNvSpPr>
              <p:nvPr/>
            </p:nvSpPr>
            <p:spPr bwMode="auto">
              <a:xfrm flipH="1" flipV="1">
                <a:off x="3609" y="1591"/>
                <a:ext cx="109" cy="10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grpSp>
        <p:pic>
          <p:nvPicPr>
            <p:cNvPr id="167948" name="图片 4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8298" y="777071"/>
              <a:ext cx="921189" cy="6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9" name="图片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0958" y="2281020"/>
              <a:ext cx="921189" cy="6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0" name="图片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2418" y="1775269"/>
              <a:ext cx="921189" cy="6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1" name="图片 4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71630" y="1338871"/>
              <a:ext cx="1384133" cy="92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图片 4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65142" y="3295825"/>
              <a:ext cx="1106858" cy="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3" name="图片 5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40430" y="3323719"/>
              <a:ext cx="1106858" cy="7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4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 name="组合 4"/>
          <p:cNvGrpSpPr>
            <a:grpSpLocks/>
          </p:cNvGrpSpPr>
          <p:nvPr/>
        </p:nvGrpSpPr>
        <p:grpSpPr bwMode="auto">
          <a:xfrm>
            <a:off x="4238273" y="4299270"/>
            <a:ext cx="4685647" cy="2558730"/>
            <a:chOff x="2286706" y="2069858"/>
            <a:chExt cx="4684854" cy="2558706"/>
          </a:xfrm>
        </p:grpSpPr>
        <p:grpSp>
          <p:nvGrpSpPr>
            <p:cNvPr id="45" name="Group 2"/>
            <p:cNvGrpSpPr>
              <a:grpSpLocks/>
            </p:cNvGrpSpPr>
            <p:nvPr/>
          </p:nvGrpSpPr>
          <p:grpSpPr bwMode="auto">
            <a:xfrm>
              <a:off x="2286706" y="2069858"/>
              <a:ext cx="4684854" cy="1599706"/>
              <a:chOff x="960" y="1200"/>
              <a:chExt cx="3936" cy="1344"/>
            </a:xfrm>
          </p:grpSpPr>
          <p:grpSp>
            <p:nvGrpSpPr>
              <p:cNvPr id="48" name="Group 3"/>
              <p:cNvGrpSpPr>
                <a:grpSpLocks/>
              </p:cNvGrpSpPr>
              <p:nvPr/>
            </p:nvGrpSpPr>
            <p:grpSpPr bwMode="auto">
              <a:xfrm>
                <a:off x="960" y="1200"/>
                <a:ext cx="3936" cy="627"/>
                <a:chOff x="1056" y="1296"/>
                <a:chExt cx="3408" cy="596"/>
              </a:xfrm>
            </p:grpSpPr>
            <p:sp>
              <p:nvSpPr>
                <p:cNvPr id="52" name="Line 4"/>
                <p:cNvSpPr>
                  <a:spLocks noChangeShapeType="1"/>
                </p:cNvSpPr>
                <p:nvPr/>
              </p:nvSpPr>
              <p:spPr bwMode="auto">
                <a:xfrm>
                  <a:off x="2928" y="1536"/>
                  <a:ext cx="528"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54" name="Group 5"/>
                <p:cNvGrpSpPr>
                  <a:grpSpLocks/>
                </p:cNvGrpSpPr>
                <p:nvPr/>
              </p:nvGrpSpPr>
              <p:grpSpPr bwMode="auto">
                <a:xfrm>
                  <a:off x="3120" y="1296"/>
                  <a:ext cx="1344" cy="596"/>
                  <a:chOff x="3840" y="1488"/>
                  <a:chExt cx="1344" cy="596"/>
                </a:xfrm>
              </p:grpSpPr>
              <p:grpSp>
                <p:nvGrpSpPr>
                  <p:cNvPr id="88" name="Group 6"/>
                  <p:cNvGrpSpPr>
                    <a:grpSpLocks/>
                  </p:cNvGrpSpPr>
                  <p:nvPr/>
                </p:nvGrpSpPr>
                <p:grpSpPr bwMode="auto">
                  <a:xfrm>
                    <a:off x="4272" y="1488"/>
                    <a:ext cx="320" cy="403"/>
                    <a:chOff x="7654" y="3380"/>
                    <a:chExt cx="554" cy="754"/>
                  </a:xfrm>
                </p:grpSpPr>
                <p:sp>
                  <p:nvSpPr>
                    <p:cNvPr id="90" name="Oval 7"/>
                    <p:cNvSpPr>
                      <a:spLocks noChangeArrowheads="1"/>
                    </p:cNvSpPr>
                    <p:nvPr/>
                  </p:nvSpPr>
                  <p:spPr bwMode="auto">
                    <a:xfrm>
                      <a:off x="7803" y="3380"/>
                      <a:ext cx="257"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 name="Line 8"/>
                    <p:cNvSpPr>
                      <a:spLocks noChangeShapeType="1"/>
                    </p:cNvSpPr>
                    <p:nvPr/>
                  </p:nvSpPr>
                  <p:spPr bwMode="auto">
                    <a:xfrm>
                      <a:off x="7932" y="3630"/>
                      <a:ext cx="0"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2" name="Line 9"/>
                    <p:cNvSpPr>
                      <a:spLocks noChangeShapeType="1"/>
                    </p:cNvSpPr>
                    <p:nvPr/>
                  </p:nvSpPr>
                  <p:spPr bwMode="auto">
                    <a:xfrm>
                      <a:off x="7731" y="3695"/>
                      <a:ext cx="4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3" name="Freeform 10"/>
                    <p:cNvSpPr>
                      <a:spLocks/>
                    </p:cNvSpPr>
                    <p:nvPr/>
                  </p:nvSpPr>
                  <p:spPr bwMode="auto">
                    <a:xfrm>
                      <a:off x="7651" y="3862"/>
                      <a:ext cx="557"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9" name="Text Box 11"/>
                  <p:cNvSpPr txBox="1">
                    <a:spLocks noChangeArrowheads="1"/>
                  </p:cNvSpPr>
                  <p:nvPr/>
                </p:nvSpPr>
                <p:spPr bwMode="auto">
                  <a:xfrm>
                    <a:off x="3840" y="187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a:solidFill>
                          <a:srgbClr val="000000"/>
                        </a:solidFill>
                      </a:rPr>
                      <a:t>Course Catalog System</a:t>
                    </a:r>
                  </a:p>
                </p:txBody>
              </p:sp>
            </p:grpSp>
            <p:grpSp>
              <p:nvGrpSpPr>
                <p:cNvPr id="77" name="Group 12"/>
                <p:cNvGrpSpPr>
                  <a:grpSpLocks/>
                </p:cNvGrpSpPr>
                <p:nvPr/>
              </p:nvGrpSpPr>
              <p:grpSpPr bwMode="auto">
                <a:xfrm>
                  <a:off x="2064" y="1392"/>
                  <a:ext cx="1246" cy="500"/>
                  <a:chOff x="2784" y="1584"/>
                  <a:chExt cx="1246" cy="500"/>
                </a:xfrm>
              </p:grpSpPr>
              <p:sp>
                <p:nvSpPr>
                  <p:cNvPr id="86" name="Oval 13"/>
                  <p:cNvSpPr>
                    <a:spLocks noChangeArrowheads="1"/>
                  </p:cNvSpPr>
                  <p:nvPr/>
                </p:nvSpPr>
                <p:spPr bwMode="auto">
                  <a:xfrm>
                    <a:off x="3168" y="1584"/>
                    <a:ext cx="499" cy="229"/>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 name="Text Box 14"/>
                  <p:cNvSpPr txBox="1">
                    <a:spLocks noChangeArrowheads="1"/>
                  </p:cNvSpPr>
                  <p:nvPr/>
                </p:nvSpPr>
                <p:spPr bwMode="auto">
                  <a:xfrm>
                    <a:off x="2784" y="1872"/>
                    <a:ext cx="124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a:solidFill>
                          <a:srgbClr val="000000"/>
                        </a:solidFill>
                      </a:rPr>
                      <a:t>Register for Courses</a:t>
                    </a:r>
                  </a:p>
                </p:txBody>
              </p:sp>
            </p:grpSp>
            <p:grpSp>
              <p:nvGrpSpPr>
                <p:cNvPr id="78" name="Group 15"/>
                <p:cNvGrpSpPr>
                  <a:grpSpLocks/>
                </p:cNvGrpSpPr>
                <p:nvPr/>
              </p:nvGrpSpPr>
              <p:grpSpPr bwMode="auto">
                <a:xfrm>
                  <a:off x="1056" y="1296"/>
                  <a:ext cx="1344" cy="596"/>
                  <a:chOff x="1824" y="1488"/>
                  <a:chExt cx="1344" cy="596"/>
                </a:xfrm>
              </p:grpSpPr>
              <p:grpSp>
                <p:nvGrpSpPr>
                  <p:cNvPr id="80" name="Group 16"/>
                  <p:cNvGrpSpPr>
                    <a:grpSpLocks/>
                  </p:cNvGrpSpPr>
                  <p:nvPr/>
                </p:nvGrpSpPr>
                <p:grpSpPr bwMode="auto">
                  <a:xfrm>
                    <a:off x="2336" y="1488"/>
                    <a:ext cx="320" cy="403"/>
                    <a:chOff x="7654" y="3380"/>
                    <a:chExt cx="554" cy="754"/>
                  </a:xfrm>
                </p:grpSpPr>
                <p:sp>
                  <p:nvSpPr>
                    <p:cNvPr id="82" name="Oval 17"/>
                    <p:cNvSpPr>
                      <a:spLocks noChangeArrowheads="1"/>
                    </p:cNvSpPr>
                    <p:nvPr/>
                  </p:nvSpPr>
                  <p:spPr bwMode="auto">
                    <a:xfrm>
                      <a:off x="7805" y="3380"/>
                      <a:ext cx="257"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3" name="Line 18"/>
                    <p:cNvSpPr>
                      <a:spLocks noChangeShapeType="1"/>
                    </p:cNvSpPr>
                    <p:nvPr/>
                  </p:nvSpPr>
                  <p:spPr bwMode="auto">
                    <a:xfrm>
                      <a:off x="7932" y="3630"/>
                      <a:ext cx="0"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4" name="Line 19"/>
                    <p:cNvSpPr>
                      <a:spLocks noChangeShapeType="1"/>
                    </p:cNvSpPr>
                    <p:nvPr/>
                  </p:nvSpPr>
                  <p:spPr bwMode="auto">
                    <a:xfrm>
                      <a:off x="7731" y="3695"/>
                      <a:ext cx="4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5" name="Freeform 20"/>
                    <p:cNvSpPr>
                      <a:spLocks/>
                    </p:cNvSpPr>
                    <p:nvPr/>
                  </p:nvSpPr>
                  <p:spPr bwMode="auto">
                    <a:xfrm>
                      <a:off x="7652" y="3862"/>
                      <a:ext cx="557"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1" name="Text Box 21"/>
                  <p:cNvSpPr txBox="1">
                    <a:spLocks noChangeArrowheads="1"/>
                  </p:cNvSpPr>
                  <p:nvPr/>
                </p:nvSpPr>
                <p:spPr bwMode="auto">
                  <a:xfrm>
                    <a:off x="1824" y="187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a:solidFill>
                          <a:srgbClr val="000000"/>
                        </a:solidFill>
                      </a:rPr>
                      <a:t>Student</a:t>
                    </a:r>
                  </a:p>
                </p:txBody>
              </p:sp>
            </p:grpSp>
            <p:sp>
              <p:nvSpPr>
                <p:cNvPr id="79" name="Line 22"/>
                <p:cNvSpPr>
                  <a:spLocks noChangeShapeType="1"/>
                </p:cNvSpPr>
                <p:nvPr/>
              </p:nvSpPr>
              <p:spPr bwMode="auto">
                <a:xfrm>
                  <a:off x="1921" y="1536"/>
                  <a:ext cx="52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49" name="Line 23"/>
              <p:cNvSpPr>
                <a:spLocks noChangeShapeType="1"/>
              </p:cNvSpPr>
              <p:nvPr/>
            </p:nvSpPr>
            <p:spPr bwMode="auto">
              <a:xfrm flipH="1">
                <a:off x="1536" y="1584"/>
                <a:ext cx="672" cy="96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50" name="Line 24"/>
              <p:cNvSpPr>
                <a:spLocks noChangeShapeType="1"/>
              </p:cNvSpPr>
              <p:nvPr/>
            </p:nvSpPr>
            <p:spPr bwMode="auto">
              <a:xfrm>
                <a:off x="3408" y="1584"/>
                <a:ext cx="240" cy="96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51" name="AutoShape 25"/>
              <p:cNvSpPr>
                <a:spLocks noChangeArrowheads="1"/>
              </p:cNvSpPr>
              <p:nvPr/>
            </p:nvSpPr>
            <p:spPr bwMode="auto">
              <a:xfrm rot="5400000">
                <a:off x="2640" y="2066"/>
                <a:ext cx="432" cy="335"/>
              </a:xfrm>
              <a:prstGeom prst="rightArrow">
                <a:avLst>
                  <a:gd name="adj1" fmla="val 54759"/>
                  <a:gd name="adj2" fmla="val 78869"/>
                </a:avLst>
              </a:prstGeom>
              <a:solidFill>
                <a:srgbClr val="FF33CC"/>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grpSp>
        <p:pic>
          <p:nvPicPr>
            <p:cNvPr id="46"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34981" y="3761789"/>
              <a:ext cx="13811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32410" y="3682275"/>
              <a:ext cx="1506977" cy="88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4"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95" name="Rectangle 45"/>
          <p:cNvSpPr>
            <a:spLocks noChangeArrowheads="1"/>
          </p:cNvSpPr>
          <p:nvPr/>
        </p:nvSpPr>
        <p:spPr bwMode="auto">
          <a:xfrm>
            <a:off x="948028" y="783720"/>
            <a:ext cx="16225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2.1  </a:t>
            </a:r>
            <a:r>
              <a:rPr lang="zh-CN" altLang="en-US" sz="1600" dirty="0">
                <a:solidFill>
                  <a:srgbClr val="FFFFFF"/>
                </a:solidFill>
                <a:latin typeface="微软雅黑" panose="020B0503020204020204" pitchFamily="34" charset="-122"/>
              </a:rPr>
              <a:t>获取分析类</a:t>
            </a:r>
            <a:endParaRPr lang="en-US" altLang="zh-CN" sz="16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06593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300" fill="hold"/>
                                        <p:tgtEl>
                                          <p:spTgt spid="43"/>
                                        </p:tgtEl>
                                        <p:attrNameLst>
                                          <p:attrName>ppt_x</p:attrName>
                                        </p:attrNameLst>
                                      </p:cBhvr>
                                      <p:tavLst>
                                        <p:tav tm="0">
                                          <p:val>
                                            <p:strVal val="0-#ppt_w/2"/>
                                          </p:val>
                                        </p:tav>
                                        <p:tav tm="100000">
                                          <p:val>
                                            <p:strVal val="#ppt_x"/>
                                          </p:val>
                                        </p:tav>
                                      </p:tavLst>
                                    </p:anim>
                                    <p:anim calcmode="lin" valueType="num">
                                      <p:cBhvr additive="base">
                                        <p:cTn id="12" dur="3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7940"/>
                                        </p:tgtEl>
                                        <p:attrNameLst>
                                          <p:attrName>style.visibility</p:attrName>
                                        </p:attrNameLst>
                                      </p:cBhvr>
                                      <p:to>
                                        <p:strVal val="visible"/>
                                      </p:to>
                                    </p:set>
                                    <p:anim calcmode="lin" valueType="num">
                                      <p:cBhvr additive="base">
                                        <p:cTn id="17" dur="500" fill="hold"/>
                                        <p:tgtEl>
                                          <p:spTgt spid="167940"/>
                                        </p:tgtEl>
                                        <p:attrNameLst>
                                          <p:attrName>ppt_x</p:attrName>
                                        </p:attrNameLst>
                                      </p:cBhvr>
                                      <p:tavLst>
                                        <p:tav tm="0">
                                          <p:val>
                                            <p:strVal val="#ppt_x"/>
                                          </p:val>
                                        </p:tav>
                                        <p:tav tm="100000">
                                          <p:val>
                                            <p:strVal val="#ppt_x"/>
                                          </p:val>
                                        </p:tav>
                                      </p:tavLst>
                                    </p:anim>
                                    <p:anim calcmode="lin" valueType="num">
                                      <p:cBhvr additive="base">
                                        <p:cTn id="18" dur="500" fill="hold"/>
                                        <p:tgtEl>
                                          <p:spTgt spid="16794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5541">
                                            <p:txEl>
                                              <p:pRg st="0" end="0"/>
                                            </p:txEl>
                                          </p:spTgt>
                                        </p:tgtEl>
                                        <p:attrNameLst>
                                          <p:attrName>style.visibility</p:attrName>
                                        </p:attrNameLst>
                                      </p:cBhvr>
                                      <p:to>
                                        <p:strVal val="visible"/>
                                      </p:to>
                                    </p:set>
                                    <p:anim calcmode="lin" valueType="num">
                                      <p:cBhvr additive="base">
                                        <p:cTn id="23" dur="500" fill="hold"/>
                                        <p:tgtEl>
                                          <p:spTgt spid="6554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554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5541">
                                            <p:txEl>
                                              <p:pRg st="1" end="1"/>
                                            </p:txEl>
                                          </p:spTgt>
                                        </p:tgtEl>
                                        <p:attrNameLst>
                                          <p:attrName>style.visibility</p:attrName>
                                        </p:attrNameLst>
                                      </p:cBhvr>
                                      <p:to>
                                        <p:strVal val="visible"/>
                                      </p:to>
                                    </p:set>
                                    <p:anim calcmode="lin" valueType="num">
                                      <p:cBhvr additive="base">
                                        <p:cTn id="27" dur="500" fill="hold"/>
                                        <p:tgtEl>
                                          <p:spTgt spid="65541">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55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5541">
                                            <p:txEl>
                                              <p:pRg st="2" end="2"/>
                                            </p:txEl>
                                          </p:spTgt>
                                        </p:tgtEl>
                                        <p:attrNameLst>
                                          <p:attrName>style.visibility</p:attrName>
                                        </p:attrNameLst>
                                      </p:cBhvr>
                                      <p:to>
                                        <p:strVal val="visible"/>
                                      </p:to>
                                    </p:set>
                                    <p:anim calcmode="lin" valueType="num">
                                      <p:cBhvr additive="base">
                                        <p:cTn id="33" dur="500" fill="hold"/>
                                        <p:tgtEl>
                                          <p:spTgt spid="65541">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5541">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5541">
                                            <p:txEl>
                                              <p:pRg st="3" end="3"/>
                                            </p:txEl>
                                          </p:spTgt>
                                        </p:tgtEl>
                                        <p:attrNameLst>
                                          <p:attrName>style.visibility</p:attrName>
                                        </p:attrNameLst>
                                      </p:cBhvr>
                                      <p:to>
                                        <p:strVal val="visible"/>
                                      </p:to>
                                    </p:set>
                                    <p:anim calcmode="lin" valueType="num">
                                      <p:cBhvr additive="base">
                                        <p:cTn id="37" dur="500" fill="hold"/>
                                        <p:tgtEl>
                                          <p:spTgt spid="6554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5541">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5541">
                                            <p:txEl>
                                              <p:pRg st="4" end="4"/>
                                            </p:txEl>
                                          </p:spTgt>
                                        </p:tgtEl>
                                        <p:attrNameLst>
                                          <p:attrName>style.visibility</p:attrName>
                                        </p:attrNameLst>
                                      </p:cBhvr>
                                      <p:to>
                                        <p:strVal val="visible"/>
                                      </p:to>
                                    </p:set>
                                    <p:anim calcmode="lin" valueType="num">
                                      <p:cBhvr additive="base">
                                        <p:cTn id="41" dur="500" fill="hold"/>
                                        <p:tgtEl>
                                          <p:spTgt spid="65541">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5541">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5541">
                                            <p:txEl>
                                              <p:pRg st="5" end="5"/>
                                            </p:txEl>
                                          </p:spTgt>
                                        </p:tgtEl>
                                        <p:attrNameLst>
                                          <p:attrName>style.visibility</p:attrName>
                                        </p:attrNameLst>
                                      </p:cBhvr>
                                      <p:to>
                                        <p:strVal val="visible"/>
                                      </p:to>
                                    </p:set>
                                    <p:anim calcmode="lin" valueType="num">
                                      <p:cBhvr additive="base">
                                        <p:cTn id="45" dur="500" fill="hold"/>
                                        <p:tgtEl>
                                          <p:spTgt spid="65541">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55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5541">
                                            <p:txEl>
                                              <p:pRg st="6" end="6"/>
                                            </p:txEl>
                                          </p:spTgt>
                                        </p:tgtEl>
                                        <p:attrNameLst>
                                          <p:attrName>style.visibility</p:attrName>
                                        </p:attrNameLst>
                                      </p:cBhvr>
                                      <p:to>
                                        <p:strVal val="visible"/>
                                      </p:to>
                                    </p:set>
                                    <p:anim calcmode="lin" valueType="num">
                                      <p:cBhvr additive="base">
                                        <p:cTn id="51" dur="500" fill="hold"/>
                                        <p:tgtEl>
                                          <p:spTgt spid="65541">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541">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5541">
                                            <p:txEl>
                                              <p:pRg st="7" end="7"/>
                                            </p:txEl>
                                          </p:spTgt>
                                        </p:tgtEl>
                                        <p:attrNameLst>
                                          <p:attrName>style.visibility</p:attrName>
                                        </p:attrNameLst>
                                      </p:cBhvr>
                                      <p:to>
                                        <p:strVal val="visible"/>
                                      </p:to>
                                    </p:set>
                                    <p:anim calcmode="lin" valueType="num">
                                      <p:cBhvr additive="base">
                                        <p:cTn id="55" dur="500" fill="hold"/>
                                        <p:tgtEl>
                                          <p:spTgt spid="65541">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554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additive="base">
                                        <p:cTn id="61" dur="500" fill="hold"/>
                                        <p:tgtEl>
                                          <p:spTgt spid="44"/>
                                        </p:tgtEl>
                                        <p:attrNameLst>
                                          <p:attrName>ppt_x</p:attrName>
                                        </p:attrNameLst>
                                      </p:cBhvr>
                                      <p:tavLst>
                                        <p:tav tm="0">
                                          <p:val>
                                            <p:strVal val="#ppt_x"/>
                                          </p:val>
                                        </p:tav>
                                        <p:tav tm="100000">
                                          <p:val>
                                            <p:strVal val="#ppt_x"/>
                                          </p:val>
                                        </p:tav>
                                      </p:tavLst>
                                    </p:anim>
                                    <p:anim calcmode="lin" valueType="num">
                                      <p:cBhvr additive="base">
                                        <p:cTn id="6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p:bldP spid="4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35" name="Group 2"/>
          <p:cNvGrpSpPr>
            <a:grpSpLocks/>
          </p:cNvGrpSpPr>
          <p:nvPr/>
        </p:nvGrpSpPr>
        <p:grpSpPr bwMode="auto">
          <a:xfrm>
            <a:off x="4403310" y="1215615"/>
            <a:ext cx="892574" cy="1223345"/>
            <a:chOff x="4138" y="1776"/>
            <a:chExt cx="749" cy="1028"/>
          </a:xfrm>
        </p:grpSpPr>
        <p:grpSp>
          <p:nvGrpSpPr>
            <p:cNvPr id="172108" name="Group 3"/>
            <p:cNvGrpSpPr>
              <a:grpSpLocks/>
            </p:cNvGrpSpPr>
            <p:nvPr/>
          </p:nvGrpSpPr>
          <p:grpSpPr bwMode="auto">
            <a:xfrm>
              <a:off x="4297" y="1776"/>
              <a:ext cx="432" cy="720"/>
              <a:chOff x="1249" y="2496"/>
              <a:chExt cx="432" cy="720"/>
            </a:xfrm>
          </p:grpSpPr>
          <p:sp>
            <p:nvSpPr>
              <p:cNvPr id="69708" name="Rectangle 4"/>
              <p:cNvSpPr>
                <a:spLocks noChangeArrowheads="1"/>
              </p:cNvSpPr>
              <p:nvPr/>
            </p:nvSpPr>
            <p:spPr bwMode="auto">
              <a:xfrm>
                <a:off x="1249" y="2496"/>
                <a:ext cx="434"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709" name="Line 5"/>
              <p:cNvSpPr>
                <a:spLocks noChangeShapeType="1"/>
              </p:cNvSpPr>
              <p:nvPr/>
            </p:nvSpPr>
            <p:spPr bwMode="auto">
              <a:xfrm>
                <a:off x="1538" y="2496"/>
                <a:ext cx="145"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0" name="Line 6"/>
              <p:cNvSpPr>
                <a:spLocks noChangeShapeType="1"/>
              </p:cNvSpPr>
              <p:nvPr/>
            </p:nvSpPr>
            <p:spPr bwMode="auto">
              <a:xfrm>
                <a:off x="1538"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1" name="Line 7"/>
              <p:cNvSpPr>
                <a:spLocks noChangeShapeType="1"/>
              </p:cNvSpPr>
              <p:nvPr/>
            </p:nvSpPr>
            <p:spPr bwMode="auto">
              <a:xfrm flipH="1">
                <a:off x="1538" y="2640"/>
                <a:ext cx="145"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2" name="Line 8"/>
              <p:cNvSpPr>
                <a:spLocks noChangeShapeType="1"/>
              </p:cNvSpPr>
              <p:nvPr/>
            </p:nvSpPr>
            <p:spPr bwMode="auto">
              <a:xfrm>
                <a:off x="1297" y="2736"/>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3" name="Line 9"/>
              <p:cNvSpPr>
                <a:spLocks noChangeShapeType="1"/>
              </p:cNvSpPr>
              <p:nvPr/>
            </p:nvSpPr>
            <p:spPr bwMode="auto">
              <a:xfrm>
                <a:off x="1297" y="2784"/>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4" name="Line 10"/>
              <p:cNvSpPr>
                <a:spLocks noChangeShapeType="1"/>
              </p:cNvSpPr>
              <p:nvPr/>
            </p:nvSpPr>
            <p:spPr bwMode="auto">
              <a:xfrm>
                <a:off x="1297" y="2832"/>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5" name="Line 11"/>
              <p:cNvSpPr>
                <a:spLocks noChangeShapeType="1"/>
              </p:cNvSpPr>
              <p:nvPr/>
            </p:nvSpPr>
            <p:spPr bwMode="auto">
              <a:xfrm>
                <a:off x="1297" y="2928"/>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6" name="Line 12"/>
              <p:cNvSpPr>
                <a:spLocks noChangeShapeType="1"/>
              </p:cNvSpPr>
              <p:nvPr/>
            </p:nvSpPr>
            <p:spPr bwMode="auto">
              <a:xfrm>
                <a:off x="1297" y="2880"/>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7" name="Line 13"/>
              <p:cNvSpPr>
                <a:spLocks noChangeShapeType="1"/>
              </p:cNvSpPr>
              <p:nvPr/>
            </p:nvSpPr>
            <p:spPr bwMode="auto">
              <a:xfrm>
                <a:off x="1297" y="2976"/>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8" name="Line 14"/>
              <p:cNvSpPr>
                <a:spLocks noChangeShapeType="1"/>
              </p:cNvSpPr>
              <p:nvPr/>
            </p:nvSpPr>
            <p:spPr bwMode="auto">
              <a:xfrm>
                <a:off x="1297" y="3024"/>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19" name="Line 15"/>
              <p:cNvSpPr>
                <a:spLocks noChangeShapeType="1"/>
              </p:cNvSpPr>
              <p:nvPr/>
            </p:nvSpPr>
            <p:spPr bwMode="auto">
              <a:xfrm>
                <a:off x="1297" y="3072"/>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0" name="Line 16"/>
              <p:cNvSpPr>
                <a:spLocks noChangeShapeType="1"/>
              </p:cNvSpPr>
              <p:nvPr/>
            </p:nvSpPr>
            <p:spPr bwMode="auto">
              <a:xfrm>
                <a:off x="1297" y="3120"/>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1" name="Line 17"/>
              <p:cNvSpPr>
                <a:spLocks noChangeShapeType="1"/>
              </p:cNvSpPr>
              <p:nvPr/>
            </p:nvSpPr>
            <p:spPr bwMode="auto">
              <a:xfrm>
                <a:off x="1297" y="3168"/>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2" name="Line 18"/>
              <p:cNvSpPr>
                <a:spLocks noChangeShapeType="1"/>
              </p:cNvSpPr>
              <p:nvPr/>
            </p:nvSpPr>
            <p:spPr bwMode="auto">
              <a:xfrm>
                <a:off x="1297" y="2688"/>
                <a:ext cx="33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3" name="Line 19"/>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4" name="Line 20"/>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725" name="Line 21"/>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69707" name="Text Box 22"/>
            <p:cNvSpPr txBox="1">
              <a:spLocks noChangeArrowheads="1"/>
            </p:cNvSpPr>
            <p:nvPr/>
          </p:nvSpPr>
          <p:spPr bwMode="auto">
            <a:xfrm>
              <a:off x="4138" y="2545"/>
              <a:ext cx="749"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spcBef>
                  <a:spcPct val="50000"/>
                </a:spcBef>
                <a:defRPr sz="1400"/>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rgbClr val="000000"/>
                  </a:solidFill>
                </a:rPr>
                <a:t>术语表</a:t>
              </a:r>
              <a:endParaRPr lang="en-US" altLang="zh-CN" dirty="0">
                <a:solidFill>
                  <a:srgbClr val="000000"/>
                </a:solidFill>
              </a:endParaRPr>
            </a:p>
          </p:txBody>
        </p:sp>
      </p:grpSp>
      <p:sp>
        <p:nvSpPr>
          <p:cNvPr id="69635" name="AutoShape 23"/>
          <p:cNvSpPr>
            <a:spLocks noChangeArrowheads="1"/>
          </p:cNvSpPr>
          <p:nvPr/>
        </p:nvSpPr>
        <p:spPr bwMode="auto">
          <a:xfrm>
            <a:off x="6990163" y="2581592"/>
            <a:ext cx="514440" cy="400120"/>
          </a:xfrm>
          <a:prstGeom prst="rightArrow">
            <a:avLst>
              <a:gd name="adj1" fmla="val 54759"/>
              <a:gd name="adj2" fmla="val 78869"/>
            </a:avLst>
          </a:prstGeom>
          <a:solidFill>
            <a:srgbClr val="FF33CC"/>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grpSp>
        <p:nvGrpSpPr>
          <p:cNvPr id="172037" name="Group 24"/>
          <p:cNvGrpSpPr>
            <a:grpSpLocks/>
          </p:cNvGrpSpPr>
          <p:nvPr/>
        </p:nvGrpSpPr>
        <p:grpSpPr bwMode="auto">
          <a:xfrm>
            <a:off x="4960253" y="2259152"/>
            <a:ext cx="2126642" cy="1358457"/>
            <a:chOff x="1039" y="1044"/>
            <a:chExt cx="1786" cy="1142"/>
          </a:xfrm>
        </p:grpSpPr>
        <p:grpSp>
          <p:nvGrpSpPr>
            <p:cNvPr id="172086" name="Group 25"/>
            <p:cNvGrpSpPr>
              <a:grpSpLocks/>
            </p:cNvGrpSpPr>
            <p:nvPr/>
          </p:nvGrpSpPr>
          <p:grpSpPr bwMode="auto">
            <a:xfrm>
              <a:off x="1309" y="1044"/>
              <a:ext cx="1245" cy="824"/>
              <a:chOff x="1309" y="1044"/>
              <a:chExt cx="1245" cy="824"/>
            </a:xfrm>
          </p:grpSpPr>
          <p:grpSp>
            <p:nvGrpSpPr>
              <p:cNvPr id="172088" name="Group 26"/>
              <p:cNvGrpSpPr>
                <a:grpSpLocks/>
              </p:cNvGrpSpPr>
              <p:nvPr/>
            </p:nvGrpSpPr>
            <p:grpSpPr bwMode="auto">
              <a:xfrm>
                <a:off x="1309" y="1203"/>
                <a:ext cx="300" cy="233"/>
                <a:chOff x="143" y="1356"/>
                <a:chExt cx="876" cy="678"/>
              </a:xfrm>
            </p:grpSpPr>
            <p:sp>
              <p:nvSpPr>
                <p:cNvPr id="69703" name="Rectangle 27"/>
                <p:cNvSpPr>
                  <a:spLocks noChangeArrowheads="1"/>
                </p:cNvSpPr>
                <p:nvPr/>
              </p:nvSpPr>
              <p:spPr bwMode="auto">
                <a:xfrm>
                  <a:off x="143" y="1356"/>
                  <a:ext cx="0" cy="67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704" name="Line 28"/>
                <p:cNvSpPr>
                  <a:spLocks noChangeShapeType="1"/>
                </p:cNvSpPr>
                <p:nvPr/>
              </p:nvSpPr>
              <p:spPr bwMode="auto">
                <a:xfrm>
                  <a:off x="143" y="1811"/>
                  <a:ext cx="87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705" name="Line 29"/>
                <p:cNvSpPr>
                  <a:spLocks noChangeShapeType="1"/>
                </p:cNvSpPr>
                <p:nvPr/>
              </p:nvSpPr>
              <p:spPr bwMode="auto">
                <a:xfrm>
                  <a:off x="143" y="1679"/>
                  <a:ext cx="87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72089" name="Group 30"/>
              <p:cNvGrpSpPr>
                <a:grpSpLocks/>
              </p:cNvGrpSpPr>
              <p:nvPr/>
            </p:nvGrpSpPr>
            <p:grpSpPr bwMode="auto">
              <a:xfrm>
                <a:off x="1950" y="1044"/>
                <a:ext cx="304" cy="233"/>
                <a:chOff x="144" y="1356"/>
                <a:chExt cx="887" cy="678"/>
              </a:xfrm>
            </p:grpSpPr>
            <p:sp>
              <p:nvSpPr>
                <p:cNvPr id="69700" name="Rectangle 31"/>
                <p:cNvSpPr>
                  <a:spLocks noChangeArrowheads="1"/>
                </p:cNvSpPr>
                <p:nvPr/>
              </p:nvSpPr>
              <p:spPr bwMode="auto">
                <a:xfrm>
                  <a:off x="144" y="1356"/>
                  <a:ext cx="0" cy="67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701" name="Line 32"/>
                <p:cNvSpPr>
                  <a:spLocks noChangeShapeType="1"/>
                </p:cNvSpPr>
                <p:nvPr/>
              </p:nvSpPr>
              <p:spPr bwMode="auto">
                <a:xfrm>
                  <a:off x="144" y="1811"/>
                  <a:ext cx="88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702" name="Line 33"/>
                <p:cNvSpPr>
                  <a:spLocks noChangeShapeType="1"/>
                </p:cNvSpPr>
                <p:nvPr/>
              </p:nvSpPr>
              <p:spPr bwMode="auto">
                <a:xfrm>
                  <a:off x="144" y="1679"/>
                  <a:ext cx="88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72090" name="Group 34"/>
              <p:cNvGrpSpPr>
                <a:grpSpLocks/>
              </p:cNvGrpSpPr>
              <p:nvPr/>
            </p:nvGrpSpPr>
            <p:grpSpPr bwMode="auto">
              <a:xfrm>
                <a:off x="1648" y="1635"/>
                <a:ext cx="302" cy="233"/>
                <a:chOff x="145" y="1357"/>
                <a:chExt cx="880" cy="678"/>
              </a:xfrm>
            </p:grpSpPr>
            <p:sp>
              <p:nvSpPr>
                <p:cNvPr id="69697" name="Rectangle 35"/>
                <p:cNvSpPr>
                  <a:spLocks noChangeArrowheads="1"/>
                </p:cNvSpPr>
                <p:nvPr/>
              </p:nvSpPr>
              <p:spPr bwMode="auto">
                <a:xfrm>
                  <a:off x="145" y="1357"/>
                  <a:ext cx="0" cy="67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98" name="Line 36"/>
                <p:cNvSpPr>
                  <a:spLocks noChangeShapeType="1"/>
                </p:cNvSpPr>
                <p:nvPr/>
              </p:nvSpPr>
              <p:spPr bwMode="auto">
                <a:xfrm>
                  <a:off x="145" y="1813"/>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699" name="Line 37"/>
                <p:cNvSpPr>
                  <a:spLocks noChangeShapeType="1"/>
                </p:cNvSpPr>
                <p:nvPr/>
              </p:nvSpPr>
              <p:spPr bwMode="auto">
                <a:xfrm>
                  <a:off x="145" y="1680"/>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72091" name="Group 38"/>
              <p:cNvGrpSpPr>
                <a:grpSpLocks/>
              </p:cNvGrpSpPr>
              <p:nvPr/>
            </p:nvGrpSpPr>
            <p:grpSpPr bwMode="auto">
              <a:xfrm>
                <a:off x="2254" y="1553"/>
                <a:ext cx="300" cy="233"/>
                <a:chOff x="149" y="1356"/>
                <a:chExt cx="876" cy="678"/>
              </a:xfrm>
            </p:grpSpPr>
            <p:sp>
              <p:nvSpPr>
                <p:cNvPr id="69694" name="Rectangle 39"/>
                <p:cNvSpPr>
                  <a:spLocks noChangeArrowheads="1"/>
                </p:cNvSpPr>
                <p:nvPr/>
              </p:nvSpPr>
              <p:spPr bwMode="auto">
                <a:xfrm>
                  <a:off x="149" y="1356"/>
                  <a:ext cx="0" cy="67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95" name="Line 40"/>
                <p:cNvSpPr>
                  <a:spLocks noChangeShapeType="1"/>
                </p:cNvSpPr>
                <p:nvPr/>
              </p:nvSpPr>
              <p:spPr bwMode="auto">
                <a:xfrm>
                  <a:off x="149" y="1811"/>
                  <a:ext cx="87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696" name="Line 41"/>
                <p:cNvSpPr>
                  <a:spLocks noChangeShapeType="1"/>
                </p:cNvSpPr>
                <p:nvPr/>
              </p:nvSpPr>
              <p:spPr bwMode="auto">
                <a:xfrm>
                  <a:off x="149" y="1678"/>
                  <a:ext cx="87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sp>
            <p:nvSpPr>
              <p:cNvPr id="69690" name="Line 42"/>
              <p:cNvSpPr>
                <a:spLocks noChangeShapeType="1"/>
              </p:cNvSpPr>
              <p:nvPr/>
            </p:nvSpPr>
            <p:spPr bwMode="auto">
              <a:xfrm flipH="1" flipV="1">
                <a:off x="1461" y="1406"/>
                <a:ext cx="314" cy="258"/>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91" name="Line 43"/>
              <p:cNvSpPr>
                <a:spLocks noChangeShapeType="1"/>
              </p:cNvSpPr>
              <p:nvPr/>
            </p:nvSpPr>
            <p:spPr bwMode="auto">
              <a:xfrm flipV="1">
                <a:off x="1610" y="1160"/>
                <a:ext cx="340"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92" name="Line 44"/>
              <p:cNvSpPr>
                <a:spLocks noChangeShapeType="1"/>
              </p:cNvSpPr>
              <p:nvPr/>
            </p:nvSpPr>
            <p:spPr bwMode="auto">
              <a:xfrm flipV="1">
                <a:off x="1950" y="1664"/>
                <a:ext cx="303" cy="81"/>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93" name="Line 45"/>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69685" name="Text Box 46"/>
            <p:cNvSpPr txBox="1">
              <a:spLocks noChangeArrowheads="1"/>
            </p:cNvSpPr>
            <p:nvPr/>
          </p:nvSpPr>
          <p:spPr bwMode="auto">
            <a:xfrm>
              <a:off x="1039" y="1927"/>
              <a:ext cx="1786"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spcBef>
                  <a:spcPct val="50000"/>
                </a:spcBef>
                <a:defRPr sz="1400"/>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rgbClr val="000000"/>
                  </a:solidFill>
                </a:rPr>
                <a:t>商业模型</a:t>
              </a:r>
              <a:endParaRPr lang="en-US" altLang="zh-CN" dirty="0">
                <a:solidFill>
                  <a:srgbClr val="000000"/>
                </a:solidFill>
              </a:endParaRPr>
            </a:p>
          </p:txBody>
        </p:sp>
      </p:grpSp>
      <p:sp>
        <p:nvSpPr>
          <p:cNvPr id="69639" name="Text Box 54"/>
          <p:cNvSpPr txBox="1">
            <a:spLocks noChangeArrowheads="1"/>
          </p:cNvSpPr>
          <p:nvPr/>
        </p:nvSpPr>
        <p:spPr bwMode="auto">
          <a:xfrm>
            <a:off x="6147420" y="1703676"/>
            <a:ext cx="1599012" cy="31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1500" i="1" dirty="0">
                <a:solidFill>
                  <a:srgbClr val="333399"/>
                </a:solidFill>
              </a:rPr>
              <a:t>分析类的表示</a:t>
            </a:r>
            <a:endParaRPr lang="en-US" altLang="zh-CN" sz="1500" i="1" dirty="0">
              <a:solidFill>
                <a:srgbClr val="333399"/>
              </a:solidFill>
            </a:endParaRPr>
          </a:p>
        </p:txBody>
      </p:sp>
      <p:sp>
        <p:nvSpPr>
          <p:cNvPr id="69640" name="Line 55"/>
          <p:cNvSpPr>
            <a:spLocks noChangeShapeType="1"/>
          </p:cNvSpPr>
          <p:nvPr/>
        </p:nvSpPr>
        <p:spPr bwMode="auto">
          <a:xfrm>
            <a:off x="7346314" y="1989474"/>
            <a:ext cx="571599" cy="457279"/>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grpSp>
        <p:nvGrpSpPr>
          <p:cNvPr id="172040" name="Group 56"/>
          <p:cNvGrpSpPr>
            <a:grpSpLocks/>
          </p:cNvGrpSpPr>
          <p:nvPr/>
        </p:nvGrpSpPr>
        <p:grpSpPr bwMode="auto">
          <a:xfrm>
            <a:off x="3139929" y="1381235"/>
            <a:ext cx="896971" cy="1198893"/>
            <a:chOff x="365" y="2533"/>
            <a:chExt cx="754" cy="1008"/>
          </a:xfrm>
        </p:grpSpPr>
        <p:sp>
          <p:nvSpPr>
            <p:cNvPr id="69660" name="Oval 57"/>
            <p:cNvSpPr>
              <a:spLocks noChangeArrowheads="1"/>
            </p:cNvSpPr>
            <p:nvPr/>
          </p:nvSpPr>
          <p:spPr bwMode="auto">
            <a:xfrm>
              <a:off x="365" y="2533"/>
              <a:ext cx="623"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61" name="Rectangle 58"/>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62" name="Line 59"/>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3" name="Line 60"/>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4" name="Line 61"/>
            <p:cNvSpPr>
              <a:spLocks noChangeShapeType="1"/>
            </p:cNvSpPr>
            <p:nvPr/>
          </p:nvSpPr>
          <p:spPr bwMode="auto">
            <a:xfrm flipH="1">
              <a:off x="975" y="2966"/>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5" name="Line 62"/>
            <p:cNvSpPr>
              <a:spLocks noChangeShapeType="1"/>
            </p:cNvSpPr>
            <p:nvPr/>
          </p:nvSpPr>
          <p:spPr bwMode="auto">
            <a:xfrm>
              <a:off x="735" y="306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6" name="Line 63"/>
            <p:cNvSpPr>
              <a:spLocks noChangeShapeType="1"/>
            </p:cNvSpPr>
            <p:nvPr/>
          </p:nvSpPr>
          <p:spPr bwMode="auto">
            <a:xfrm>
              <a:off x="735" y="310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7" name="Line 64"/>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8" name="Line 65"/>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69" name="Line 66"/>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0" name="Line 67"/>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1" name="Line 68"/>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2" name="Line 69"/>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3" name="Line 70"/>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4" name="Line 71"/>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5" name="Line 72"/>
            <p:cNvSpPr>
              <a:spLocks noChangeShapeType="1"/>
            </p:cNvSpPr>
            <p:nvPr/>
          </p:nvSpPr>
          <p:spPr bwMode="auto">
            <a:xfrm>
              <a:off x="735" y="301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6" name="Line 73"/>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7" name="Line 74"/>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69678" name="Line 75"/>
            <p:cNvSpPr>
              <a:spLocks noChangeShapeType="1"/>
            </p:cNvSpPr>
            <p:nvPr/>
          </p:nvSpPr>
          <p:spPr bwMode="auto">
            <a:xfrm>
              <a:off x="735" y="2966"/>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69642" name="Text Box 76"/>
          <p:cNvSpPr txBox="1">
            <a:spLocks noChangeArrowheads="1"/>
          </p:cNvSpPr>
          <p:nvPr/>
        </p:nvSpPr>
        <p:spPr bwMode="auto">
          <a:xfrm>
            <a:off x="2929558" y="2600027"/>
            <a:ext cx="188481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400" dirty="0">
                <a:solidFill>
                  <a:srgbClr val="000000"/>
                </a:solidFill>
              </a:rPr>
              <a:t>用例</a:t>
            </a:r>
            <a:endParaRPr lang="en-US" altLang="zh-CN" sz="1400" dirty="0">
              <a:solidFill>
                <a:srgbClr val="000000"/>
              </a:solidFill>
            </a:endParaRPr>
          </a:p>
        </p:txBody>
      </p:sp>
      <p:grpSp>
        <p:nvGrpSpPr>
          <p:cNvPr id="172042" name="Group 77"/>
          <p:cNvGrpSpPr>
            <a:grpSpLocks/>
          </p:cNvGrpSpPr>
          <p:nvPr/>
        </p:nvGrpSpPr>
        <p:grpSpPr bwMode="auto">
          <a:xfrm>
            <a:off x="3123806" y="3155572"/>
            <a:ext cx="2082674" cy="1148237"/>
            <a:chOff x="-608" y="2959"/>
            <a:chExt cx="1750" cy="964"/>
          </a:xfrm>
        </p:grpSpPr>
        <p:grpSp>
          <p:nvGrpSpPr>
            <p:cNvPr id="172053" name="Group 78"/>
            <p:cNvGrpSpPr>
              <a:grpSpLocks/>
            </p:cNvGrpSpPr>
            <p:nvPr/>
          </p:nvGrpSpPr>
          <p:grpSpPr bwMode="auto">
            <a:xfrm>
              <a:off x="174" y="2959"/>
              <a:ext cx="938" cy="617"/>
              <a:chOff x="55" y="2959"/>
              <a:chExt cx="938" cy="617"/>
            </a:xfrm>
          </p:grpSpPr>
          <p:grpSp>
            <p:nvGrpSpPr>
              <p:cNvPr id="172055" name="Group 79"/>
              <p:cNvGrpSpPr>
                <a:grpSpLocks/>
              </p:cNvGrpSpPr>
              <p:nvPr/>
            </p:nvGrpSpPr>
            <p:grpSpPr bwMode="auto">
              <a:xfrm>
                <a:off x="230" y="2959"/>
                <a:ext cx="381" cy="233"/>
                <a:chOff x="148" y="1465"/>
                <a:chExt cx="878" cy="461"/>
              </a:xfrm>
            </p:grpSpPr>
            <p:sp>
              <p:nvSpPr>
                <p:cNvPr id="69657" name="Rectangle 80"/>
                <p:cNvSpPr>
                  <a:spLocks noChangeArrowheads="1"/>
                </p:cNvSpPr>
                <p:nvPr/>
              </p:nvSpPr>
              <p:spPr bwMode="auto">
                <a:xfrm>
                  <a:off x="148" y="1465"/>
                  <a:ext cx="0" cy="461"/>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58" name="Line 81"/>
                <p:cNvSpPr>
                  <a:spLocks noChangeShapeType="1"/>
                </p:cNvSpPr>
                <p:nvPr/>
              </p:nvSpPr>
              <p:spPr bwMode="auto">
                <a:xfrm>
                  <a:off x="148" y="1810"/>
                  <a:ext cx="87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659" name="Line 82"/>
                <p:cNvSpPr>
                  <a:spLocks noChangeShapeType="1"/>
                </p:cNvSpPr>
                <p:nvPr/>
              </p:nvSpPr>
              <p:spPr bwMode="auto">
                <a:xfrm>
                  <a:off x="148" y="1679"/>
                  <a:ext cx="878"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72056" name="Group 83"/>
              <p:cNvGrpSpPr>
                <a:grpSpLocks/>
              </p:cNvGrpSpPr>
              <p:nvPr/>
            </p:nvGrpSpPr>
            <p:grpSpPr bwMode="auto">
              <a:xfrm>
                <a:off x="611" y="3297"/>
                <a:ext cx="382" cy="233"/>
                <a:chOff x="145" y="1463"/>
                <a:chExt cx="880" cy="461"/>
              </a:xfrm>
            </p:grpSpPr>
            <p:sp>
              <p:nvSpPr>
                <p:cNvPr id="69654" name="Rectangle 84"/>
                <p:cNvSpPr>
                  <a:spLocks noChangeArrowheads="1"/>
                </p:cNvSpPr>
                <p:nvPr/>
              </p:nvSpPr>
              <p:spPr bwMode="auto">
                <a:xfrm>
                  <a:off x="145" y="1463"/>
                  <a:ext cx="0" cy="461"/>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55" name="Line 85"/>
                <p:cNvSpPr>
                  <a:spLocks noChangeShapeType="1"/>
                </p:cNvSpPr>
                <p:nvPr/>
              </p:nvSpPr>
              <p:spPr bwMode="auto">
                <a:xfrm>
                  <a:off x="145" y="1807"/>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656" name="Line 86"/>
                <p:cNvSpPr>
                  <a:spLocks noChangeShapeType="1"/>
                </p:cNvSpPr>
                <p:nvPr/>
              </p:nvSpPr>
              <p:spPr bwMode="auto">
                <a:xfrm>
                  <a:off x="145" y="1675"/>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nvGrpSpPr>
              <p:cNvPr id="172057" name="Group 87"/>
              <p:cNvGrpSpPr>
                <a:grpSpLocks/>
              </p:cNvGrpSpPr>
              <p:nvPr/>
            </p:nvGrpSpPr>
            <p:grpSpPr bwMode="auto">
              <a:xfrm>
                <a:off x="55" y="3343"/>
                <a:ext cx="382" cy="233"/>
                <a:chOff x="144" y="1465"/>
                <a:chExt cx="880" cy="461"/>
              </a:xfrm>
            </p:grpSpPr>
            <p:sp>
              <p:nvSpPr>
                <p:cNvPr id="69651" name="Rectangle 88"/>
                <p:cNvSpPr>
                  <a:spLocks noChangeArrowheads="1"/>
                </p:cNvSpPr>
                <p:nvPr/>
              </p:nvSpPr>
              <p:spPr bwMode="auto">
                <a:xfrm>
                  <a:off x="144" y="1465"/>
                  <a:ext cx="0" cy="461"/>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9652" name="Line 89"/>
                <p:cNvSpPr>
                  <a:spLocks noChangeShapeType="1"/>
                </p:cNvSpPr>
                <p:nvPr/>
              </p:nvSpPr>
              <p:spPr bwMode="auto">
                <a:xfrm>
                  <a:off x="144" y="1810"/>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69653" name="Line 90"/>
                <p:cNvSpPr>
                  <a:spLocks noChangeShapeType="1"/>
                </p:cNvSpPr>
                <p:nvPr/>
              </p:nvSpPr>
              <p:spPr bwMode="auto">
                <a:xfrm>
                  <a:off x="144" y="1679"/>
                  <a:ext cx="880"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grpSp>
        <p:sp>
          <p:nvSpPr>
            <p:cNvPr id="69647" name="Text Box 91"/>
            <p:cNvSpPr txBox="1">
              <a:spLocks noChangeArrowheads="1"/>
            </p:cNvSpPr>
            <p:nvPr/>
          </p:nvSpPr>
          <p:spPr bwMode="auto">
            <a:xfrm>
              <a:off x="-608" y="3665"/>
              <a:ext cx="1750"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spcBef>
                  <a:spcPct val="50000"/>
                </a:spcBef>
                <a:defRPr sz="1400"/>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rgbClr val="000000"/>
                  </a:solidFill>
                </a:rPr>
                <a:t>架构分析</a:t>
              </a:r>
              <a:endParaRPr lang="en-US" altLang="zh-CN" dirty="0">
                <a:solidFill>
                  <a:srgbClr val="000000"/>
                </a:solidFill>
              </a:endParaRPr>
            </a:p>
          </p:txBody>
        </p:sp>
      </p:grpSp>
      <p:sp>
        <p:nvSpPr>
          <p:cNvPr id="69645" name="Rectangle 93"/>
          <p:cNvSpPr>
            <a:spLocks noGrp="1" noChangeArrowheads="1"/>
          </p:cNvSpPr>
          <p:nvPr>
            <p:ph type="body" idx="1"/>
          </p:nvPr>
        </p:nvSpPr>
        <p:spPr>
          <a:xfrm>
            <a:off x="301654" y="864991"/>
            <a:ext cx="2242428" cy="3394420"/>
          </a:xfrm>
        </p:spPr>
        <p:txBody>
          <a:bodyPr/>
          <a:lstStyle/>
          <a:p>
            <a:pPr marL="254752" indent="-254752" eaLnBrk="1" hangingPunct="1">
              <a:defRPr/>
            </a:pPr>
            <a:r>
              <a:rPr lang="zh-CN" altLang="en-US" sz="2400" dirty="0">
                <a:solidFill>
                  <a:schemeClr val="bg1"/>
                </a:solidFill>
              </a:rPr>
              <a:t>什么是实体类</a:t>
            </a:r>
            <a:endParaRPr lang="en-US" altLang="zh-CN" sz="2400" dirty="0">
              <a:solidFill>
                <a:schemeClr val="bg1"/>
              </a:solidFill>
            </a:endParaRPr>
          </a:p>
          <a:p>
            <a:pPr marL="654843" lvl="1" indent="-254752" eaLnBrk="1" hangingPunct="1">
              <a:defRPr/>
            </a:pPr>
            <a:r>
              <a:rPr lang="zh-CN" altLang="en-US" sz="2001" dirty="0">
                <a:solidFill>
                  <a:schemeClr val="bg1"/>
                </a:solidFill>
              </a:rPr>
              <a:t>是该系统的关键抽象</a:t>
            </a:r>
            <a:endParaRPr lang="en-US" altLang="zh-CN" sz="2001" dirty="0">
              <a:solidFill>
                <a:schemeClr val="bg1"/>
              </a:solidFill>
            </a:endParaRPr>
          </a:p>
          <a:p>
            <a:pPr marL="654843" lvl="1" indent="-254752" eaLnBrk="1" hangingPunct="1">
              <a:defRPr/>
            </a:pPr>
            <a:r>
              <a:rPr lang="zh-CN" altLang="en-US" sz="2001" dirty="0">
                <a:solidFill>
                  <a:schemeClr val="bg1"/>
                </a:solidFill>
              </a:rPr>
              <a:t>用于存储和管理该系统的信息</a:t>
            </a:r>
            <a:endParaRPr lang="en-US" altLang="zh-CN" sz="2001" dirty="0">
              <a:solidFill>
                <a:schemeClr val="bg1"/>
              </a:solidFill>
            </a:endParaRPr>
          </a:p>
          <a:p>
            <a:pPr marL="654843" lvl="1" indent="-254752" eaLnBrk="1" hangingPunct="1">
              <a:defRPr/>
            </a:pPr>
            <a:r>
              <a:rPr lang="zh-CN" altLang="en-US" sz="2001" dirty="0">
                <a:solidFill>
                  <a:schemeClr val="bg1"/>
                </a:solidFill>
              </a:rPr>
              <a:t>环境独立</a:t>
            </a:r>
            <a:endParaRPr lang="en-US" altLang="zh-CN" sz="2001" dirty="0">
              <a:solidFill>
                <a:schemeClr val="bg1"/>
              </a:solidFill>
            </a:endParaRPr>
          </a:p>
          <a:p>
            <a:pPr marL="654843" lvl="1" indent="-254752" eaLnBrk="1" hangingPunct="1">
              <a:defRPr/>
            </a:pPr>
            <a:r>
              <a:rPr lang="zh-CN" altLang="en-US" sz="2001" dirty="0">
                <a:solidFill>
                  <a:schemeClr val="bg1"/>
                </a:solidFill>
              </a:rPr>
              <a:t>划名词法</a:t>
            </a:r>
            <a:endParaRPr lang="en-US" altLang="zh-CN" sz="2001" dirty="0">
              <a:solidFill>
                <a:schemeClr val="bg1"/>
              </a:solidFill>
            </a:endParaRPr>
          </a:p>
        </p:txBody>
      </p:sp>
      <p:pic>
        <p:nvPicPr>
          <p:cNvPr id="17204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5122" y="2550815"/>
            <a:ext cx="1267777" cy="81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1"/>
          <p:cNvSpPr>
            <a:spLocks noChangeArrowheads="1"/>
          </p:cNvSpPr>
          <p:nvPr/>
        </p:nvSpPr>
        <p:spPr bwMode="auto">
          <a:xfrm>
            <a:off x="6771783" y="680659"/>
            <a:ext cx="1861362" cy="469004"/>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72046" name="Rectangle 45"/>
          <p:cNvSpPr>
            <a:spLocks noChangeArrowheads="1"/>
          </p:cNvSpPr>
          <p:nvPr/>
        </p:nvSpPr>
        <p:spPr bwMode="auto">
          <a:xfrm>
            <a:off x="7391023" y="80817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000000"/>
                </a:solidFill>
                <a:latin typeface="Arial" panose="020B0604020202020204" pitchFamily="34" charset="0"/>
                <a:ea typeface="宋体" panose="02010600030101010101" pitchFamily="2" charset="-122"/>
              </a:rPr>
              <a:t>实体类</a:t>
            </a:r>
            <a:endParaRPr lang="en-US" altLang="zh-CN" sz="1200">
              <a:solidFill>
                <a:srgbClr val="000000"/>
              </a:solidFill>
              <a:latin typeface="Arial" panose="020B0604020202020204" pitchFamily="34" charset="0"/>
              <a:ea typeface="宋体" panose="02010600030101010101" pitchFamily="2" charset="-122"/>
            </a:endParaRPr>
          </a:p>
        </p:txBody>
      </p:sp>
      <p:sp>
        <p:nvSpPr>
          <p:cNvPr id="96"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9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9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4042" y="4666007"/>
            <a:ext cx="2275876" cy="186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47420" y="4910876"/>
            <a:ext cx="2232010" cy="17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84917" y="4636011"/>
            <a:ext cx="2781626" cy="203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444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500"/>
                                        <p:tgtEl>
                                          <p:spTgt spid="9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300" fill="hold"/>
                                        <p:tgtEl>
                                          <p:spTgt spid="98"/>
                                        </p:tgtEl>
                                        <p:attrNameLst>
                                          <p:attrName>ppt_x</p:attrName>
                                        </p:attrNameLst>
                                      </p:cBhvr>
                                      <p:tavLst>
                                        <p:tav tm="0">
                                          <p:val>
                                            <p:strVal val="0-#ppt_w/2"/>
                                          </p:val>
                                        </p:tav>
                                        <p:tav tm="100000">
                                          <p:val>
                                            <p:strVal val="#ppt_x"/>
                                          </p:val>
                                        </p:tav>
                                      </p:tavLst>
                                    </p:anim>
                                    <p:anim calcmode="lin" valueType="num">
                                      <p:cBhvr additive="base">
                                        <p:cTn id="12" dur="3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2"/>
          <p:cNvSpPr>
            <a:spLocks noChangeArrowheads="1"/>
          </p:cNvSpPr>
          <p:nvPr/>
        </p:nvSpPr>
        <p:spPr bwMode="auto">
          <a:xfrm>
            <a:off x="5846435" y="2530564"/>
            <a:ext cx="514439" cy="400119"/>
          </a:xfrm>
          <a:prstGeom prst="rightArrow">
            <a:avLst>
              <a:gd name="adj1" fmla="val 54759"/>
              <a:gd name="adj2" fmla="val 78869"/>
            </a:avLst>
          </a:prstGeom>
          <a:solidFill>
            <a:srgbClr val="FF33CC"/>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77827" name="Text Box 3"/>
          <p:cNvSpPr txBox="1">
            <a:spLocks noChangeArrowheads="1"/>
          </p:cNvSpPr>
          <p:nvPr/>
        </p:nvSpPr>
        <p:spPr bwMode="auto">
          <a:xfrm>
            <a:off x="4390330" y="318277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dirty="0">
                <a:solidFill>
                  <a:srgbClr val="000000"/>
                </a:solidFill>
              </a:rPr>
              <a:t>用例</a:t>
            </a:r>
            <a:endParaRPr lang="en-US" altLang="zh-CN" dirty="0">
              <a:solidFill>
                <a:srgbClr val="000000"/>
              </a:solidFill>
            </a:endParaRPr>
          </a:p>
        </p:txBody>
      </p:sp>
      <p:grpSp>
        <p:nvGrpSpPr>
          <p:cNvPr id="176135" name="Group 4"/>
          <p:cNvGrpSpPr>
            <a:grpSpLocks/>
          </p:cNvGrpSpPr>
          <p:nvPr/>
        </p:nvGrpSpPr>
        <p:grpSpPr bwMode="auto">
          <a:xfrm>
            <a:off x="4118446" y="1866629"/>
            <a:ext cx="896971" cy="1198893"/>
            <a:chOff x="446" y="2208"/>
            <a:chExt cx="754" cy="1008"/>
          </a:xfrm>
        </p:grpSpPr>
        <p:sp>
          <p:nvSpPr>
            <p:cNvPr id="77840" name="Oval 5"/>
            <p:cNvSpPr>
              <a:spLocks noChangeArrowheads="1"/>
            </p:cNvSpPr>
            <p:nvPr/>
          </p:nvSpPr>
          <p:spPr bwMode="auto">
            <a:xfrm>
              <a:off x="446" y="2208"/>
              <a:ext cx="623"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77841" name="Rectangle 6"/>
            <p:cNvSpPr>
              <a:spLocks noChangeArrowheads="1"/>
            </p:cNvSpPr>
            <p:nvPr/>
          </p:nvSpPr>
          <p:spPr bwMode="auto">
            <a:xfrm>
              <a:off x="768"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77842" name="Line 7"/>
            <p:cNvSpPr>
              <a:spLocks noChangeShapeType="1"/>
            </p:cNvSpPr>
            <p:nvPr/>
          </p:nvSpPr>
          <p:spPr bwMode="auto">
            <a:xfrm>
              <a:off x="1056"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3" name="Line 8"/>
            <p:cNvSpPr>
              <a:spLocks noChangeShapeType="1"/>
            </p:cNvSpPr>
            <p:nvPr/>
          </p:nvSpPr>
          <p:spPr bwMode="auto">
            <a:xfrm>
              <a:off x="1056"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4" name="Line 9"/>
            <p:cNvSpPr>
              <a:spLocks noChangeShapeType="1"/>
            </p:cNvSpPr>
            <p:nvPr/>
          </p:nvSpPr>
          <p:spPr bwMode="auto">
            <a:xfrm flipH="1">
              <a:off x="1056" y="2641"/>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5" name="Line 10"/>
            <p:cNvSpPr>
              <a:spLocks noChangeShapeType="1"/>
            </p:cNvSpPr>
            <p:nvPr/>
          </p:nvSpPr>
          <p:spPr bwMode="auto">
            <a:xfrm>
              <a:off x="816" y="273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6" name="Line 11"/>
            <p:cNvSpPr>
              <a:spLocks noChangeShapeType="1"/>
            </p:cNvSpPr>
            <p:nvPr/>
          </p:nvSpPr>
          <p:spPr bwMode="auto">
            <a:xfrm>
              <a:off x="816" y="278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7" name="Line 12"/>
            <p:cNvSpPr>
              <a:spLocks noChangeShapeType="1"/>
            </p:cNvSpPr>
            <p:nvPr/>
          </p:nvSpPr>
          <p:spPr bwMode="auto">
            <a:xfrm>
              <a:off x="816"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8" name="Line 13"/>
            <p:cNvSpPr>
              <a:spLocks noChangeShapeType="1"/>
            </p:cNvSpPr>
            <p:nvPr/>
          </p:nvSpPr>
          <p:spPr bwMode="auto">
            <a:xfrm>
              <a:off x="816"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49" name="Line 14"/>
            <p:cNvSpPr>
              <a:spLocks noChangeShapeType="1"/>
            </p:cNvSpPr>
            <p:nvPr/>
          </p:nvSpPr>
          <p:spPr bwMode="auto">
            <a:xfrm>
              <a:off x="816"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0" name="Line 15"/>
            <p:cNvSpPr>
              <a:spLocks noChangeShapeType="1"/>
            </p:cNvSpPr>
            <p:nvPr/>
          </p:nvSpPr>
          <p:spPr bwMode="auto">
            <a:xfrm>
              <a:off x="816"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1" name="Line 16"/>
            <p:cNvSpPr>
              <a:spLocks noChangeShapeType="1"/>
            </p:cNvSpPr>
            <p:nvPr/>
          </p:nvSpPr>
          <p:spPr bwMode="auto">
            <a:xfrm>
              <a:off x="816"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2" name="Line 17"/>
            <p:cNvSpPr>
              <a:spLocks noChangeShapeType="1"/>
            </p:cNvSpPr>
            <p:nvPr/>
          </p:nvSpPr>
          <p:spPr bwMode="auto">
            <a:xfrm>
              <a:off x="816"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3" name="Line 18"/>
            <p:cNvSpPr>
              <a:spLocks noChangeShapeType="1"/>
            </p:cNvSpPr>
            <p:nvPr/>
          </p:nvSpPr>
          <p:spPr bwMode="auto">
            <a:xfrm>
              <a:off x="816"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4" name="Line 19"/>
            <p:cNvSpPr>
              <a:spLocks noChangeShapeType="1"/>
            </p:cNvSpPr>
            <p:nvPr/>
          </p:nvSpPr>
          <p:spPr bwMode="auto">
            <a:xfrm>
              <a:off x="816"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5" name="Line 20"/>
            <p:cNvSpPr>
              <a:spLocks noChangeShapeType="1"/>
            </p:cNvSpPr>
            <p:nvPr/>
          </p:nvSpPr>
          <p:spPr bwMode="auto">
            <a:xfrm>
              <a:off x="816" y="268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6" name="Line 21"/>
            <p:cNvSpPr>
              <a:spLocks noChangeShapeType="1"/>
            </p:cNvSpPr>
            <p:nvPr/>
          </p:nvSpPr>
          <p:spPr bwMode="auto">
            <a:xfrm>
              <a:off x="816"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7" name="Line 22"/>
            <p:cNvSpPr>
              <a:spLocks noChangeShapeType="1"/>
            </p:cNvSpPr>
            <p:nvPr/>
          </p:nvSpPr>
          <p:spPr bwMode="auto">
            <a:xfrm>
              <a:off x="816"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77858" name="Line 23"/>
            <p:cNvSpPr>
              <a:spLocks noChangeShapeType="1"/>
            </p:cNvSpPr>
            <p:nvPr/>
          </p:nvSpPr>
          <p:spPr bwMode="auto">
            <a:xfrm>
              <a:off x="816" y="2641"/>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77831" name="Text Box 31"/>
          <p:cNvSpPr txBox="1">
            <a:spLocks noChangeArrowheads="1"/>
          </p:cNvSpPr>
          <p:nvPr/>
        </p:nvSpPr>
        <p:spPr bwMode="auto">
          <a:xfrm>
            <a:off x="6590979" y="3216483"/>
            <a:ext cx="2531158" cy="31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1500" i="1" dirty="0">
                <a:solidFill>
                  <a:srgbClr val="333399"/>
                </a:solidFill>
                <a:latin typeface="Times New Roman" panose="02020603050405020304" pitchFamily="18" charset="0"/>
              </a:rPr>
              <a:t>控制类的表示方法</a:t>
            </a:r>
            <a:endParaRPr lang="en-US" altLang="zh-CN" sz="1500" i="1" dirty="0">
              <a:solidFill>
                <a:srgbClr val="333399"/>
              </a:solidFill>
              <a:latin typeface="Times New Roman" panose="02020603050405020304" pitchFamily="18" charset="0"/>
            </a:endParaRPr>
          </a:p>
        </p:txBody>
      </p:sp>
      <p:sp>
        <p:nvSpPr>
          <p:cNvPr id="77832" name="Line 32"/>
          <p:cNvSpPr>
            <a:spLocks noChangeShapeType="1"/>
          </p:cNvSpPr>
          <p:nvPr/>
        </p:nvSpPr>
        <p:spPr bwMode="auto">
          <a:xfrm flipV="1">
            <a:off x="4958258" y="2177344"/>
            <a:ext cx="1985940" cy="59798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176138" name="Rectangle 34"/>
          <p:cNvSpPr>
            <a:spLocks noGrp="1" noChangeArrowheads="1"/>
          </p:cNvSpPr>
          <p:nvPr>
            <p:ph type="body" idx="1"/>
          </p:nvPr>
        </p:nvSpPr>
        <p:spPr bwMode="auto">
          <a:xfrm>
            <a:off x="344650" y="1124933"/>
            <a:ext cx="3117415" cy="3392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21" tIns="42210" rIns="84421" bIns="42210" numCol="1" anchor="t" anchorCtr="0" compatLnSpc="1">
            <a:prstTxWarp prst="textNoShape">
              <a:avLst/>
            </a:prstTxWarp>
          </a:bodyPr>
          <a:lstStyle/>
          <a:p>
            <a:pPr marL="253546" indent="-253546" eaLnBrk="1" hangingPunct="1"/>
            <a:r>
              <a:rPr lang="zh-CN" altLang="en-US" sz="2400" dirty="0">
                <a:solidFill>
                  <a:schemeClr val="bg1"/>
                </a:solidFill>
              </a:rPr>
              <a:t>控制类捕获的是所描述用例的业务逻辑</a:t>
            </a:r>
            <a:endParaRPr lang="en-US" altLang="zh-CN" sz="2400" dirty="0">
              <a:solidFill>
                <a:schemeClr val="bg1"/>
              </a:solidFill>
            </a:endParaRPr>
          </a:p>
          <a:p>
            <a:pPr marL="253546" indent="-253546" eaLnBrk="1" hangingPunct="1"/>
            <a:r>
              <a:rPr lang="zh-CN" altLang="en-US" sz="2400" dirty="0">
                <a:solidFill>
                  <a:schemeClr val="bg1"/>
                </a:solidFill>
              </a:rPr>
              <a:t>每一个用例可以识别出一个控制类</a:t>
            </a:r>
            <a:endParaRPr lang="en-US" altLang="zh-CN" sz="2400" dirty="0">
              <a:solidFill>
                <a:schemeClr val="bg1"/>
              </a:solidFill>
            </a:endParaRPr>
          </a:p>
          <a:p>
            <a:pPr marL="253546" indent="-253546" eaLnBrk="1" hangingPunct="1"/>
            <a:endParaRPr lang="en-US" altLang="zh-CN" sz="2400" dirty="0">
              <a:solidFill>
                <a:schemeClr val="bg1"/>
              </a:solidFill>
            </a:endParaRPr>
          </a:p>
        </p:txBody>
      </p:sp>
      <p:pic>
        <p:nvPicPr>
          <p:cNvPr id="17613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2655" y="1676096"/>
            <a:ext cx="1266312" cy="8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11"/>
          <p:cNvSpPr>
            <a:spLocks noChangeArrowheads="1"/>
          </p:cNvSpPr>
          <p:nvPr/>
        </p:nvSpPr>
        <p:spPr bwMode="auto">
          <a:xfrm>
            <a:off x="5037403" y="1397625"/>
            <a:ext cx="1859895" cy="469004"/>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76141" name="Rectangle 45"/>
          <p:cNvSpPr>
            <a:spLocks noChangeArrowheads="1"/>
          </p:cNvSpPr>
          <p:nvPr/>
        </p:nvSpPr>
        <p:spPr bwMode="auto">
          <a:xfrm>
            <a:off x="5655910" y="15251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000000"/>
                </a:solidFill>
                <a:latin typeface="Arial" panose="020B0604020202020204" pitchFamily="34" charset="0"/>
                <a:ea typeface="宋体" panose="02010600030101010101" pitchFamily="2" charset="-122"/>
              </a:rPr>
              <a:t>控制类</a:t>
            </a:r>
            <a:endParaRPr lang="en-US" altLang="zh-CN" sz="1200">
              <a:solidFill>
                <a:srgbClr val="000000"/>
              </a:solidFill>
              <a:latin typeface="Arial" panose="020B0604020202020204" pitchFamily="34" charset="0"/>
              <a:ea typeface="宋体" panose="02010600030101010101" pitchFamily="2" charset="-122"/>
            </a:endParaRPr>
          </a:p>
        </p:txBody>
      </p:sp>
      <p:grpSp>
        <p:nvGrpSpPr>
          <p:cNvPr id="176142" name="Group 2"/>
          <p:cNvGrpSpPr>
            <a:grpSpLocks/>
          </p:cNvGrpSpPr>
          <p:nvPr/>
        </p:nvGrpSpPr>
        <p:grpSpPr bwMode="auto">
          <a:xfrm>
            <a:off x="3502878" y="4199924"/>
            <a:ext cx="4685648" cy="747675"/>
            <a:chOff x="1056" y="1296"/>
            <a:chExt cx="3408" cy="596"/>
          </a:xfrm>
        </p:grpSpPr>
        <p:sp>
          <p:nvSpPr>
            <p:cNvPr id="48" name="Line 3"/>
            <p:cNvSpPr>
              <a:spLocks noChangeShapeType="1"/>
            </p:cNvSpPr>
            <p:nvPr/>
          </p:nvSpPr>
          <p:spPr bwMode="auto">
            <a:xfrm>
              <a:off x="2928" y="1536"/>
              <a:ext cx="528"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176152" name="Group 4"/>
            <p:cNvGrpSpPr>
              <a:grpSpLocks/>
            </p:cNvGrpSpPr>
            <p:nvPr/>
          </p:nvGrpSpPr>
          <p:grpSpPr bwMode="auto">
            <a:xfrm>
              <a:off x="3120" y="1296"/>
              <a:ext cx="1344" cy="596"/>
              <a:chOff x="3840" y="1488"/>
              <a:chExt cx="1344" cy="596"/>
            </a:xfrm>
          </p:grpSpPr>
          <p:grpSp>
            <p:nvGrpSpPr>
              <p:cNvPr id="176164" name="Group 5"/>
              <p:cNvGrpSpPr>
                <a:grpSpLocks/>
              </p:cNvGrpSpPr>
              <p:nvPr/>
            </p:nvGrpSpPr>
            <p:grpSpPr bwMode="auto">
              <a:xfrm>
                <a:off x="4272" y="1488"/>
                <a:ext cx="320" cy="403"/>
                <a:chOff x="7654" y="3380"/>
                <a:chExt cx="554" cy="754"/>
              </a:xfrm>
            </p:grpSpPr>
            <p:sp>
              <p:nvSpPr>
                <p:cNvPr id="63" name="Oval 6"/>
                <p:cNvSpPr>
                  <a:spLocks noChangeArrowheads="1"/>
                </p:cNvSpPr>
                <p:nvPr/>
              </p:nvSpPr>
              <p:spPr bwMode="auto">
                <a:xfrm>
                  <a:off x="7803" y="3380"/>
                  <a:ext cx="257"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4" name="Line 7"/>
                <p:cNvSpPr>
                  <a:spLocks noChangeShapeType="1"/>
                </p:cNvSpPr>
                <p:nvPr/>
              </p:nvSpPr>
              <p:spPr bwMode="auto">
                <a:xfrm>
                  <a:off x="7932" y="3629"/>
                  <a:ext cx="0" cy="2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65" name="Line 8"/>
                <p:cNvSpPr>
                  <a:spLocks noChangeShapeType="1"/>
                </p:cNvSpPr>
                <p:nvPr/>
              </p:nvSpPr>
              <p:spPr bwMode="auto">
                <a:xfrm>
                  <a:off x="7731" y="3695"/>
                  <a:ext cx="402"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66" name="Freeform 9"/>
                <p:cNvSpPr>
                  <a:spLocks/>
                </p:cNvSpPr>
                <p:nvPr/>
              </p:nvSpPr>
              <p:spPr bwMode="auto">
                <a:xfrm>
                  <a:off x="7651" y="3863"/>
                  <a:ext cx="557"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62" name="Text Box 10"/>
              <p:cNvSpPr txBox="1">
                <a:spLocks noChangeArrowheads="1"/>
              </p:cNvSpPr>
              <p:nvPr/>
            </p:nvSpPr>
            <p:spPr bwMode="auto">
              <a:xfrm>
                <a:off x="3840" y="187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a:solidFill>
                      <a:srgbClr val="000000"/>
                    </a:solidFill>
                  </a:rPr>
                  <a:t>Course Catalog System</a:t>
                </a:r>
              </a:p>
            </p:txBody>
          </p:sp>
        </p:grpSp>
        <p:grpSp>
          <p:nvGrpSpPr>
            <p:cNvPr id="176153" name="Group 11"/>
            <p:cNvGrpSpPr>
              <a:grpSpLocks/>
            </p:cNvGrpSpPr>
            <p:nvPr/>
          </p:nvGrpSpPr>
          <p:grpSpPr bwMode="auto">
            <a:xfrm>
              <a:off x="2064" y="1392"/>
              <a:ext cx="1246" cy="500"/>
              <a:chOff x="2784" y="1584"/>
              <a:chExt cx="1246" cy="500"/>
            </a:xfrm>
          </p:grpSpPr>
          <p:sp>
            <p:nvSpPr>
              <p:cNvPr id="59" name="Oval 12"/>
              <p:cNvSpPr>
                <a:spLocks noChangeArrowheads="1"/>
              </p:cNvSpPr>
              <p:nvPr/>
            </p:nvSpPr>
            <p:spPr bwMode="auto">
              <a:xfrm>
                <a:off x="3168" y="1584"/>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60" name="Text Box 13"/>
              <p:cNvSpPr txBox="1">
                <a:spLocks noChangeArrowheads="1"/>
              </p:cNvSpPr>
              <p:nvPr/>
            </p:nvSpPr>
            <p:spPr bwMode="auto">
              <a:xfrm>
                <a:off x="2784" y="1872"/>
                <a:ext cx="124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a:solidFill>
                      <a:srgbClr val="000000"/>
                    </a:solidFill>
                  </a:rPr>
                  <a:t>Register for Courses</a:t>
                </a:r>
              </a:p>
            </p:txBody>
          </p:sp>
        </p:grpSp>
        <p:grpSp>
          <p:nvGrpSpPr>
            <p:cNvPr id="176154" name="Group 14"/>
            <p:cNvGrpSpPr>
              <a:grpSpLocks/>
            </p:cNvGrpSpPr>
            <p:nvPr/>
          </p:nvGrpSpPr>
          <p:grpSpPr bwMode="auto">
            <a:xfrm>
              <a:off x="1056" y="1296"/>
              <a:ext cx="1344" cy="596"/>
              <a:chOff x="1824" y="1488"/>
              <a:chExt cx="1344" cy="596"/>
            </a:xfrm>
          </p:grpSpPr>
          <p:grpSp>
            <p:nvGrpSpPr>
              <p:cNvPr id="176156" name="Group 15"/>
              <p:cNvGrpSpPr>
                <a:grpSpLocks/>
              </p:cNvGrpSpPr>
              <p:nvPr/>
            </p:nvGrpSpPr>
            <p:grpSpPr bwMode="auto">
              <a:xfrm>
                <a:off x="2336" y="1488"/>
                <a:ext cx="320" cy="403"/>
                <a:chOff x="7654" y="3380"/>
                <a:chExt cx="554" cy="754"/>
              </a:xfrm>
            </p:grpSpPr>
            <p:sp>
              <p:nvSpPr>
                <p:cNvPr id="55" name="Oval 16"/>
                <p:cNvSpPr>
                  <a:spLocks noChangeArrowheads="1"/>
                </p:cNvSpPr>
                <p:nvPr/>
              </p:nvSpPr>
              <p:spPr bwMode="auto">
                <a:xfrm>
                  <a:off x="7805" y="3380"/>
                  <a:ext cx="257"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56" name="Line 17"/>
                <p:cNvSpPr>
                  <a:spLocks noChangeShapeType="1"/>
                </p:cNvSpPr>
                <p:nvPr/>
              </p:nvSpPr>
              <p:spPr bwMode="auto">
                <a:xfrm>
                  <a:off x="7932" y="3629"/>
                  <a:ext cx="0" cy="2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57" name="Line 18"/>
                <p:cNvSpPr>
                  <a:spLocks noChangeShapeType="1"/>
                </p:cNvSpPr>
                <p:nvPr/>
              </p:nvSpPr>
              <p:spPr bwMode="auto">
                <a:xfrm>
                  <a:off x="7731" y="3695"/>
                  <a:ext cx="402"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58" name="Freeform 19"/>
                <p:cNvSpPr>
                  <a:spLocks/>
                </p:cNvSpPr>
                <p:nvPr/>
              </p:nvSpPr>
              <p:spPr bwMode="auto">
                <a:xfrm>
                  <a:off x="7652" y="3863"/>
                  <a:ext cx="557"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54" name="Text Box 20"/>
              <p:cNvSpPr txBox="1">
                <a:spLocks noChangeArrowheads="1"/>
              </p:cNvSpPr>
              <p:nvPr/>
            </p:nvSpPr>
            <p:spPr bwMode="auto">
              <a:xfrm>
                <a:off x="1824" y="187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125" dirty="0">
                    <a:solidFill>
                      <a:srgbClr val="000000"/>
                    </a:solidFill>
                  </a:rPr>
                  <a:t>Student</a:t>
                </a:r>
              </a:p>
            </p:txBody>
          </p:sp>
        </p:grpSp>
        <p:sp>
          <p:nvSpPr>
            <p:cNvPr id="52" name="Line 21"/>
            <p:cNvSpPr>
              <a:spLocks noChangeShapeType="1"/>
            </p:cNvSpPr>
            <p:nvPr/>
          </p:nvSpPr>
          <p:spPr bwMode="auto">
            <a:xfrm>
              <a:off x="1921" y="1536"/>
              <a:ext cx="52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pic>
        <p:nvPicPr>
          <p:cNvPr id="176143"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7676" y="5426156"/>
            <a:ext cx="1522798" cy="105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p:cNvCxnSpPr/>
          <p:nvPr/>
        </p:nvCxnSpPr>
        <p:spPr>
          <a:xfrm flipH="1">
            <a:off x="5724786" y="5004563"/>
            <a:ext cx="121649" cy="21984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1"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6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0590362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300" fill="hold"/>
                                        <p:tgtEl>
                                          <p:spTgt spid="70"/>
                                        </p:tgtEl>
                                        <p:attrNameLst>
                                          <p:attrName>ppt_x</p:attrName>
                                        </p:attrNameLst>
                                      </p:cBhvr>
                                      <p:tavLst>
                                        <p:tav tm="0">
                                          <p:val>
                                            <p:strVal val="0-#ppt_w/2"/>
                                          </p:val>
                                        </p:tav>
                                        <p:tav tm="100000">
                                          <p:val>
                                            <p:strVal val="#ppt_x"/>
                                          </p:val>
                                        </p:tav>
                                      </p:tavLst>
                                    </p:anim>
                                    <p:anim calcmode="lin" valueType="num">
                                      <p:cBhvr additive="base">
                                        <p:cTn id="12" dur="3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7826"/>
                                        </p:tgtEl>
                                        <p:attrNameLst>
                                          <p:attrName>style.visibility</p:attrName>
                                        </p:attrNameLst>
                                      </p:cBhvr>
                                      <p:to>
                                        <p:strVal val="visible"/>
                                      </p:to>
                                    </p:set>
                                    <p:anim calcmode="lin" valueType="num">
                                      <p:cBhvr additive="base">
                                        <p:cTn id="17" dur="500" fill="hold"/>
                                        <p:tgtEl>
                                          <p:spTgt spid="77826"/>
                                        </p:tgtEl>
                                        <p:attrNameLst>
                                          <p:attrName>ppt_x</p:attrName>
                                        </p:attrNameLst>
                                      </p:cBhvr>
                                      <p:tavLst>
                                        <p:tav tm="0">
                                          <p:val>
                                            <p:strVal val="#ppt_x"/>
                                          </p:val>
                                        </p:tav>
                                        <p:tav tm="100000">
                                          <p:val>
                                            <p:strVal val="#ppt_x"/>
                                          </p:val>
                                        </p:tav>
                                      </p:tavLst>
                                    </p:anim>
                                    <p:anim calcmode="lin" valueType="num">
                                      <p:cBhvr additive="base">
                                        <p:cTn id="18" dur="500" fill="hold"/>
                                        <p:tgtEl>
                                          <p:spTgt spid="778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7827"/>
                                        </p:tgtEl>
                                        <p:attrNameLst>
                                          <p:attrName>style.visibility</p:attrName>
                                        </p:attrNameLst>
                                      </p:cBhvr>
                                      <p:to>
                                        <p:strVal val="visible"/>
                                      </p:to>
                                    </p:set>
                                    <p:anim calcmode="lin" valueType="num">
                                      <p:cBhvr additive="base">
                                        <p:cTn id="21" dur="500" fill="hold"/>
                                        <p:tgtEl>
                                          <p:spTgt spid="77827"/>
                                        </p:tgtEl>
                                        <p:attrNameLst>
                                          <p:attrName>ppt_x</p:attrName>
                                        </p:attrNameLst>
                                      </p:cBhvr>
                                      <p:tavLst>
                                        <p:tav tm="0">
                                          <p:val>
                                            <p:strVal val="#ppt_x"/>
                                          </p:val>
                                        </p:tav>
                                        <p:tav tm="100000">
                                          <p:val>
                                            <p:strVal val="#ppt_x"/>
                                          </p:val>
                                        </p:tav>
                                      </p:tavLst>
                                    </p:anim>
                                    <p:anim calcmode="lin" valueType="num">
                                      <p:cBhvr additive="base">
                                        <p:cTn id="22" dur="500" fill="hold"/>
                                        <p:tgtEl>
                                          <p:spTgt spid="7782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6135"/>
                                        </p:tgtEl>
                                        <p:attrNameLst>
                                          <p:attrName>style.visibility</p:attrName>
                                        </p:attrNameLst>
                                      </p:cBhvr>
                                      <p:to>
                                        <p:strVal val="visible"/>
                                      </p:to>
                                    </p:set>
                                    <p:anim calcmode="lin" valueType="num">
                                      <p:cBhvr additive="base">
                                        <p:cTn id="25" dur="500" fill="hold"/>
                                        <p:tgtEl>
                                          <p:spTgt spid="176135"/>
                                        </p:tgtEl>
                                        <p:attrNameLst>
                                          <p:attrName>ppt_x</p:attrName>
                                        </p:attrNameLst>
                                      </p:cBhvr>
                                      <p:tavLst>
                                        <p:tav tm="0">
                                          <p:val>
                                            <p:strVal val="#ppt_x"/>
                                          </p:val>
                                        </p:tav>
                                        <p:tav tm="100000">
                                          <p:val>
                                            <p:strVal val="#ppt_x"/>
                                          </p:val>
                                        </p:tav>
                                      </p:tavLst>
                                    </p:anim>
                                    <p:anim calcmode="lin" valueType="num">
                                      <p:cBhvr additive="base">
                                        <p:cTn id="26" dur="500" fill="hold"/>
                                        <p:tgtEl>
                                          <p:spTgt spid="17613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7832"/>
                                        </p:tgtEl>
                                        <p:attrNameLst>
                                          <p:attrName>style.visibility</p:attrName>
                                        </p:attrNameLst>
                                      </p:cBhvr>
                                      <p:to>
                                        <p:strVal val="visible"/>
                                      </p:to>
                                    </p:set>
                                    <p:anim calcmode="lin" valueType="num">
                                      <p:cBhvr additive="base">
                                        <p:cTn id="29" dur="500" fill="hold"/>
                                        <p:tgtEl>
                                          <p:spTgt spid="77832"/>
                                        </p:tgtEl>
                                        <p:attrNameLst>
                                          <p:attrName>ppt_x</p:attrName>
                                        </p:attrNameLst>
                                      </p:cBhvr>
                                      <p:tavLst>
                                        <p:tav tm="0">
                                          <p:val>
                                            <p:strVal val="#ppt_x"/>
                                          </p:val>
                                        </p:tav>
                                        <p:tav tm="100000">
                                          <p:val>
                                            <p:strVal val="#ppt_x"/>
                                          </p:val>
                                        </p:tav>
                                      </p:tavLst>
                                    </p:anim>
                                    <p:anim calcmode="lin" valueType="num">
                                      <p:cBhvr additive="base">
                                        <p:cTn id="30" dur="500" fill="hold"/>
                                        <p:tgtEl>
                                          <p:spTgt spid="7783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6139"/>
                                        </p:tgtEl>
                                        <p:attrNameLst>
                                          <p:attrName>style.visibility</p:attrName>
                                        </p:attrNameLst>
                                      </p:cBhvr>
                                      <p:to>
                                        <p:strVal val="visible"/>
                                      </p:to>
                                    </p:set>
                                    <p:anim calcmode="lin" valueType="num">
                                      <p:cBhvr additive="base">
                                        <p:cTn id="33" dur="500" fill="hold"/>
                                        <p:tgtEl>
                                          <p:spTgt spid="176139"/>
                                        </p:tgtEl>
                                        <p:attrNameLst>
                                          <p:attrName>ppt_x</p:attrName>
                                        </p:attrNameLst>
                                      </p:cBhvr>
                                      <p:tavLst>
                                        <p:tav tm="0">
                                          <p:val>
                                            <p:strVal val="#ppt_x"/>
                                          </p:val>
                                        </p:tav>
                                        <p:tav tm="100000">
                                          <p:val>
                                            <p:strVal val="#ppt_x"/>
                                          </p:val>
                                        </p:tav>
                                      </p:tavLst>
                                    </p:anim>
                                    <p:anim calcmode="lin" valueType="num">
                                      <p:cBhvr additive="base">
                                        <p:cTn id="34" dur="500" fill="hold"/>
                                        <p:tgtEl>
                                          <p:spTgt spid="17613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6141"/>
                                        </p:tgtEl>
                                        <p:attrNameLst>
                                          <p:attrName>style.visibility</p:attrName>
                                        </p:attrNameLst>
                                      </p:cBhvr>
                                      <p:to>
                                        <p:strVal val="visible"/>
                                      </p:to>
                                    </p:set>
                                    <p:anim calcmode="lin" valueType="num">
                                      <p:cBhvr additive="base">
                                        <p:cTn id="41" dur="500" fill="hold"/>
                                        <p:tgtEl>
                                          <p:spTgt spid="176141"/>
                                        </p:tgtEl>
                                        <p:attrNameLst>
                                          <p:attrName>ppt_x</p:attrName>
                                        </p:attrNameLst>
                                      </p:cBhvr>
                                      <p:tavLst>
                                        <p:tav tm="0">
                                          <p:val>
                                            <p:strVal val="#ppt_x"/>
                                          </p:val>
                                        </p:tav>
                                        <p:tav tm="100000">
                                          <p:val>
                                            <p:strVal val="#ppt_x"/>
                                          </p:val>
                                        </p:tav>
                                      </p:tavLst>
                                    </p:anim>
                                    <p:anim calcmode="lin" valueType="num">
                                      <p:cBhvr additive="base">
                                        <p:cTn id="42" dur="500" fill="hold"/>
                                        <p:tgtEl>
                                          <p:spTgt spid="17614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6138">
                                            <p:txEl>
                                              <p:pRg st="0" end="0"/>
                                            </p:txEl>
                                          </p:spTgt>
                                        </p:tgtEl>
                                        <p:attrNameLst>
                                          <p:attrName>style.visibility</p:attrName>
                                        </p:attrNameLst>
                                      </p:cBhvr>
                                      <p:to>
                                        <p:strVal val="visible"/>
                                      </p:to>
                                    </p:set>
                                    <p:anim calcmode="lin" valueType="num">
                                      <p:cBhvr additive="base">
                                        <p:cTn id="47" dur="500" fill="hold"/>
                                        <p:tgtEl>
                                          <p:spTgt spid="17613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61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6138">
                                            <p:txEl>
                                              <p:pRg st="1" end="1"/>
                                            </p:txEl>
                                          </p:spTgt>
                                        </p:tgtEl>
                                        <p:attrNameLst>
                                          <p:attrName>style.visibility</p:attrName>
                                        </p:attrNameLst>
                                      </p:cBhvr>
                                      <p:to>
                                        <p:strVal val="visible"/>
                                      </p:to>
                                    </p:set>
                                    <p:anim calcmode="lin" valueType="num">
                                      <p:cBhvr additive="base">
                                        <p:cTn id="53" dur="500" fill="hold"/>
                                        <p:tgtEl>
                                          <p:spTgt spid="176138">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61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76143"/>
                                        </p:tgtEl>
                                        <p:attrNameLst>
                                          <p:attrName>style.visibility</p:attrName>
                                        </p:attrNameLst>
                                      </p:cBhvr>
                                      <p:to>
                                        <p:strVal val="visible"/>
                                      </p:to>
                                    </p:set>
                                    <p:anim calcmode="lin" valueType="num">
                                      <p:cBhvr additive="base">
                                        <p:cTn id="59" dur="500" fill="hold"/>
                                        <p:tgtEl>
                                          <p:spTgt spid="176143"/>
                                        </p:tgtEl>
                                        <p:attrNameLst>
                                          <p:attrName>ppt_x</p:attrName>
                                        </p:attrNameLst>
                                      </p:cBhvr>
                                      <p:tavLst>
                                        <p:tav tm="0">
                                          <p:val>
                                            <p:strVal val="#ppt_x"/>
                                          </p:val>
                                        </p:tav>
                                        <p:tav tm="100000">
                                          <p:val>
                                            <p:strVal val="#ppt_x"/>
                                          </p:val>
                                        </p:tav>
                                      </p:tavLst>
                                    </p:anim>
                                    <p:anim calcmode="lin" valueType="num">
                                      <p:cBhvr additive="base">
                                        <p:cTn id="60" dur="500" fill="hold"/>
                                        <p:tgtEl>
                                          <p:spTgt spid="17614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76142"/>
                                        </p:tgtEl>
                                        <p:attrNameLst>
                                          <p:attrName>style.visibility</p:attrName>
                                        </p:attrNameLst>
                                      </p:cBhvr>
                                      <p:to>
                                        <p:strVal val="visible"/>
                                      </p:to>
                                    </p:set>
                                    <p:anim calcmode="lin" valueType="num">
                                      <p:cBhvr additive="base">
                                        <p:cTn id="67" dur="500" fill="hold"/>
                                        <p:tgtEl>
                                          <p:spTgt spid="176142"/>
                                        </p:tgtEl>
                                        <p:attrNameLst>
                                          <p:attrName>ppt_x</p:attrName>
                                        </p:attrNameLst>
                                      </p:cBhvr>
                                      <p:tavLst>
                                        <p:tav tm="0">
                                          <p:val>
                                            <p:strVal val="#ppt_x"/>
                                          </p:val>
                                        </p:tav>
                                        <p:tav tm="100000">
                                          <p:val>
                                            <p:strVal val="#ppt_x"/>
                                          </p:val>
                                        </p:tav>
                                      </p:tavLst>
                                    </p:anim>
                                    <p:anim calcmode="lin" valueType="num">
                                      <p:cBhvr additive="base">
                                        <p:cTn id="68" dur="500" fill="hold"/>
                                        <p:tgtEl>
                                          <p:spTgt spid="176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p:bldP spid="77827" grpId="0"/>
      <p:bldP spid="77832" grpId="0" animBg="1"/>
      <p:bldP spid="176138" grpId="0" build="p"/>
      <p:bldP spid="45" grpId="0" animBg="1"/>
      <p:bldP spid="176141" grpId="0"/>
      <p:bldP spid="7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Line 2"/>
          <p:cNvSpPr>
            <a:spLocks noChangeShapeType="1"/>
          </p:cNvSpPr>
          <p:nvPr/>
        </p:nvSpPr>
        <p:spPr bwMode="auto">
          <a:xfrm>
            <a:off x="2875746" y="1711605"/>
            <a:ext cx="124725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178181" name="Group 3"/>
          <p:cNvGrpSpPr>
            <a:grpSpLocks/>
          </p:cNvGrpSpPr>
          <p:nvPr/>
        </p:nvGrpSpPr>
        <p:grpSpPr bwMode="auto">
          <a:xfrm>
            <a:off x="2119476" y="1279240"/>
            <a:ext cx="1088970" cy="901557"/>
            <a:chOff x="864" y="672"/>
            <a:chExt cx="965" cy="894"/>
          </a:xfrm>
        </p:grpSpPr>
        <p:grpSp>
          <p:nvGrpSpPr>
            <p:cNvPr id="178207" name="Group 4"/>
            <p:cNvGrpSpPr>
              <a:grpSpLocks/>
            </p:cNvGrpSpPr>
            <p:nvPr/>
          </p:nvGrpSpPr>
          <p:grpSpPr bwMode="auto">
            <a:xfrm>
              <a:off x="1032" y="672"/>
              <a:ext cx="336" cy="480"/>
              <a:chOff x="7654" y="3380"/>
              <a:chExt cx="554" cy="754"/>
            </a:xfrm>
          </p:grpSpPr>
          <p:sp>
            <p:nvSpPr>
              <p:cNvPr id="80952" name="Oval 5"/>
              <p:cNvSpPr>
                <a:spLocks noChangeArrowheads="1"/>
              </p:cNvSpPr>
              <p:nvPr/>
            </p:nvSpPr>
            <p:spPr bwMode="auto">
              <a:xfrm>
                <a:off x="7805" y="3380"/>
                <a:ext cx="253" cy="24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0953" name="Line 6"/>
              <p:cNvSpPr>
                <a:spLocks noChangeShapeType="1"/>
              </p:cNvSpPr>
              <p:nvPr/>
            </p:nvSpPr>
            <p:spPr bwMode="auto">
              <a:xfrm>
                <a:off x="7932" y="3629"/>
                <a:ext cx="0" cy="2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0954" name="Line 7"/>
              <p:cNvSpPr>
                <a:spLocks noChangeShapeType="1"/>
              </p:cNvSpPr>
              <p:nvPr/>
            </p:nvSpPr>
            <p:spPr bwMode="auto">
              <a:xfrm>
                <a:off x="7730" y="3695"/>
                <a:ext cx="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0955" name="Freeform 8"/>
              <p:cNvSpPr>
                <a:spLocks/>
              </p:cNvSpPr>
              <p:nvPr/>
            </p:nvSpPr>
            <p:spPr bwMode="auto">
              <a:xfrm>
                <a:off x="7653" y="3862"/>
                <a:ext cx="555" cy="272"/>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0951" name="Text Box 9"/>
            <p:cNvSpPr txBox="1">
              <a:spLocks noChangeArrowheads="1"/>
            </p:cNvSpPr>
            <p:nvPr/>
          </p:nvSpPr>
          <p:spPr bwMode="auto">
            <a:xfrm>
              <a:off x="864" y="1200"/>
              <a:ext cx="96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dirty="0">
                  <a:solidFill>
                    <a:srgbClr val="000000"/>
                  </a:solidFill>
                </a:rPr>
                <a:t>Student</a:t>
              </a:r>
            </a:p>
          </p:txBody>
        </p:sp>
      </p:grpSp>
      <p:grpSp>
        <p:nvGrpSpPr>
          <p:cNvPr id="178182" name="Group 10"/>
          <p:cNvGrpSpPr>
            <a:grpSpLocks/>
          </p:cNvGrpSpPr>
          <p:nvPr/>
        </p:nvGrpSpPr>
        <p:grpSpPr bwMode="auto">
          <a:xfrm>
            <a:off x="6223265" y="1494690"/>
            <a:ext cx="379601" cy="485126"/>
            <a:chOff x="7654" y="3380"/>
            <a:chExt cx="554" cy="754"/>
          </a:xfrm>
        </p:grpSpPr>
        <p:sp>
          <p:nvSpPr>
            <p:cNvPr id="80946" name="Oval 11"/>
            <p:cNvSpPr>
              <a:spLocks noChangeArrowheads="1"/>
            </p:cNvSpPr>
            <p:nvPr/>
          </p:nvSpPr>
          <p:spPr bwMode="auto">
            <a:xfrm>
              <a:off x="7806" y="3380"/>
              <a:ext cx="252"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0947" name="Line 12"/>
            <p:cNvSpPr>
              <a:spLocks noChangeShapeType="1"/>
            </p:cNvSpPr>
            <p:nvPr/>
          </p:nvSpPr>
          <p:spPr bwMode="auto">
            <a:xfrm>
              <a:off x="7932" y="3631"/>
              <a:ext cx="0"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0948" name="Line 13"/>
            <p:cNvSpPr>
              <a:spLocks noChangeShapeType="1"/>
            </p:cNvSpPr>
            <p:nvPr/>
          </p:nvSpPr>
          <p:spPr bwMode="auto">
            <a:xfrm>
              <a:off x="7731" y="3694"/>
              <a:ext cx="40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0949" name="Freeform 14"/>
            <p:cNvSpPr>
              <a:spLocks/>
            </p:cNvSpPr>
            <p:nvPr/>
          </p:nvSpPr>
          <p:spPr bwMode="auto">
            <a:xfrm>
              <a:off x="7654" y="3863"/>
              <a:ext cx="554" cy="271"/>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0901" name="Text Box 15"/>
          <p:cNvSpPr txBox="1">
            <a:spLocks noChangeArrowheads="1"/>
          </p:cNvSpPr>
          <p:nvPr/>
        </p:nvSpPr>
        <p:spPr bwMode="auto">
          <a:xfrm>
            <a:off x="5464064" y="1975420"/>
            <a:ext cx="19859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a:solidFill>
                  <a:srgbClr val="000000"/>
                </a:solidFill>
              </a:rPr>
              <a:t>Course Catalog System</a:t>
            </a:r>
          </a:p>
        </p:txBody>
      </p:sp>
      <p:grpSp>
        <p:nvGrpSpPr>
          <p:cNvPr id="178184" name="Group 16"/>
          <p:cNvGrpSpPr>
            <a:grpSpLocks/>
          </p:cNvGrpSpPr>
          <p:nvPr/>
        </p:nvGrpSpPr>
        <p:grpSpPr bwMode="auto">
          <a:xfrm>
            <a:off x="3615893" y="1579697"/>
            <a:ext cx="1950765" cy="1044278"/>
            <a:chOff x="1776" y="806"/>
            <a:chExt cx="1728" cy="1035"/>
          </a:xfrm>
        </p:grpSpPr>
        <p:sp>
          <p:nvSpPr>
            <p:cNvPr id="80944" name="Oval 17"/>
            <p:cNvSpPr>
              <a:spLocks noChangeArrowheads="1"/>
            </p:cNvSpPr>
            <p:nvPr/>
          </p:nvSpPr>
          <p:spPr bwMode="auto">
            <a:xfrm>
              <a:off x="2311" y="806"/>
              <a:ext cx="658" cy="346"/>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0945" name="Text Box 18"/>
            <p:cNvSpPr txBox="1">
              <a:spLocks noChangeArrowheads="1"/>
            </p:cNvSpPr>
            <p:nvPr/>
          </p:nvSpPr>
          <p:spPr bwMode="auto">
            <a:xfrm>
              <a:off x="1776" y="1200"/>
              <a:ext cx="1728"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dirty="0">
                  <a:solidFill>
                    <a:srgbClr val="000000"/>
                  </a:solidFill>
                </a:rPr>
                <a:t>Register for Courses</a:t>
              </a:r>
            </a:p>
          </p:txBody>
        </p:sp>
      </p:grpSp>
      <p:sp>
        <p:nvSpPr>
          <p:cNvPr id="80903" name="Line 19"/>
          <p:cNvSpPr>
            <a:spLocks noChangeShapeType="1"/>
          </p:cNvSpPr>
          <p:nvPr/>
        </p:nvSpPr>
        <p:spPr bwMode="auto">
          <a:xfrm>
            <a:off x="4949626" y="1746780"/>
            <a:ext cx="1257518"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0904" name="Line 20"/>
          <p:cNvSpPr>
            <a:spLocks noChangeShapeType="1"/>
          </p:cNvSpPr>
          <p:nvPr/>
        </p:nvSpPr>
        <p:spPr bwMode="auto">
          <a:xfrm>
            <a:off x="1078872" y="2620301"/>
            <a:ext cx="6857725" cy="0"/>
          </a:xfrm>
          <a:prstGeom prst="line">
            <a:avLst/>
          </a:prstGeom>
          <a:noFill/>
          <a:ln w="28575">
            <a:solidFill>
              <a:schemeClr val="tx2"/>
            </a:solidFill>
            <a:prstDash val="dashDot"/>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0905" name="Text Box 21"/>
          <p:cNvSpPr txBox="1">
            <a:spLocks noChangeArrowheads="1"/>
          </p:cNvSpPr>
          <p:nvPr/>
        </p:nvSpPr>
        <p:spPr bwMode="auto">
          <a:xfrm>
            <a:off x="1732547" y="2097068"/>
            <a:ext cx="2117849"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1500" b="1" dirty="0">
                <a:solidFill>
                  <a:srgbClr val="000000"/>
                </a:solidFill>
              </a:rPr>
              <a:t>Use-Case Model</a:t>
            </a:r>
          </a:p>
        </p:txBody>
      </p:sp>
      <p:sp>
        <p:nvSpPr>
          <p:cNvPr id="80906" name="Text Box 22"/>
          <p:cNvSpPr txBox="1">
            <a:spLocks noChangeArrowheads="1"/>
          </p:cNvSpPr>
          <p:nvPr/>
        </p:nvSpPr>
        <p:spPr bwMode="auto">
          <a:xfrm>
            <a:off x="877400" y="3172866"/>
            <a:ext cx="188481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1500" b="1" dirty="0">
                <a:solidFill>
                  <a:srgbClr val="000000"/>
                </a:solidFill>
              </a:rPr>
              <a:t>设计模型</a:t>
            </a:r>
            <a:endParaRPr lang="en-US" altLang="zh-CN" sz="1500" b="1" dirty="0">
              <a:solidFill>
                <a:srgbClr val="000000"/>
              </a:solidFill>
            </a:endParaRPr>
          </a:p>
        </p:txBody>
      </p:sp>
      <p:pic>
        <p:nvPicPr>
          <p:cNvPr id="178189" name="图片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4539" y="3028976"/>
            <a:ext cx="2125877" cy="14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90"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3774" y="3334449"/>
            <a:ext cx="1784313" cy="11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91"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08665" y="3122823"/>
            <a:ext cx="1967610" cy="138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92"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9549" y="4567802"/>
            <a:ext cx="1601878" cy="130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93" name="图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58028" y="4625908"/>
            <a:ext cx="1630166" cy="125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94" name="图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32435" y="4566336"/>
            <a:ext cx="1982842" cy="1447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3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5707256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300" fill="hold"/>
                                        <p:tgtEl>
                                          <p:spTgt spid="40"/>
                                        </p:tgtEl>
                                        <p:attrNameLst>
                                          <p:attrName>ppt_x</p:attrName>
                                        </p:attrNameLst>
                                      </p:cBhvr>
                                      <p:tavLst>
                                        <p:tav tm="0">
                                          <p:val>
                                            <p:strVal val="0-#ppt_w/2"/>
                                          </p:val>
                                        </p:tav>
                                        <p:tav tm="100000">
                                          <p:val>
                                            <p:strVal val="#ppt_x"/>
                                          </p:val>
                                        </p:tav>
                                      </p:tavLst>
                                    </p:anim>
                                    <p:anim calcmode="lin" valueType="num">
                                      <p:cBhvr additive="base">
                                        <p:cTn id="12" dur="3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27" name="Group 2"/>
          <p:cNvGrpSpPr>
            <a:grpSpLocks/>
          </p:cNvGrpSpPr>
          <p:nvPr/>
        </p:nvGrpSpPr>
        <p:grpSpPr bwMode="auto">
          <a:xfrm>
            <a:off x="998282" y="2522739"/>
            <a:ext cx="898436" cy="1200359"/>
            <a:chOff x="365" y="2533"/>
            <a:chExt cx="754" cy="1008"/>
          </a:xfrm>
        </p:grpSpPr>
        <p:sp>
          <p:nvSpPr>
            <p:cNvPr id="83008" name="Oval 3"/>
            <p:cNvSpPr>
              <a:spLocks noChangeArrowheads="1"/>
            </p:cNvSpPr>
            <p:nvPr/>
          </p:nvSpPr>
          <p:spPr bwMode="auto">
            <a:xfrm>
              <a:off x="365" y="2533"/>
              <a:ext cx="624" cy="288"/>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3009" name="Rectangle 4"/>
            <p:cNvSpPr>
              <a:spLocks noChangeArrowheads="1"/>
            </p:cNvSpPr>
            <p:nvPr/>
          </p:nvSpPr>
          <p:spPr bwMode="auto">
            <a:xfrm>
              <a:off x="687" y="2821"/>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3010" name="Line 5"/>
            <p:cNvSpPr>
              <a:spLocks noChangeShapeType="1"/>
            </p:cNvSpPr>
            <p:nvPr/>
          </p:nvSpPr>
          <p:spPr bwMode="auto">
            <a:xfrm>
              <a:off x="975" y="2821"/>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1" name="Line 6"/>
            <p:cNvSpPr>
              <a:spLocks noChangeShapeType="1"/>
            </p:cNvSpPr>
            <p:nvPr/>
          </p:nvSpPr>
          <p:spPr bwMode="auto">
            <a:xfrm>
              <a:off x="975" y="2821"/>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2" name="Line 7"/>
            <p:cNvSpPr>
              <a:spLocks noChangeShapeType="1"/>
            </p:cNvSpPr>
            <p:nvPr/>
          </p:nvSpPr>
          <p:spPr bwMode="auto">
            <a:xfrm flipH="1">
              <a:off x="975" y="2965"/>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3" name="Line 8"/>
            <p:cNvSpPr>
              <a:spLocks noChangeShapeType="1"/>
            </p:cNvSpPr>
            <p:nvPr/>
          </p:nvSpPr>
          <p:spPr bwMode="auto">
            <a:xfrm>
              <a:off x="735" y="306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4" name="Line 9"/>
            <p:cNvSpPr>
              <a:spLocks noChangeShapeType="1"/>
            </p:cNvSpPr>
            <p:nvPr/>
          </p:nvSpPr>
          <p:spPr bwMode="auto">
            <a:xfrm>
              <a:off x="735" y="310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5" name="Line 10"/>
            <p:cNvSpPr>
              <a:spLocks noChangeShapeType="1"/>
            </p:cNvSpPr>
            <p:nvPr/>
          </p:nvSpPr>
          <p:spPr bwMode="auto">
            <a:xfrm>
              <a:off x="735" y="315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6" name="Line 11"/>
            <p:cNvSpPr>
              <a:spLocks noChangeShapeType="1"/>
            </p:cNvSpPr>
            <p:nvPr/>
          </p:nvSpPr>
          <p:spPr bwMode="auto">
            <a:xfrm>
              <a:off x="735" y="325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7" name="Line 12"/>
            <p:cNvSpPr>
              <a:spLocks noChangeShapeType="1"/>
            </p:cNvSpPr>
            <p:nvPr/>
          </p:nvSpPr>
          <p:spPr bwMode="auto">
            <a:xfrm>
              <a:off x="735" y="320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8" name="Line 13"/>
            <p:cNvSpPr>
              <a:spLocks noChangeShapeType="1"/>
            </p:cNvSpPr>
            <p:nvPr/>
          </p:nvSpPr>
          <p:spPr bwMode="auto">
            <a:xfrm>
              <a:off x="735" y="3301"/>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19" name="Line 14"/>
            <p:cNvSpPr>
              <a:spLocks noChangeShapeType="1"/>
            </p:cNvSpPr>
            <p:nvPr/>
          </p:nvSpPr>
          <p:spPr bwMode="auto">
            <a:xfrm>
              <a:off x="735" y="3349"/>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0" name="Line 15"/>
            <p:cNvSpPr>
              <a:spLocks noChangeShapeType="1"/>
            </p:cNvSpPr>
            <p:nvPr/>
          </p:nvSpPr>
          <p:spPr bwMode="auto">
            <a:xfrm>
              <a:off x="735" y="3397"/>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1" name="Line 16"/>
            <p:cNvSpPr>
              <a:spLocks noChangeShapeType="1"/>
            </p:cNvSpPr>
            <p:nvPr/>
          </p:nvSpPr>
          <p:spPr bwMode="auto">
            <a:xfrm>
              <a:off x="735" y="3445"/>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2" name="Line 17"/>
            <p:cNvSpPr>
              <a:spLocks noChangeShapeType="1"/>
            </p:cNvSpPr>
            <p:nvPr/>
          </p:nvSpPr>
          <p:spPr bwMode="auto">
            <a:xfrm>
              <a:off x="735" y="349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3" name="Line 18"/>
            <p:cNvSpPr>
              <a:spLocks noChangeShapeType="1"/>
            </p:cNvSpPr>
            <p:nvPr/>
          </p:nvSpPr>
          <p:spPr bwMode="auto">
            <a:xfrm>
              <a:off x="735" y="3013"/>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4" name="Line 19"/>
            <p:cNvSpPr>
              <a:spLocks noChangeShapeType="1"/>
            </p:cNvSpPr>
            <p:nvPr/>
          </p:nvSpPr>
          <p:spPr bwMode="auto">
            <a:xfrm>
              <a:off x="735" y="2917"/>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5" name="Line 20"/>
            <p:cNvSpPr>
              <a:spLocks noChangeShapeType="1"/>
            </p:cNvSpPr>
            <p:nvPr/>
          </p:nvSpPr>
          <p:spPr bwMode="auto">
            <a:xfrm>
              <a:off x="735" y="2869"/>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3026" name="Line 21"/>
            <p:cNvSpPr>
              <a:spLocks noChangeShapeType="1"/>
            </p:cNvSpPr>
            <p:nvPr/>
          </p:nvSpPr>
          <p:spPr bwMode="auto">
            <a:xfrm>
              <a:off x="735" y="2965"/>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82947" name="AutoShape 22"/>
          <p:cNvSpPr>
            <a:spLocks noChangeArrowheads="1"/>
          </p:cNvSpPr>
          <p:nvPr/>
        </p:nvSpPr>
        <p:spPr bwMode="auto">
          <a:xfrm>
            <a:off x="2651522" y="3065025"/>
            <a:ext cx="514439" cy="400120"/>
          </a:xfrm>
          <a:prstGeom prst="rightArrow">
            <a:avLst>
              <a:gd name="adj1" fmla="val 54759"/>
              <a:gd name="adj2" fmla="val 78869"/>
            </a:avLst>
          </a:prstGeom>
          <a:solidFill>
            <a:srgbClr val="FF33CC"/>
          </a:solidFill>
          <a:ln>
            <a:noFill/>
          </a:ln>
          <a:effectLst/>
          <a:extLs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48" name="Text Box 23"/>
          <p:cNvSpPr txBox="1">
            <a:spLocks noChangeArrowheads="1"/>
          </p:cNvSpPr>
          <p:nvPr/>
        </p:nvSpPr>
        <p:spPr bwMode="auto">
          <a:xfrm>
            <a:off x="936724" y="3786120"/>
            <a:ext cx="1371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b="1" dirty="0">
                <a:solidFill>
                  <a:srgbClr val="000000"/>
                </a:solidFill>
              </a:rPr>
              <a:t>用例实现</a:t>
            </a:r>
            <a:endParaRPr lang="en-US" altLang="zh-CN" b="1" dirty="0">
              <a:solidFill>
                <a:srgbClr val="000000"/>
              </a:solidFill>
            </a:endParaRPr>
          </a:p>
        </p:txBody>
      </p:sp>
      <p:sp>
        <p:nvSpPr>
          <p:cNvPr id="82949" name="Text Box 24"/>
          <p:cNvSpPr txBox="1">
            <a:spLocks noChangeArrowheads="1"/>
          </p:cNvSpPr>
          <p:nvPr/>
        </p:nvSpPr>
        <p:spPr bwMode="auto">
          <a:xfrm>
            <a:off x="5357455" y="4183507"/>
            <a:ext cx="1993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b="1" dirty="0">
                <a:solidFill>
                  <a:srgbClr val="000000"/>
                </a:solidFill>
              </a:rPr>
              <a:t>用例实现</a:t>
            </a:r>
            <a:endParaRPr lang="en-US" altLang="zh-CN" b="1" dirty="0">
              <a:solidFill>
                <a:srgbClr val="000000"/>
              </a:solidFill>
            </a:endParaRPr>
          </a:p>
        </p:txBody>
      </p:sp>
      <p:grpSp>
        <p:nvGrpSpPr>
          <p:cNvPr id="180231" name="Group 25"/>
          <p:cNvGrpSpPr>
            <a:grpSpLocks/>
          </p:cNvGrpSpPr>
          <p:nvPr/>
        </p:nvGrpSpPr>
        <p:grpSpPr bwMode="auto">
          <a:xfrm>
            <a:off x="3644585" y="1965796"/>
            <a:ext cx="2018824" cy="1877299"/>
            <a:chOff x="1969" y="1606"/>
            <a:chExt cx="1696" cy="1577"/>
          </a:xfrm>
        </p:grpSpPr>
        <p:grpSp>
          <p:nvGrpSpPr>
            <p:cNvPr id="180262" name="Group 26"/>
            <p:cNvGrpSpPr>
              <a:grpSpLocks/>
            </p:cNvGrpSpPr>
            <p:nvPr/>
          </p:nvGrpSpPr>
          <p:grpSpPr bwMode="auto">
            <a:xfrm>
              <a:off x="1969" y="1606"/>
              <a:ext cx="1696" cy="917"/>
              <a:chOff x="277" y="960"/>
              <a:chExt cx="5183" cy="2689"/>
            </a:xfrm>
          </p:grpSpPr>
          <p:grpSp>
            <p:nvGrpSpPr>
              <p:cNvPr id="180264" name="Group 27"/>
              <p:cNvGrpSpPr>
                <a:grpSpLocks/>
              </p:cNvGrpSpPr>
              <p:nvPr/>
            </p:nvGrpSpPr>
            <p:grpSpPr bwMode="auto">
              <a:xfrm>
                <a:off x="277" y="960"/>
                <a:ext cx="481" cy="1556"/>
                <a:chOff x="2830" y="1554"/>
                <a:chExt cx="481" cy="1556"/>
              </a:xfrm>
            </p:grpSpPr>
            <p:grpSp>
              <p:nvGrpSpPr>
                <p:cNvPr id="180287" name="Group 28"/>
                <p:cNvGrpSpPr>
                  <a:grpSpLocks/>
                </p:cNvGrpSpPr>
                <p:nvPr/>
              </p:nvGrpSpPr>
              <p:grpSpPr bwMode="auto">
                <a:xfrm>
                  <a:off x="2839" y="1554"/>
                  <a:ext cx="472" cy="595"/>
                  <a:chOff x="7654" y="3380"/>
                  <a:chExt cx="554" cy="754"/>
                </a:xfrm>
              </p:grpSpPr>
              <p:sp>
                <p:nvSpPr>
                  <p:cNvPr id="83004" name="Oval 29"/>
                  <p:cNvSpPr>
                    <a:spLocks noChangeArrowheads="1"/>
                  </p:cNvSpPr>
                  <p:nvPr/>
                </p:nvSpPr>
                <p:spPr bwMode="auto">
                  <a:xfrm>
                    <a:off x="7804" y="3380"/>
                    <a:ext cx="252"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3005" name="Line 30"/>
                  <p:cNvSpPr>
                    <a:spLocks noChangeShapeType="1"/>
                  </p:cNvSpPr>
                  <p:nvPr/>
                </p:nvSpPr>
                <p:spPr bwMode="auto">
                  <a:xfrm>
                    <a:off x="7932" y="3632"/>
                    <a:ext cx="0" cy="2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3006" name="Line 31"/>
                  <p:cNvSpPr>
                    <a:spLocks noChangeShapeType="1"/>
                  </p:cNvSpPr>
                  <p:nvPr/>
                </p:nvSpPr>
                <p:spPr bwMode="auto">
                  <a:xfrm>
                    <a:off x="7729" y="3696"/>
                    <a:ext cx="4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3007" name="Freeform 32"/>
                  <p:cNvSpPr>
                    <a:spLocks/>
                  </p:cNvSpPr>
                  <p:nvPr/>
                </p:nvSpPr>
                <p:spPr bwMode="auto">
                  <a:xfrm>
                    <a:off x="7654" y="3860"/>
                    <a:ext cx="552" cy="274"/>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3003" name="Text Box 33"/>
                <p:cNvSpPr txBox="1">
                  <a:spLocks noChangeArrowheads="1"/>
                </p:cNvSpPr>
                <p:nvPr/>
              </p:nvSpPr>
              <p:spPr bwMode="auto">
                <a:xfrm>
                  <a:off x="2830" y="2200"/>
                  <a:ext cx="474" cy="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u="sng">
                    <a:solidFill>
                      <a:srgbClr val="000000"/>
                    </a:solidFill>
                  </a:endParaRPr>
                </a:p>
              </p:txBody>
            </p:sp>
          </p:grpSp>
          <p:grpSp>
            <p:nvGrpSpPr>
              <p:cNvPr id="180265" name="Group 34"/>
              <p:cNvGrpSpPr>
                <a:grpSpLocks/>
              </p:cNvGrpSpPr>
              <p:nvPr/>
            </p:nvGrpSpPr>
            <p:grpSpPr bwMode="auto">
              <a:xfrm>
                <a:off x="1283" y="1075"/>
                <a:ext cx="1008" cy="872"/>
                <a:chOff x="2783" y="2764"/>
                <a:chExt cx="1056" cy="484"/>
              </a:xfrm>
            </p:grpSpPr>
            <p:sp>
              <p:nvSpPr>
                <p:cNvPr id="83000" name="Rectangle 35"/>
                <p:cNvSpPr>
                  <a:spLocks noChangeArrowheads="1"/>
                </p:cNvSpPr>
                <p:nvPr/>
              </p:nvSpPr>
              <p:spPr bwMode="auto">
                <a:xfrm>
                  <a:off x="2783" y="2764"/>
                  <a:ext cx="1056" cy="37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3001" name="Text Box 36"/>
                <p:cNvSpPr txBox="1">
                  <a:spLocks noChangeArrowheads="1"/>
                </p:cNvSpPr>
                <p:nvPr/>
              </p:nvSpPr>
              <p:spPr bwMode="auto">
                <a:xfrm>
                  <a:off x="3315" y="2869"/>
                  <a:ext cx="0"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u="sng">
                    <a:solidFill>
                      <a:srgbClr val="000000"/>
                    </a:solidFill>
                  </a:endParaRPr>
                </a:p>
              </p:txBody>
            </p:sp>
          </p:grpSp>
          <p:grpSp>
            <p:nvGrpSpPr>
              <p:cNvPr id="180266" name="Group 37"/>
              <p:cNvGrpSpPr>
                <a:grpSpLocks/>
              </p:cNvGrpSpPr>
              <p:nvPr/>
            </p:nvGrpSpPr>
            <p:grpSpPr bwMode="auto">
              <a:xfrm>
                <a:off x="2435" y="1089"/>
                <a:ext cx="723" cy="864"/>
                <a:chOff x="2782" y="2772"/>
                <a:chExt cx="1060" cy="455"/>
              </a:xfrm>
            </p:grpSpPr>
            <p:sp>
              <p:nvSpPr>
                <p:cNvPr id="82998" name="Rectangle 38"/>
                <p:cNvSpPr>
                  <a:spLocks noChangeArrowheads="1"/>
                </p:cNvSpPr>
                <p:nvPr/>
              </p:nvSpPr>
              <p:spPr bwMode="auto">
                <a:xfrm>
                  <a:off x="2782" y="2772"/>
                  <a:ext cx="1060"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99" name="Text Box 39"/>
                <p:cNvSpPr txBox="1">
                  <a:spLocks noChangeArrowheads="1"/>
                </p:cNvSpPr>
                <p:nvPr/>
              </p:nvSpPr>
              <p:spPr bwMode="auto">
                <a:xfrm>
                  <a:off x="3317"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u="sng">
                    <a:solidFill>
                      <a:srgbClr val="000000"/>
                    </a:solidFill>
                  </a:endParaRPr>
                </a:p>
              </p:txBody>
            </p:sp>
          </p:grpSp>
          <p:grpSp>
            <p:nvGrpSpPr>
              <p:cNvPr id="180267" name="Group 40"/>
              <p:cNvGrpSpPr>
                <a:grpSpLocks/>
              </p:cNvGrpSpPr>
              <p:nvPr/>
            </p:nvGrpSpPr>
            <p:grpSpPr bwMode="auto">
              <a:xfrm>
                <a:off x="3300" y="1089"/>
                <a:ext cx="1008" cy="864"/>
                <a:chOff x="2784" y="2772"/>
                <a:chExt cx="1056" cy="455"/>
              </a:xfrm>
            </p:grpSpPr>
            <p:sp>
              <p:nvSpPr>
                <p:cNvPr id="82996" name="Rectangle 41"/>
                <p:cNvSpPr>
                  <a:spLocks noChangeArrowheads="1"/>
                </p:cNvSpPr>
                <p:nvPr/>
              </p:nvSpPr>
              <p:spPr bwMode="auto">
                <a:xfrm>
                  <a:off x="2784" y="2772"/>
                  <a:ext cx="1056"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97" name="Text Box 42"/>
                <p:cNvSpPr txBox="1">
                  <a:spLocks noChangeArrowheads="1"/>
                </p:cNvSpPr>
                <p:nvPr/>
              </p:nvSpPr>
              <p:spPr bwMode="auto">
                <a:xfrm>
                  <a:off x="3312"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u="sng">
                    <a:solidFill>
                      <a:srgbClr val="000000"/>
                    </a:solidFill>
                  </a:endParaRPr>
                </a:p>
              </p:txBody>
            </p:sp>
          </p:grpSp>
          <p:sp>
            <p:nvSpPr>
              <p:cNvPr id="82983" name="Line 43"/>
              <p:cNvSpPr>
                <a:spLocks noChangeShapeType="1"/>
              </p:cNvSpPr>
              <p:nvPr/>
            </p:nvSpPr>
            <p:spPr bwMode="auto">
              <a:xfrm>
                <a:off x="576" y="1873"/>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4" name="Line 44"/>
              <p:cNvSpPr>
                <a:spLocks noChangeShapeType="1"/>
              </p:cNvSpPr>
              <p:nvPr/>
            </p:nvSpPr>
            <p:spPr bwMode="auto">
              <a:xfrm>
                <a:off x="1765" y="1873"/>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5" name="Line 45"/>
              <p:cNvSpPr>
                <a:spLocks noChangeShapeType="1"/>
              </p:cNvSpPr>
              <p:nvPr/>
            </p:nvSpPr>
            <p:spPr bwMode="auto">
              <a:xfrm>
                <a:off x="2916" y="1873"/>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6" name="Line 46"/>
              <p:cNvSpPr>
                <a:spLocks noChangeShapeType="1"/>
              </p:cNvSpPr>
              <p:nvPr/>
            </p:nvSpPr>
            <p:spPr bwMode="auto">
              <a:xfrm>
                <a:off x="3782" y="1873"/>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7" name="Line 47"/>
              <p:cNvSpPr>
                <a:spLocks noChangeShapeType="1"/>
              </p:cNvSpPr>
              <p:nvPr/>
            </p:nvSpPr>
            <p:spPr bwMode="auto">
              <a:xfrm>
                <a:off x="564" y="2064"/>
                <a:ext cx="1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8" name="Line 48"/>
              <p:cNvSpPr>
                <a:spLocks noChangeShapeType="1"/>
              </p:cNvSpPr>
              <p:nvPr/>
            </p:nvSpPr>
            <p:spPr bwMode="auto">
              <a:xfrm>
                <a:off x="1765" y="2689"/>
                <a:ext cx="1151"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89" name="Line 49"/>
              <p:cNvSpPr>
                <a:spLocks noChangeShapeType="1"/>
              </p:cNvSpPr>
              <p:nvPr/>
            </p:nvSpPr>
            <p:spPr bwMode="auto">
              <a:xfrm>
                <a:off x="2916" y="3071"/>
                <a:ext cx="865"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90" name="Line 50"/>
              <p:cNvSpPr>
                <a:spLocks noChangeShapeType="1"/>
              </p:cNvSpPr>
              <p:nvPr/>
            </p:nvSpPr>
            <p:spPr bwMode="auto">
              <a:xfrm>
                <a:off x="2916" y="3457"/>
                <a:ext cx="1968"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2991" name="Line 51"/>
              <p:cNvSpPr>
                <a:spLocks noChangeShapeType="1"/>
              </p:cNvSpPr>
              <p:nvPr/>
            </p:nvSpPr>
            <p:spPr bwMode="auto">
              <a:xfrm>
                <a:off x="564" y="2353"/>
                <a:ext cx="1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180277" name="Group 52"/>
              <p:cNvGrpSpPr>
                <a:grpSpLocks/>
              </p:cNvGrpSpPr>
              <p:nvPr/>
            </p:nvGrpSpPr>
            <p:grpSpPr bwMode="auto">
              <a:xfrm>
                <a:off x="4452" y="1089"/>
                <a:ext cx="1008" cy="864"/>
                <a:chOff x="2784" y="2772"/>
                <a:chExt cx="1056" cy="455"/>
              </a:xfrm>
            </p:grpSpPr>
            <p:sp>
              <p:nvSpPr>
                <p:cNvPr id="82994" name="Rectangle 53"/>
                <p:cNvSpPr>
                  <a:spLocks noChangeArrowheads="1"/>
                </p:cNvSpPr>
                <p:nvPr/>
              </p:nvSpPr>
              <p:spPr bwMode="auto">
                <a:xfrm>
                  <a:off x="2784" y="2772"/>
                  <a:ext cx="1056" cy="3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95" name="Text Box 54"/>
                <p:cNvSpPr txBox="1">
                  <a:spLocks noChangeArrowheads="1"/>
                </p:cNvSpPr>
                <p:nvPr/>
              </p:nvSpPr>
              <p:spPr bwMode="auto">
                <a:xfrm>
                  <a:off x="3312" y="2868"/>
                  <a:ext cx="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en-US" altLang="zh-CN" u="sng">
                    <a:solidFill>
                      <a:srgbClr val="000000"/>
                    </a:solidFill>
                  </a:endParaRPr>
                </a:p>
              </p:txBody>
            </p:sp>
          </p:grpSp>
          <p:sp>
            <p:nvSpPr>
              <p:cNvPr id="82993" name="Line 55"/>
              <p:cNvSpPr>
                <a:spLocks noChangeShapeType="1"/>
              </p:cNvSpPr>
              <p:nvPr/>
            </p:nvSpPr>
            <p:spPr bwMode="auto">
              <a:xfrm>
                <a:off x="4884" y="1873"/>
                <a:ext cx="0" cy="1776"/>
              </a:xfrm>
              <a:prstGeom prst="line">
                <a:avLst/>
              </a:prstGeom>
              <a:noFill/>
              <a:ln w="28575">
                <a:solidFill>
                  <a:schemeClr val="tx1"/>
                </a:solidFill>
                <a:prstDash val="dash"/>
                <a:round/>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sp>
          <p:nvSpPr>
            <p:cNvPr id="82978" name="Text Box 56"/>
            <p:cNvSpPr txBox="1">
              <a:spLocks noChangeArrowheads="1"/>
            </p:cNvSpPr>
            <p:nvPr/>
          </p:nvSpPr>
          <p:spPr bwMode="auto">
            <a:xfrm>
              <a:off x="1993" y="2640"/>
              <a:ext cx="1651"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a:solidFill>
                    <a:srgbClr val="000000"/>
                  </a:solidFill>
                </a:rPr>
                <a:t>Sequence Diagrams</a:t>
              </a:r>
            </a:p>
          </p:txBody>
        </p:sp>
      </p:grpSp>
      <p:grpSp>
        <p:nvGrpSpPr>
          <p:cNvPr id="180232" name="Group 57"/>
          <p:cNvGrpSpPr>
            <a:grpSpLocks/>
          </p:cNvGrpSpPr>
          <p:nvPr/>
        </p:nvGrpSpPr>
        <p:grpSpPr bwMode="auto">
          <a:xfrm>
            <a:off x="6243018" y="2020871"/>
            <a:ext cx="1965421" cy="1865574"/>
            <a:chOff x="1968" y="1488"/>
            <a:chExt cx="1651" cy="1567"/>
          </a:xfrm>
        </p:grpSpPr>
        <p:grpSp>
          <p:nvGrpSpPr>
            <p:cNvPr id="180239" name="Group 58"/>
            <p:cNvGrpSpPr>
              <a:grpSpLocks/>
            </p:cNvGrpSpPr>
            <p:nvPr/>
          </p:nvGrpSpPr>
          <p:grpSpPr bwMode="auto">
            <a:xfrm>
              <a:off x="1978" y="1515"/>
              <a:ext cx="156" cy="218"/>
              <a:chOff x="7654" y="3380"/>
              <a:chExt cx="554" cy="754"/>
            </a:xfrm>
          </p:grpSpPr>
          <p:sp>
            <p:nvSpPr>
              <p:cNvPr id="82973" name="Oval 59"/>
              <p:cNvSpPr>
                <a:spLocks noChangeArrowheads="1"/>
              </p:cNvSpPr>
              <p:nvPr/>
            </p:nvSpPr>
            <p:spPr bwMode="auto">
              <a:xfrm>
                <a:off x="7806" y="3380"/>
                <a:ext cx="254" cy="247"/>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74" name="Line 60"/>
              <p:cNvSpPr>
                <a:spLocks noChangeShapeType="1"/>
              </p:cNvSpPr>
              <p:nvPr/>
            </p:nvSpPr>
            <p:spPr bwMode="auto">
              <a:xfrm>
                <a:off x="7933" y="3632"/>
                <a:ext cx="0" cy="2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2975" name="Line 61"/>
              <p:cNvSpPr>
                <a:spLocks noChangeShapeType="1"/>
              </p:cNvSpPr>
              <p:nvPr/>
            </p:nvSpPr>
            <p:spPr bwMode="auto">
              <a:xfrm>
                <a:off x="7732" y="3695"/>
                <a:ext cx="4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2976" name="Freeform 62"/>
              <p:cNvSpPr>
                <a:spLocks/>
              </p:cNvSpPr>
              <p:nvPr/>
            </p:nvSpPr>
            <p:spPr bwMode="auto">
              <a:xfrm>
                <a:off x="7653" y="3861"/>
                <a:ext cx="555" cy="273"/>
              </a:xfrm>
              <a:custGeom>
                <a:avLst/>
                <a:gdLst>
                  <a:gd name="T0" fmla="*/ 0 w 108"/>
                  <a:gd name="T1" fmla="*/ 272 h 54"/>
                  <a:gd name="T2" fmla="*/ 277 w 108"/>
                  <a:gd name="T3" fmla="*/ 0 h 54"/>
                  <a:gd name="T4" fmla="*/ 554 w 108"/>
                  <a:gd name="T5" fmla="*/ 272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grpSp>
        <p:sp>
          <p:nvSpPr>
            <p:cNvPr id="82955" name="Line 63"/>
            <p:cNvSpPr>
              <a:spLocks noChangeShapeType="1"/>
            </p:cNvSpPr>
            <p:nvPr/>
          </p:nvSpPr>
          <p:spPr bwMode="auto">
            <a:xfrm>
              <a:off x="2153" y="1867"/>
              <a:ext cx="295" cy="29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56" name="Line 64"/>
            <p:cNvSpPr>
              <a:spLocks noChangeShapeType="1"/>
            </p:cNvSpPr>
            <p:nvPr/>
          </p:nvSpPr>
          <p:spPr bwMode="auto">
            <a:xfrm flipV="1">
              <a:off x="2153" y="1602"/>
              <a:ext cx="444" cy="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57" name="Line 65"/>
            <p:cNvSpPr>
              <a:spLocks noChangeShapeType="1"/>
            </p:cNvSpPr>
            <p:nvPr/>
          </p:nvSpPr>
          <p:spPr bwMode="auto">
            <a:xfrm>
              <a:off x="2549" y="2255"/>
              <a:ext cx="746" cy="158"/>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58" name="Line 66"/>
            <p:cNvSpPr>
              <a:spLocks noChangeShapeType="1"/>
            </p:cNvSpPr>
            <p:nvPr/>
          </p:nvSpPr>
          <p:spPr bwMode="auto">
            <a:xfrm flipV="1">
              <a:off x="2549" y="2008"/>
              <a:ext cx="699" cy="21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59" name="Line 67"/>
            <p:cNvSpPr>
              <a:spLocks noChangeShapeType="1"/>
            </p:cNvSpPr>
            <p:nvPr/>
          </p:nvSpPr>
          <p:spPr bwMode="auto">
            <a:xfrm flipV="1">
              <a:off x="3375" y="1621"/>
              <a:ext cx="127" cy="29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0" name="Line 68"/>
            <p:cNvSpPr>
              <a:spLocks noChangeShapeType="1"/>
            </p:cNvSpPr>
            <p:nvPr/>
          </p:nvSpPr>
          <p:spPr bwMode="auto">
            <a:xfrm flipH="1">
              <a:off x="2502" y="1680"/>
              <a:ext cx="234" cy="46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1" name="Line 69"/>
            <p:cNvSpPr>
              <a:spLocks noChangeShapeType="1"/>
            </p:cNvSpPr>
            <p:nvPr/>
          </p:nvSpPr>
          <p:spPr bwMode="auto">
            <a:xfrm>
              <a:off x="2167" y="1939"/>
              <a:ext cx="112" cy="106"/>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2" name="Line 70"/>
            <p:cNvSpPr>
              <a:spLocks noChangeShapeType="1"/>
            </p:cNvSpPr>
            <p:nvPr/>
          </p:nvSpPr>
          <p:spPr bwMode="auto">
            <a:xfrm flipH="1">
              <a:off x="2544" y="1824"/>
              <a:ext cx="80" cy="14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3" name="Line 71"/>
            <p:cNvSpPr>
              <a:spLocks noChangeShapeType="1"/>
            </p:cNvSpPr>
            <p:nvPr/>
          </p:nvSpPr>
          <p:spPr bwMode="auto">
            <a:xfrm flipV="1">
              <a:off x="2708" y="2079"/>
              <a:ext cx="159" cy="52"/>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4" name="Line 72"/>
            <p:cNvSpPr>
              <a:spLocks noChangeShapeType="1"/>
            </p:cNvSpPr>
            <p:nvPr/>
          </p:nvSpPr>
          <p:spPr bwMode="auto">
            <a:xfrm>
              <a:off x="2803" y="2360"/>
              <a:ext cx="159" cy="37"/>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5" name="Line 73"/>
            <p:cNvSpPr>
              <a:spLocks noChangeShapeType="1"/>
            </p:cNvSpPr>
            <p:nvPr/>
          </p:nvSpPr>
          <p:spPr bwMode="auto">
            <a:xfrm flipV="1">
              <a:off x="3375" y="1691"/>
              <a:ext cx="63" cy="14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6" name="Line 74"/>
            <p:cNvSpPr>
              <a:spLocks noChangeShapeType="1"/>
            </p:cNvSpPr>
            <p:nvPr/>
          </p:nvSpPr>
          <p:spPr bwMode="auto">
            <a:xfrm flipV="1">
              <a:off x="2263" y="1586"/>
              <a:ext cx="144" cy="16"/>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2967" name="Text Box 75"/>
            <p:cNvSpPr txBox="1">
              <a:spLocks noChangeArrowheads="1"/>
            </p:cNvSpPr>
            <p:nvPr/>
          </p:nvSpPr>
          <p:spPr bwMode="auto">
            <a:xfrm>
              <a:off x="1968" y="2512"/>
              <a:ext cx="1651"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dirty="0">
                  <a:solidFill>
                    <a:srgbClr val="000000"/>
                  </a:solidFill>
                </a:rPr>
                <a:t>Collaboration Diagrams</a:t>
              </a:r>
            </a:p>
          </p:txBody>
        </p:sp>
        <p:sp>
          <p:nvSpPr>
            <p:cNvPr id="82968" name="Rectangle 76"/>
            <p:cNvSpPr>
              <a:spLocks noChangeArrowheads="1"/>
            </p:cNvSpPr>
            <p:nvPr/>
          </p:nvSpPr>
          <p:spPr bwMode="auto">
            <a:xfrm>
              <a:off x="2592" y="1536"/>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69" name="Rectangle 77"/>
            <p:cNvSpPr>
              <a:spLocks noChangeArrowheads="1"/>
            </p:cNvSpPr>
            <p:nvPr/>
          </p:nvSpPr>
          <p:spPr bwMode="auto">
            <a:xfrm>
              <a:off x="2352" y="2160"/>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70" name="Rectangle 78"/>
            <p:cNvSpPr>
              <a:spLocks noChangeArrowheads="1"/>
            </p:cNvSpPr>
            <p:nvPr/>
          </p:nvSpPr>
          <p:spPr bwMode="auto">
            <a:xfrm>
              <a:off x="3312" y="2352"/>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71" name="Rectangle 79"/>
            <p:cNvSpPr>
              <a:spLocks noChangeArrowheads="1"/>
            </p:cNvSpPr>
            <p:nvPr/>
          </p:nvSpPr>
          <p:spPr bwMode="auto">
            <a:xfrm>
              <a:off x="3264" y="1920"/>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2972" name="Rectangle 80"/>
            <p:cNvSpPr>
              <a:spLocks noChangeArrowheads="1"/>
            </p:cNvSpPr>
            <p:nvPr/>
          </p:nvSpPr>
          <p:spPr bwMode="auto">
            <a:xfrm>
              <a:off x="3408" y="1488"/>
              <a:ext cx="192" cy="14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grpSp>
      <p:sp>
        <p:nvSpPr>
          <p:cNvPr id="88"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8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94" name="Rectangle 45"/>
          <p:cNvSpPr>
            <a:spLocks noChangeArrowheads="1"/>
          </p:cNvSpPr>
          <p:nvPr/>
        </p:nvSpPr>
        <p:spPr bwMode="auto">
          <a:xfrm>
            <a:off x="845436" y="783720"/>
            <a:ext cx="18277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2.2  </a:t>
            </a:r>
            <a:r>
              <a:rPr lang="zh-CN" altLang="en-US" sz="1600" dirty="0">
                <a:solidFill>
                  <a:srgbClr val="FFFFFF"/>
                </a:solidFill>
                <a:latin typeface="微软雅黑" panose="020B0503020204020204" pitchFamily="34" charset="-122"/>
              </a:rPr>
              <a:t>分配用例行为</a:t>
            </a:r>
            <a:endParaRPr lang="en-US" altLang="zh-CN" sz="16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28800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300" fill="hold"/>
                                        <p:tgtEl>
                                          <p:spTgt spid="90"/>
                                        </p:tgtEl>
                                        <p:attrNameLst>
                                          <p:attrName>ppt_x</p:attrName>
                                        </p:attrNameLst>
                                      </p:cBhvr>
                                      <p:tavLst>
                                        <p:tav tm="0">
                                          <p:val>
                                            <p:strVal val="0-#ppt_w/2"/>
                                          </p:val>
                                        </p:tav>
                                        <p:tav tm="100000">
                                          <p:val>
                                            <p:strVal val="#ppt_x"/>
                                          </p:val>
                                        </p:tav>
                                      </p:tavLst>
                                    </p:anim>
                                    <p:anim calcmode="lin" valueType="num">
                                      <p:cBhvr additive="base">
                                        <p:cTn id="12" dur="3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3158453" y="3273643"/>
            <a:ext cx="27861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287338" indent="-2873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solidFill>
                  <a:srgbClr val="000000"/>
                </a:solidFill>
              </a:rPr>
              <a:t>1: </a:t>
            </a:r>
            <a:r>
              <a:rPr lang="en-US" altLang="zh-CN" dirty="0" err="1">
                <a:solidFill>
                  <a:srgbClr val="000000"/>
                </a:solidFill>
              </a:rPr>
              <a:t>PerformResponsibility</a:t>
            </a:r>
            <a:r>
              <a:rPr lang="en-US" altLang="zh-CN" dirty="0">
                <a:solidFill>
                  <a:srgbClr val="000000"/>
                </a:solidFill>
              </a:rPr>
              <a:t>	</a:t>
            </a:r>
          </a:p>
        </p:txBody>
      </p:sp>
      <p:sp>
        <p:nvSpPr>
          <p:cNvPr id="86019" name="Line 3"/>
          <p:cNvSpPr>
            <a:spLocks noChangeShapeType="1"/>
          </p:cNvSpPr>
          <p:nvPr/>
        </p:nvSpPr>
        <p:spPr bwMode="auto">
          <a:xfrm flipV="1">
            <a:off x="3004560" y="3516939"/>
            <a:ext cx="2786180" cy="2931"/>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20" name="Text Box 4"/>
          <p:cNvSpPr txBox="1">
            <a:spLocks noChangeArrowheads="1"/>
          </p:cNvSpPr>
          <p:nvPr/>
        </p:nvSpPr>
        <p:spPr bwMode="auto">
          <a:xfrm>
            <a:off x="2330366" y="1576432"/>
            <a:ext cx="110286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Client Object</a:t>
            </a:r>
          </a:p>
        </p:txBody>
      </p:sp>
      <p:sp>
        <p:nvSpPr>
          <p:cNvPr id="86021" name="Text Box 5"/>
          <p:cNvSpPr txBox="1">
            <a:spLocks noChangeArrowheads="1"/>
          </p:cNvSpPr>
          <p:nvPr/>
        </p:nvSpPr>
        <p:spPr bwMode="auto">
          <a:xfrm>
            <a:off x="4981708" y="1558844"/>
            <a:ext cx="131766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Supplier Object</a:t>
            </a:r>
          </a:p>
        </p:txBody>
      </p:sp>
      <p:sp>
        <p:nvSpPr>
          <p:cNvPr id="86022" name="Text Box 6"/>
          <p:cNvSpPr txBox="1">
            <a:spLocks noChangeArrowheads="1"/>
          </p:cNvSpPr>
          <p:nvPr/>
        </p:nvSpPr>
        <p:spPr bwMode="auto">
          <a:xfrm>
            <a:off x="3200956" y="4172079"/>
            <a:ext cx="78226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Message</a:t>
            </a:r>
          </a:p>
        </p:txBody>
      </p:sp>
      <p:sp>
        <p:nvSpPr>
          <p:cNvPr id="86023" name="Line 7"/>
          <p:cNvSpPr>
            <a:spLocks noChangeShapeType="1"/>
          </p:cNvSpPr>
          <p:nvPr/>
        </p:nvSpPr>
        <p:spPr bwMode="auto">
          <a:xfrm flipV="1">
            <a:off x="3429596" y="3543320"/>
            <a:ext cx="467539" cy="618500"/>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24" name="Line 8"/>
          <p:cNvSpPr>
            <a:spLocks noChangeShapeType="1"/>
          </p:cNvSpPr>
          <p:nvPr/>
        </p:nvSpPr>
        <p:spPr bwMode="auto">
          <a:xfrm>
            <a:off x="3001629" y="2652212"/>
            <a:ext cx="0" cy="2840408"/>
          </a:xfrm>
          <a:prstGeom prst="lin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184330" name="Group 9"/>
          <p:cNvGrpSpPr>
            <a:grpSpLocks/>
          </p:cNvGrpSpPr>
          <p:nvPr/>
        </p:nvGrpSpPr>
        <p:grpSpPr bwMode="auto">
          <a:xfrm>
            <a:off x="2176475" y="2319474"/>
            <a:ext cx="1600478" cy="296095"/>
            <a:chOff x="2784" y="2856"/>
            <a:chExt cx="1056" cy="207"/>
          </a:xfrm>
        </p:grpSpPr>
        <p:sp>
          <p:nvSpPr>
            <p:cNvPr id="86052" name="Rectangle 10"/>
            <p:cNvSpPr>
              <a:spLocks noChangeArrowheads="1"/>
            </p:cNvSpPr>
            <p:nvPr/>
          </p:nvSpPr>
          <p:spPr bwMode="auto">
            <a:xfrm>
              <a:off x="2784" y="2856"/>
              <a:ext cx="1056" cy="194"/>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6053" name="Text Box 11"/>
            <p:cNvSpPr txBox="1">
              <a:spLocks noChangeArrowheads="1"/>
            </p:cNvSpPr>
            <p:nvPr/>
          </p:nvSpPr>
          <p:spPr bwMode="auto">
            <a:xfrm>
              <a:off x="3095" y="2869"/>
              <a:ext cx="43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:Client</a:t>
              </a:r>
            </a:p>
          </p:txBody>
        </p:sp>
      </p:grpSp>
      <p:grpSp>
        <p:nvGrpSpPr>
          <p:cNvPr id="184331" name="Group 12"/>
          <p:cNvGrpSpPr>
            <a:grpSpLocks/>
          </p:cNvGrpSpPr>
          <p:nvPr/>
        </p:nvGrpSpPr>
        <p:grpSpPr bwMode="auto">
          <a:xfrm>
            <a:off x="5006623" y="2304854"/>
            <a:ext cx="1599013" cy="3149659"/>
            <a:chOff x="132" y="1270"/>
            <a:chExt cx="1344" cy="2645"/>
          </a:xfrm>
        </p:grpSpPr>
        <p:sp>
          <p:nvSpPr>
            <p:cNvPr id="86048" name="Line 13"/>
            <p:cNvSpPr>
              <a:spLocks noChangeShapeType="1"/>
            </p:cNvSpPr>
            <p:nvPr/>
          </p:nvSpPr>
          <p:spPr bwMode="auto">
            <a:xfrm>
              <a:off x="826" y="1530"/>
              <a:ext cx="0" cy="2385"/>
            </a:xfrm>
            <a:prstGeom prst="lin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184361" name="Group 14"/>
            <p:cNvGrpSpPr>
              <a:grpSpLocks/>
            </p:cNvGrpSpPr>
            <p:nvPr/>
          </p:nvGrpSpPr>
          <p:grpSpPr bwMode="auto">
            <a:xfrm>
              <a:off x="132" y="1270"/>
              <a:ext cx="1344" cy="250"/>
              <a:chOff x="2784" y="2855"/>
              <a:chExt cx="1056" cy="207"/>
            </a:xfrm>
          </p:grpSpPr>
          <p:sp>
            <p:nvSpPr>
              <p:cNvPr id="86050" name="Rectangle 15"/>
              <p:cNvSpPr>
                <a:spLocks noChangeArrowheads="1"/>
              </p:cNvSpPr>
              <p:nvPr/>
            </p:nvSpPr>
            <p:spPr bwMode="auto">
              <a:xfrm>
                <a:off x="2784" y="2855"/>
                <a:ext cx="1056" cy="19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6051" name="Text Box 16"/>
              <p:cNvSpPr txBox="1">
                <a:spLocks noChangeArrowheads="1"/>
              </p:cNvSpPr>
              <p:nvPr/>
            </p:nvSpPr>
            <p:spPr bwMode="auto">
              <a:xfrm>
                <a:off x="3011" y="2869"/>
                <a:ext cx="601"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:Supplier</a:t>
                </a:r>
              </a:p>
            </p:txBody>
          </p:sp>
        </p:grpSp>
      </p:grpSp>
      <p:sp>
        <p:nvSpPr>
          <p:cNvPr id="86027" name="Line 17"/>
          <p:cNvSpPr>
            <a:spLocks noChangeShapeType="1"/>
          </p:cNvSpPr>
          <p:nvPr/>
        </p:nvSpPr>
        <p:spPr bwMode="auto">
          <a:xfrm>
            <a:off x="5509338" y="1891545"/>
            <a:ext cx="449951" cy="301922"/>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28" name="Line 18"/>
          <p:cNvSpPr>
            <a:spLocks noChangeShapeType="1"/>
          </p:cNvSpPr>
          <p:nvPr/>
        </p:nvSpPr>
        <p:spPr bwMode="auto">
          <a:xfrm>
            <a:off x="2891706" y="1926721"/>
            <a:ext cx="449951" cy="300456"/>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29" name="Text Box 19"/>
          <p:cNvSpPr txBox="1">
            <a:spLocks noChangeArrowheads="1"/>
          </p:cNvSpPr>
          <p:nvPr/>
        </p:nvSpPr>
        <p:spPr bwMode="auto">
          <a:xfrm>
            <a:off x="3829715" y="5315278"/>
            <a:ext cx="141224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Focus of Control</a:t>
            </a:r>
          </a:p>
        </p:txBody>
      </p:sp>
      <p:sp>
        <p:nvSpPr>
          <p:cNvPr id="86030" name="Line 20"/>
          <p:cNvSpPr>
            <a:spLocks noChangeShapeType="1"/>
          </p:cNvSpPr>
          <p:nvPr/>
        </p:nvSpPr>
        <p:spPr bwMode="auto">
          <a:xfrm flipV="1">
            <a:off x="5139997" y="4572199"/>
            <a:ext cx="633156" cy="655141"/>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31" name="Line 21"/>
          <p:cNvSpPr>
            <a:spLocks noChangeShapeType="1"/>
          </p:cNvSpPr>
          <p:nvPr/>
        </p:nvSpPr>
        <p:spPr bwMode="auto">
          <a:xfrm flipH="1" flipV="1">
            <a:off x="3086636" y="4629359"/>
            <a:ext cx="740148" cy="596515"/>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32" name="Text Box 22"/>
          <p:cNvSpPr txBox="1">
            <a:spLocks noChangeArrowheads="1"/>
          </p:cNvSpPr>
          <p:nvPr/>
        </p:nvSpPr>
        <p:spPr bwMode="auto">
          <a:xfrm>
            <a:off x="1500815" y="3437794"/>
            <a:ext cx="13571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dirty="0">
                <a:solidFill>
                  <a:srgbClr val="000000"/>
                </a:solidFill>
              </a:rPr>
              <a:t>This is a sample script.  </a:t>
            </a:r>
          </a:p>
        </p:txBody>
      </p:sp>
      <p:sp>
        <p:nvSpPr>
          <p:cNvPr id="86033" name="Line 23"/>
          <p:cNvSpPr>
            <a:spLocks noChangeShapeType="1"/>
          </p:cNvSpPr>
          <p:nvPr/>
        </p:nvSpPr>
        <p:spPr bwMode="auto">
          <a:xfrm>
            <a:off x="5830313" y="3829120"/>
            <a:ext cx="57159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6034" name="Line 24"/>
          <p:cNvSpPr>
            <a:spLocks noChangeShapeType="1"/>
          </p:cNvSpPr>
          <p:nvPr/>
        </p:nvSpPr>
        <p:spPr bwMode="auto">
          <a:xfrm>
            <a:off x="5830313" y="4229239"/>
            <a:ext cx="571599" cy="0"/>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6035" name="Line 25"/>
          <p:cNvSpPr>
            <a:spLocks noChangeShapeType="1"/>
          </p:cNvSpPr>
          <p:nvPr/>
        </p:nvSpPr>
        <p:spPr bwMode="auto">
          <a:xfrm>
            <a:off x="6401912" y="3829120"/>
            <a:ext cx="0" cy="40011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sp>
        <p:nvSpPr>
          <p:cNvPr id="86036" name="Text Box 26"/>
          <p:cNvSpPr txBox="1">
            <a:spLocks noChangeArrowheads="1"/>
          </p:cNvSpPr>
          <p:nvPr/>
        </p:nvSpPr>
        <p:spPr bwMode="auto">
          <a:xfrm>
            <a:off x="6173272" y="3028881"/>
            <a:ext cx="162865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Reflexive Message</a:t>
            </a:r>
          </a:p>
        </p:txBody>
      </p:sp>
      <p:sp>
        <p:nvSpPr>
          <p:cNvPr id="86037" name="Line 27"/>
          <p:cNvSpPr>
            <a:spLocks noChangeShapeType="1"/>
          </p:cNvSpPr>
          <p:nvPr/>
        </p:nvSpPr>
        <p:spPr bwMode="auto">
          <a:xfrm flipH="1">
            <a:off x="6287592" y="3314680"/>
            <a:ext cx="285800" cy="514440"/>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38" name="Rectangle 28"/>
          <p:cNvSpPr>
            <a:spLocks noChangeArrowheads="1"/>
          </p:cNvSpPr>
          <p:nvPr/>
        </p:nvSpPr>
        <p:spPr bwMode="auto">
          <a:xfrm>
            <a:off x="5773153" y="3429000"/>
            <a:ext cx="114320" cy="114319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6039" name="Rectangle 29"/>
          <p:cNvSpPr>
            <a:spLocks noChangeArrowheads="1"/>
          </p:cNvSpPr>
          <p:nvPr/>
        </p:nvSpPr>
        <p:spPr bwMode="auto">
          <a:xfrm>
            <a:off x="2972317" y="3371840"/>
            <a:ext cx="114320" cy="120035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6040" name="Text Box 30"/>
          <p:cNvSpPr txBox="1">
            <a:spLocks noChangeArrowheads="1"/>
          </p:cNvSpPr>
          <p:nvPr/>
        </p:nvSpPr>
        <p:spPr bwMode="auto">
          <a:xfrm>
            <a:off x="3829716" y="2857401"/>
            <a:ext cx="122148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i="1">
                <a:solidFill>
                  <a:srgbClr val="333399"/>
                </a:solidFill>
              </a:rPr>
              <a:t>Object Lifeline</a:t>
            </a:r>
          </a:p>
        </p:txBody>
      </p:sp>
      <p:sp>
        <p:nvSpPr>
          <p:cNvPr id="86041" name="Line 31"/>
          <p:cNvSpPr>
            <a:spLocks noChangeShapeType="1"/>
          </p:cNvSpPr>
          <p:nvPr/>
        </p:nvSpPr>
        <p:spPr bwMode="auto">
          <a:xfrm>
            <a:off x="5097493" y="2957065"/>
            <a:ext cx="732820" cy="14656"/>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42" name="Line 32"/>
          <p:cNvSpPr>
            <a:spLocks noChangeShapeType="1"/>
          </p:cNvSpPr>
          <p:nvPr/>
        </p:nvSpPr>
        <p:spPr bwMode="auto">
          <a:xfrm flipH="1">
            <a:off x="2972316" y="2955599"/>
            <a:ext cx="810499" cy="73282"/>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43" name="Text Box 33"/>
          <p:cNvSpPr txBox="1">
            <a:spLocks noChangeArrowheads="1"/>
          </p:cNvSpPr>
          <p:nvPr/>
        </p:nvSpPr>
        <p:spPr bwMode="auto">
          <a:xfrm>
            <a:off x="6730215" y="3773425"/>
            <a:ext cx="19859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287338" indent="-2873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solidFill>
                  <a:srgbClr val="000000"/>
                </a:solidFill>
              </a:rPr>
              <a:t>1.1: </a:t>
            </a:r>
            <a:r>
              <a:rPr lang="en-US" altLang="zh-CN" dirty="0" err="1">
                <a:solidFill>
                  <a:srgbClr val="000000"/>
                </a:solidFill>
              </a:rPr>
              <a:t>PerformAnother</a:t>
            </a:r>
            <a:r>
              <a:rPr lang="en-US" altLang="zh-CN" dirty="0">
                <a:solidFill>
                  <a:srgbClr val="000000"/>
                </a:solidFill>
              </a:rPr>
              <a:t/>
            </a:r>
            <a:br>
              <a:rPr lang="en-US" altLang="zh-CN" dirty="0">
                <a:solidFill>
                  <a:srgbClr val="000000"/>
                </a:solidFill>
              </a:rPr>
            </a:br>
            <a:r>
              <a:rPr lang="en-US" altLang="zh-CN" dirty="0">
                <a:solidFill>
                  <a:srgbClr val="000000"/>
                </a:solidFill>
              </a:rPr>
              <a:t>Responsibility	</a:t>
            </a:r>
          </a:p>
        </p:txBody>
      </p:sp>
      <p:sp>
        <p:nvSpPr>
          <p:cNvPr id="86045" name="Text Box 35"/>
          <p:cNvSpPr txBox="1">
            <a:spLocks noChangeArrowheads="1"/>
          </p:cNvSpPr>
          <p:nvPr/>
        </p:nvSpPr>
        <p:spPr bwMode="auto">
          <a:xfrm>
            <a:off x="6104066" y="4743679"/>
            <a:ext cx="1854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500" i="1">
                <a:solidFill>
                  <a:srgbClr val="333399"/>
                </a:solidFill>
              </a:rPr>
              <a:t>Hierarchical Message</a:t>
            </a:r>
          </a:p>
          <a:p>
            <a:pPr algn="ctr">
              <a:defRPr/>
            </a:pPr>
            <a:r>
              <a:rPr lang="en-US" altLang="zh-CN" sz="1500" i="1">
                <a:solidFill>
                  <a:srgbClr val="333399"/>
                </a:solidFill>
              </a:rPr>
              <a:t>Numbering</a:t>
            </a:r>
          </a:p>
        </p:txBody>
      </p:sp>
      <p:sp>
        <p:nvSpPr>
          <p:cNvPr id="86046" name="Line 36"/>
          <p:cNvSpPr>
            <a:spLocks noChangeShapeType="1"/>
          </p:cNvSpPr>
          <p:nvPr/>
        </p:nvSpPr>
        <p:spPr bwMode="auto">
          <a:xfrm flipV="1">
            <a:off x="6230433" y="4229239"/>
            <a:ext cx="400119" cy="457279"/>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6047" name="Rectangle 37"/>
          <p:cNvSpPr>
            <a:spLocks noChangeArrowheads="1"/>
          </p:cNvSpPr>
          <p:nvPr/>
        </p:nvSpPr>
        <p:spPr bwMode="auto">
          <a:xfrm>
            <a:off x="5830313" y="4172079"/>
            <a:ext cx="114320" cy="22864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46" name="Rectangle 11"/>
          <p:cNvSpPr>
            <a:spLocks noChangeArrowheads="1"/>
          </p:cNvSpPr>
          <p:nvPr/>
        </p:nvSpPr>
        <p:spPr bwMode="auto">
          <a:xfrm>
            <a:off x="6747455" y="1084379"/>
            <a:ext cx="1859896" cy="467538"/>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84354" name="Rectangle 45"/>
          <p:cNvSpPr>
            <a:spLocks noChangeArrowheads="1"/>
          </p:cNvSpPr>
          <p:nvPr/>
        </p:nvSpPr>
        <p:spPr bwMode="auto">
          <a:xfrm>
            <a:off x="7498218" y="11895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zh-CN" altLang="en-US" sz="1200">
                <a:solidFill>
                  <a:srgbClr val="000000"/>
                </a:solidFill>
                <a:latin typeface="Arial" panose="020B0604020202020204" pitchFamily="34" charset="0"/>
                <a:ea typeface="宋体" panose="02010600030101010101" pitchFamily="2" charset="-122"/>
              </a:rPr>
              <a:t>顺序图</a:t>
            </a:r>
            <a:endParaRPr lang="en-US" altLang="zh-CN" sz="1200">
              <a:solidFill>
                <a:srgbClr val="000000"/>
              </a:solidFill>
              <a:latin typeface="Arial" panose="020B0604020202020204" pitchFamily="34" charset="0"/>
              <a:ea typeface="宋体" panose="02010600030101010101" pitchFamily="2" charset="-122"/>
            </a:endParaRPr>
          </a:p>
        </p:txBody>
      </p:sp>
      <p:sp>
        <p:nvSpPr>
          <p:cNvPr id="47"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48"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482604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0-#ppt_w/2"/>
                                          </p:val>
                                        </p:tav>
                                        <p:tav tm="100000">
                                          <p:val>
                                            <p:strVal val="#ppt_x"/>
                                          </p:val>
                                        </p:tav>
                                      </p:tavLst>
                                    </p:anim>
                                    <p:anim calcmode="lin" valueType="num">
                                      <p:cBhvr additive="base">
                                        <p:cTn id="12" dur="3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1" name="Group 3"/>
          <p:cNvGrpSpPr>
            <a:grpSpLocks/>
          </p:cNvGrpSpPr>
          <p:nvPr/>
        </p:nvGrpSpPr>
        <p:grpSpPr bwMode="auto">
          <a:xfrm>
            <a:off x="15874" y="1124744"/>
            <a:ext cx="9237439" cy="5616624"/>
            <a:chOff x="-2" y="463"/>
            <a:chExt cx="5673" cy="3665"/>
          </a:xfrm>
        </p:grpSpPr>
        <p:sp>
          <p:nvSpPr>
            <p:cNvPr id="87044" name="Oval 4"/>
            <p:cNvSpPr>
              <a:spLocks noChangeArrowheads="1"/>
            </p:cNvSpPr>
            <p:nvPr/>
          </p:nvSpPr>
          <p:spPr bwMode="auto">
            <a:xfrm>
              <a:off x="316" y="520"/>
              <a:ext cx="107" cy="108"/>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45" name="Line 5"/>
            <p:cNvSpPr>
              <a:spLocks noChangeShapeType="1"/>
            </p:cNvSpPr>
            <p:nvPr/>
          </p:nvSpPr>
          <p:spPr bwMode="auto">
            <a:xfrm>
              <a:off x="366" y="621"/>
              <a:ext cx="1" cy="96"/>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46" name="Line 6"/>
            <p:cNvSpPr>
              <a:spLocks noChangeShapeType="1"/>
            </p:cNvSpPr>
            <p:nvPr/>
          </p:nvSpPr>
          <p:spPr bwMode="auto">
            <a:xfrm>
              <a:off x="284" y="646"/>
              <a:ext cx="159"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47" name="Freeform 7"/>
            <p:cNvSpPr>
              <a:spLocks/>
            </p:cNvSpPr>
            <p:nvPr/>
          </p:nvSpPr>
          <p:spPr bwMode="auto">
            <a:xfrm>
              <a:off x="252" y="717"/>
              <a:ext cx="223" cy="108"/>
            </a:xfrm>
            <a:custGeom>
              <a:avLst/>
              <a:gdLst>
                <a:gd name="T0" fmla="*/ 0 w 35"/>
                <a:gd name="T1" fmla="*/ 108 h 17"/>
                <a:gd name="T2" fmla="*/ 114 w 35"/>
                <a:gd name="T3" fmla="*/ 0 h 17"/>
                <a:gd name="T4" fmla="*/ 222 w 35"/>
                <a:gd name="T5" fmla="*/ 108 h 17"/>
                <a:gd name="T6" fmla="*/ 0 60000 65536"/>
                <a:gd name="T7" fmla="*/ 0 60000 65536"/>
                <a:gd name="T8" fmla="*/ 0 60000 65536"/>
              </a:gdLst>
              <a:ahLst/>
              <a:cxnLst>
                <a:cxn ang="T6">
                  <a:pos x="T0" y="T1"/>
                </a:cxn>
                <a:cxn ang="T7">
                  <a:pos x="T2" y="T3"/>
                </a:cxn>
                <a:cxn ang="T8">
                  <a:pos x="T4" y="T5"/>
                </a:cxn>
              </a:cxnLst>
              <a:rect l="0" t="0" r="r" b="b"/>
              <a:pathLst>
                <a:path w="35" h="17">
                  <a:moveTo>
                    <a:pt x="0" y="17"/>
                  </a:moveTo>
                  <a:lnTo>
                    <a:pt x="18" y="0"/>
                  </a:lnTo>
                  <a:lnTo>
                    <a:pt x="35" y="17"/>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48" name="Rectangle 8"/>
            <p:cNvSpPr>
              <a:spLocks noChangeArrowheads="1"/>
            </p:cNvSpPr>
            <p:nvPr/>
          </p:nvSpPr>
          <p:spPr bwMode="auto">
            <a:xfrm>
              <a:off x="181" y="888"/>
              <a:ext cx="34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Student</a:t>
              </a:r>
              <a:endParaRPr lang="en-US" altLang="zh-CN" sz="750">
                <a:solidFill>
                  <a:srgbClr val="000000"/>
                </a:solidFill>
                <a:latin typeface="ZapfHumnst BT" pitchFamily="34" charset="0"/>
              </a:endParaRPr>
            </a:p>
          </p:txBody>
        </p:sp>
        <p:sp>
          <p:nvSpPr>
            <p:cNvPr id="87049" name="Rectangle 9"/>
            <p:cNvSpPr>
              <a:spLocks noChangeArrowheads="1"/>
            </p:cNvSpPr>
            <p:nvPr/>
          </p:nvSpPr>
          <p:spPr bwMode="auto">
            <a:xfrm>
              <a:off x="335" y="1162"/>
              <a:ext cx="57" cy="19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0" name="Rectangle 10"/>
            <p:cNvSpPr>
              <a:spLocks noChangeArrowheads="1"/>
            </p:cNvSpPr>
            <p:nvPr/>
          </p:nvSpPr>
          <p:spPr bwMode="auto">
            <a:xfrm>
              <a:off x="335" y="3279"/>
              <a:ext cx="49" cy="75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1" name="Rectangle 11"/>
            <p:cNvSpPr>
              <a:spLocks noChangeArrowheads="1"/>
            </p:cNvSpPr>
            <p:nvPr/>
          </p:nvSpPr>
          <p:spPr bwMode="auto">
            <a:xfrm>
              <a:off x="875" y="749"/>
              <a:ext cx="991" cy="2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2" name="Rectangle 12"/>
            <p:cNvSpPr>
              <a:spLocks noChangeArrowheads="1"/>
            </p:cNvSpPr>
            <p:nvPr/>
          </p:nvSpPr>
          <p:spPr bwMode="auto">
            <a:xfrm>
              <a:off x="1333" y="774"/>
              <a:ext cx="6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a:t>
              </a:r>
              <a:endParaRPr lang="en-US" altLang="zh-CN" sz="750">
                <a:solidFill>
                  <a:srgbClr val="000000"/>
                </a:solidFill>
                <a:latin typeface="ZapfHumnst BT" pitchFamily="34" charset="0"/>
              </a:endParaRPr>
            </a:p>
          </p:txBody>
        </p:sp>
        <p:sp>
          <p:nvSpPr>
            <p:cNvPr id="87053" name="Rectangle 13"/>
            <p:cNvSpPr>
              <a:spLocks noChangeArrowheads="1"/>
            </p:cNvSpPr>
            <p:nvPr/>
          </p:nvSpPr>
          <p:spPr bwMode="auto">
            <a:xfrm>
              <a:off x="913" y="875"/>
              <a:ext cx="90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RegisterForCoursesForm</a:t>
              </a:r>
              <a:endParaRPr lang="en-US" altLang="zh-CN" sz="750">
                <a:solidFill>
                  <a:srgbClr val="000000"/>
                </a:solidFill>
                <a:latin typeface="ZapfHumnst BT" pitchFamily="34" charset="0"/>
              </a:endParaRPr>
            </a:p>
          </p:txBody>
        </p:sp>
        <p:sp>
          <p:nvSpPr>
            <p:cNvPr id="87054" name="Rectangle 14"/>
            <p:cNvSpPr>
              <a:spLocks noChangeArrowheads="1"/>
            </p:cNvSpPr>
            <p:nvPr/>
          </p:nvSpPr>
          <p:spPr bwMode="auto">
            <a:xfrm>
              <a:off x="1337" y="1327"/>
              <a:ext cx="64" cy="164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5" name="Rectangle 15"/>
            <p:cNvSpPr>
              <a:spLocks noChangeArrowheads="1"/>
            </p:cNvSpPr>
            <p:nvPr/>
          </p:nvSpPr>
          <p:spPr bwMode="auto">
            <a:xfrm>
              <a:off x="1369" y="2141"/>
              <a:ext cx="58" cy="1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6" name="Rectangle 16"/>
            <p:cNvSpPr>
              <a:spLocks noChangeArrowheads="1"/>
            </p:cNvSpPr>
            <p:nvPr/>
          </p:nvSpPr>
          <p:spPr bwMode="auto">
            <a:xfrm>
              <a:off x="1369" y="2726"/>
              <a:ext cx="58" cy="1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7" name="Rectangle 17"/>
            <p:cNvSpPr>
              <a:spLocks noChangeArrowheads="1"/>
            </p:cNvSpPr>
            <p:nvPr/>
          </p:nvSpPr>
          <p:spPr bwMode="auto">
            <a:xfrm>
              <a:off x="1337" y="3311"/>
              <a:ext cx="53" cy="67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8" name="Rectangle 18"/>
            <p:cNvSpPr>
              <a:spLocks noChangeArrowheads="1"/>
            </p:cNvSpPr>
            <p:nvPr/>
          </p:nvSpPr>
          <p:spPr bwMode="auto">
            <a:xfrm>
              <a:off x="1986" y="749"/>
              <a:ext cx="845" cy="2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59" name="Rectangle 19"/>
            <p:cNvSpPr>
              <a:spLocks noChangeArrowheads="1"/>
            </p:cNvSpPr>
            <p:nvPr/>
          </p:nvSpPr>
          <p:spPr bwMode="auto">
            <a:xfrm>
              <a:off x="2374" y="774"/>
              <a:ext cx="6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a:t>
              </a:r>
              <a:endParaRPr lang="en-US" altLang="zh-CN" sz="750">
                <a:solidFill>
                  <a:srgbClr val="000000"/>
                </a:solidFill>
                <a:latin typeface="ZapfHumnst BT" pitchFamily="34" charset="0"/>
              </a:endParaRPr>
            </a:p>
          </p:txBody>
        </p:sp>
        <p:sp>
          <p:nvSpPr>
            <p:cNvPr id="87060" name="Rectangle 20"/>
            <p:cNvSpPr>
              <a:spLocks noChangeArrowheads="1"/>
            </p:cNvSpPr>
            <p:nvPr/>
          </p:nvSpPr>
          <p:spPr bwMode="auto">
            <a:xfrm>
              <a:off x="2018" y="875"/>
              <a:ext cx="77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RegistrationController</a:t>
              </a:r>
              <a:endParaRPr lang="en-US" altLang="zh-CN" sz="750">
                <a:solidFill>
                  <a:srgbClr val="000000"/>
                </a:solidFill>
                <a:latin typeface="ZapfHumnst BT" pitchFamily="34" charset="0"/>
              </a:endParaRPr>
            </a:p>
          </p:txBody>
        </p:sp>
        <p:sp>
          <p:nvSpPr>
            <p:cNvPr id="87061" name="Rectangle 21"/>
            <p:cNvSpPr>
              <a:spLocks noChangeArrowheads="1"/>
            </p:cNvSpPr>
            <p:nvPr/>
          </p:nvSpPr>
          <p:spPr bwMode="auto">
            <a:xfrm>
              <a:off x="2380" y="1492"/>
              <a:ext cx="57" cy="75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2" name="Rectangle 22"/>
            <p:cNvSpPr>
              <a:spLocks noChangeArrowheads="1"/>
            </p:cNvSpPr>
            <p:nvPr/>
          </p:nvSpPr>
          <p:spPr bwMode="auto">
            <a:xfrm>
              <a:off x="2380" y="3540"/>
              <a:ext cx="57" cy="5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3" name="Rectangle 23"/>
            <p:cNvSpPr>
              <a:spLocks noChangeArrowheads="1"/>
            </p:cNvSpPr>
            <p:nvPr/>
          </p:nvSpPr>
          <p:spPr bwMode="auto">
            <a:xfrm>
              <a:off x="4445" y="749"/>
              <a:ext cx="611" cy="2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4" name="Rectangle 24"/>
            <p:cNvSpPr>
              <a:spLocks noChangeArrowheads="1"/>
            </p:cNvSpPr>
            <p:nvPr/>
          </p:nvSpPr>
          <p:spPr bwMode="auto">
            <a:xfrm>
              <a:off x="4540" y="774"/>
              <a:ext cx="4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Schedule</a:t>
              </a:r>
              <a:endParaRPr lang="en-US" altLang="zh-CN" sz="750">
                <a:solidFill>
                  <a:srgbClr val="000000"/>
                </a:solidFill>
                <a:latin typeface="ZapfHumnst BT" pitchFamily="34" charset="0"/>
              </a:endParaRPr>
            </a:p>
          </p:txBody>
        </p:sp>
        <p:sp>
          <p:nvSpPr>
            <p:cNvPr id="87065" name="Rectangle 25"/>
            <p:cNvSpPr>
              <a:spLocks noChangeArrowheads="1"/>
            </p:cNvSpPr>
            <p:nvPr/>
          </p:nvSpPr>
          <p:spPr bwMode="auto">
            <a:xfrm>
              <a:off x="4718" y="3604"/>
              <a:ext cx="63" cy="12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6" name="Rectangle 26"/>
            <p:cNvSpPr>
              <a:spLocks noChangeArrowheads="1"/>
            </p:cNvSpPr>
            <p:nvPr/>
          </p:nvSpPr>
          <p:spPr bwMode="auto">
            <a:xfrm>
              <a:off x="5062" y="749"/>
              <a:ext cx="609" cy="2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7" name="Rectangle 27"/>
            <p:cNvSpPr>
              <a:spLocks noChangeArrowheads="1"/>
            </p:cNvSpPr>
            <p:nvPr/>
          </p:nvSpPr>
          <p:spPr bwMode="auto">
            <a:xfrm>
              <a:off x="5188" y="774"/>
              <a:ext cx="34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Student</a:t>
              </a:r>
              <a:endParaRPr lang="en-US" altLang="zh-CN" sz="750">
                <a:solidFill>
                  <a:srgbClr val="000000"/>
                </a:solidFill>
                <a:latin typeface="ZapfHumnst BT" pitchFamily="34" charset="0"/>
              </a:endParaRPr>
            </a:p>
          </p:txBody>
        </p:sp>
        <p:sp>
          <p:nvSpPr>
            <p:cNvPr id="87068" name="Rectangle 28"/>
            <p:cNvSpPr>
              <a:spLocks noChangeArrowheads="1"/>
            </p:cNvSpPr>
            <p:nvPr/>
          </p:nvSpPr>
          <p:spPr bwMode="auto">
            <a:xfrm>
              <a:off x="5334" y="3833"/>
              <a:ext cx="64" cy="12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69" name="Oval 29"/>
            <p:cNvSpPr>
              <a:spLocks noChangeArrowheads="1"/>
            </p:cNvSpPr>
            <p:nvPr/>
          </p:nvSpPr>
          <p:spPr bwMode="auto">
            <a:xfrm>
              <a:off x="4083" y="463"/>
              <a:ext cx="108" cy="108"/>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70" name="Line 30"/>
            <p:cNvSpPr>
              <a:spLocks noChangeShapeType="1"/>
            </p:cNvSpPr>
            <p:nvPr/>
          </p:nvSpPr>
          <p:spPr bwMode="auto">
            <a:xfrm>
              <a:off x="4133" y="564"/>
              <a:ext cx="1" cy="96"/>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71" name="Line 31"/>
            <p:cNvSpPr>
              <a:spLocks noChangeShapeType="1"/>
            </p:cNvSpPr>
            <p:nvPr/>
          </p:nvSpPr>
          <p:spPr bwMode="auto">
            <a:xfrm>
              <a:off x="4057" y="590"/>
              <a:ext cx="15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72" name="Freeform 32"/>
            <p:cNvSpPr>
              <a:spLocks/>
            </p:cNvSpPr>
            <p:nvPr/>
          </p:nvSpPr>
          <p:spPr bwMode="auto">
            <a:xfrm>
              <a:off x="4025" y="660"/>
              <a:ext cx="215" cy="108"/>
            </a:xfrm>
            <a:custGeom>
              <a:avLst/>
              <a:gdLst>
                <a:gd name="T0" fmla="*/ 0 w 34"/>
                <a:gd name="T1" fmla="*/ 108 h 17"/>
                <a:gd name="T2" fmla="*/ 108 w 34"/>
                <a:gd name="T3" fmla="*/ 0 h 17"/>
                <a:gd name="T4" fmla="*/ 216 w 34"/>
                <a:gd name="T5" fmla="*/ 108 h 17"/>
                <a:gd name="T6" fmla="*/ 0 60000 65536"/>
                <a:gd name="T7" fmla="*/ 0 60000 65536"/>
                <a:gd name="T8" fmla="*/ 0 60000 65536"/>
              </a:gdLst>
              <a:ahLst/>
              <a:cxnLst>
                <a:cxn ang="T6">
                  <a:pos x="T0" y="T1"/>
                </a:cxn>
                <a:cxn ang="T7">
                  <a:pos x="T2" y="T3"/>
                </a:cxn>
                <a:cxn ang="T8">
                  <a:pos x="T4" y="T5"/>
                </a:cxn>
              </a:cxnLst>
              <a:rect l="0" t="0" r="r" b="b"/>
              <a:pathLst>
                <a:path w="34" h="17">
                  <a:moveTo>
                    <a:pt x="0" y="17"/>
                  </a:moveTo>
                  <a:lnTo>
                    <a:pt x="17" y="0"/>
                  </a:lnTo>
                  <a:lnTo>
                    <a:pt x="34" y="17"/>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73" name="Rectangle 33"/>
            <p:cNvSpPr>
              <a:spLocks noChangeArrowheads="1"/>
            </p:cNvSpPr>
            <p:nvPr/>
          </p:nvSpPr>
          <p:spPr bwMode="auto">
            <a:xfrm>
              <a:off x="3816" y="831"/>
              <a:ext cx="62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Course Catalog</a:t>
              </a:r>
              <a:endParaRPr lang="en-US" altLang="zh-CN" sz="750">
                <a:solidFill>
                  <a:srgbClr val="000000"/>
                </a:solidFill>
                <a:latin typeface="ZapfHumnst BT" pitchFamily="34" charset="0"/>
              </a:endParaRPr>
            </a:p>
          </p:txBody>
        </p:sp>
        <p:sp>
          <p:nvSpPr>
            <p:cNvPr id="87074" name="Rectangle 34"/>
            <p:cNvSpPr>
              <a:spLocks noChangeArrowheads="1"/>
            </p:cNvSpPr>
            <p:nvPr/>
          </p:nvSpPr>
          <p:spPr bwMode="auto">
            <a:xfrm>
              <a:off x="4103" y="1880"/>
              <a:ext cx="58" cy="1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75" name="Rectangle 35"/>
            <p:cNvSpPr>
              <a:spLocks noChangeArrowheads="1"/>
            </p:cNvSpPr>
            <p:nvPr/>
          </p:nvSpPr>
          <p:spPr bwMode="auto">
            <a:xfrm>
              <a:off x="2863" y="749"/>
              <a:ext cx="915" cy="2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76" name="Rectangle 36"/>
            <p:cNvSpPr>
              <a:spLocks noChangeArrowheads="1"/>
            </p:cNvSpPr>
            <p:nvPr/>
          </p:nvSpPr>
          <p:spPr bwMode="auto">
            <a:xfrm>
              <a:off x="3281" y="774"/>
              <a:ext cx="6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 : </a:t>
              </a:r>
              <a:endParaRPr lang="en-US" altLang="zh-CN" sz="750">
                <a:solidFill>
                  <a:srgbClr val="000000"/>
                </a:solidFill>
                <a:latin typeface="ZapfHumnst BT" pitchFamily="34" charset="0"/>
              </a:endParaRPr>
            </a:p>
          </p:txBody>
        </p:sp>
        <p:sp>
          <p:nvSpPr>
            <p:cNvPr id="87077" name="Rectangle 37"/>
            <p:cNvSpPr>
              <a:spLocks noChangeArrowheads="1"/>
            </p:cNvSpPr>
            <p:nvPr/>
          </p:nvSpPr>
          <p:spPr bwMode="auto">
            <a:xfrm>
              <a:off x="2907" y="875"/>
              <a:ext cx="80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u="sng">
                  <a:solidFill>
                    <a:srgbClr val="000000"/>
                  </a:solidFill>
                </a:rPr>
                <a:t>CourseCatalogSystem</a:t>
              </a:r>
              <a:endParaRPr lang="en-US" altLang="zh-CN" sz="750">
                <a:solidFill>
                  <a:srgbClr val="000000"/>
                </a:solidFill>
                <a:latin typeface="ZapfHumnst BT" pitchFamily="34" charset="0"/>
              </a:endParaRPr>
            </a:p>
          </p:txBody>
        </p:sp>
        <p:grpSp>
          <p:nvGrpSpPr>
            <p:cNvPr id="186412" name="Group 38"/>
            <p:cNvGrpSpPr>
              <a:grpSpLocks/>
            </p:cNvGrpSpPr>
            <p:nvPr/>
          </p:nvGrpSpPr>
          <p:grpSpPr bwMode="auto">
            <a:xfrm>
              <a:off x="366" y="1079"/>
              <a:ext cx="5007" cy="3049"/>
              <a:chOff x="366" y="1079"/>
              <a:chExt cx="5007" cy="3630"/>
            </a:xfrm>
          </p:grpSpPr>
          <p:sp>
            <p:nvSpPr>
              <p:cNvPr id="87143" name="Line 39"/>
              <p:cNvSpPr>
                <a:spLocks noChangeShapeType="1"/>
              </p:cNvSpPr>
              <p:nvPr/>
            </p:nvSpPr>
            <p:spPr bwMode="auto">
              <a:xfrm>
                <a:off x="366"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4" name="Line 40"/>
              <p:cNvSpPr>
                <a:spLocks noChangeShapeType="1"/>
              </p:cNvSpPr>
              <p:nvPr/>
            </p:nvSpPr>
            <p:spPr bwMode="auto">
              <a:xfrm>
                <a:off x="1371" y="1077"/>
                <a:ext cx="0"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5" name="Line 41"/>
              <p:cNvSpPr>
                <a:spLocks noChangeShapeType="1"/>
              </p:cNvSpPr>
              <p:nvPr/>
            </p:nvSpPr>
            <p:spPr bwMode="auto">
              <a:xfrm>
                <a:off x="2412"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6" name="Line 42"/>
              <p:cNvSpPr>
                <a:spLocks noChangeShapeType="1"/>
              </p:cNvSpPr>
              <p:nvPr/>
            </p:nvSpPr>
            <p:spPr bwMode="auto">
              <a:xfrm>
                <a:off x="4750"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7" name="Line 43"/>
              <p:cNvSpPr>
                <a:spLocks noChangeShapeType="1"/>
              </p:cNvSpPr>
              <p:nvPr/>
            </p:nvSpPr>
            <p:spPr bwMode="auto">
              <a:xfrm>
                <a:off x="5372"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8" name="Line 44"/>
              <p:cNvSpPr>
                <a:spLocks noChangeShapeType="1"/>
              </p:cNvSpPr>
              <p:nvPr/>
            </p:nvSpPr>
            <p:spPr bwMode="auto">
              <a:xfrm>
                <a:off x="4133"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9" name="Line 45"/>
              <p:cNvSpPr>
                <a:spLocks noChangeShapeType="1"/>
              </p:cNvSpPr>
              <p:nvPr/>
            </p:nvSpPr>
            <p:spPr bwMode="auto">
              <a:xfrm>
                <a:off x="3320" y="1077"/>
                <a:ext cx="1" cy="36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grpSp>
        <p:sp>
          <p:nvSpPr>
            <p:cNvPr id="87079" name="Rectangle 46"/>
            <p:cNvSpPr>
              <a:spLocks noChangeArrowheads="1"/>
            </p:cNvSpPr>
            <p:nvPr/>
          </p:nvSpPr>
          <p:spPr bwMode="auto">
            <a:xfrm>
              <a:off x="3289" y="1683"/>
              <a:ext cx="57" cy="44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80" name="Freeform 47"/>
            <p:cNvSpPr>
              <a:spLocks/>
            </p:cNvSpPr>
            <p:nvPr/>
          </p:nvSpPr>
          <p:spPr bwMode="auto">
            <a:xfrm>
              <a:off x="36" y="2045"/>
              <a:ext cx="966" cy="382"/>
            </a:xfrm>
            <a:custGeom>
              <a:avLst/>
              <a:gdLst>
                <a:gd name="T0" fmla="*/ 0 w 966"/>
                <a:gd name="T1" fmla="*/ 0 h 382"/>
                <a:gd name="T2" fmla="*/ 896 w 966"/>
                <a:gd name="T3" fmla="*/ 0 h 382"/>
                <a:gd name="T4" fmla="*/ 966 w 966"/>
                <a:gd name="T5" fmla="*/ 70 h 382"/>
                <a:gd name="T6" fmla="*/ 966 w 966"/>
                <a:gd name="T7" fmla="*/ 382 h 382"/>
                <a:gd name="T8" fmla="*/ 0 w 966"/>
                <a:gd name="T9" fmla="*/ 382 h 382"/>
                <a:gd name="T10" fmla="*/ 0 w 966"/>
                <a:gd name="T11" fmla="*/ 0 h 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6" h="382">
                  <a:moveTo>
                    <a:pt x="0" y="0"/>
                  </a:moveTo>
                  <a:lnTo>
                    <a:pt x="896" y="0"/>
                  </a:lnTo>
                  <a:lnTo>
                    <a:pt x="966" y="70"/>
                  </a:lnTo>
                  <a:lnTo>
                    <a:pt x="966" y="382"/>
                  </a:lnTo>
                  <a:lnTo>
                    <a:pt x="0" y="382"/>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pPr>
                <a:defRPr/>
              </a:pPr>
              <a:endParaRPr lang="zh-CN" altLang="en-US">
                <a:solidFill>
                  <a:srgbClr val="000000"/>
                </a:solidFill>
              </a:endParaRPr>
            </a:p>
          </p:txBody>
        </p:sp>
        <p:sp>
          <p:nvSpPr>
            <p:cNvPr id="87081" name="Freeform 48"/>
            <p:cNvSpPr>
              <a:spLocks/>
            </p:cNvSpPr>
            <p:nvPr/>
          </p:nvSpPr>
          <p:spPr bwMode="auto">
            <a:xfrm>
              <a:off x="36" y="2045"/>
              <a:ext cx="966" cy="382"/>
            </a:xfrm>
            <a:custGeom>
              <a:avLst/>
              <a:gdLst>
                <a:gd name="T0" fmla="*/ 0 w 152"/>
                <a:gd name="T1" fmla="*/ 0 h 60"/>
                <a:gd name="T2" fmla="*/ 896 w 152"/>
                <a:gd name="T3" fmla="*/ 0 h 60"/>
                <a:gd name="T4" fmla="*/ 966 w 152"/>
                <a:gd name="T5" fmla="*/ 70 h 60"/>
                <a:gd name="T6" fmla="*/ 966 w 152"/>
                <a:gd name="T7" fmla="*/ 382 h 60"/>
                <a:gd name="T8" fmla="*/ 0 w 152"/>
                <a:gd name="T9" fmla="*/ 382 h 60"/>
                <a:gd name="T10" fmla="*/ 0 w 152"/>
                <a:gd name="T11" fmla="*/ 0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60">
                  <a:moveTo>
                    <a:pt x="0" y="0"/>
                  </a:moveTo>
                  <a:lnTo>
                    <a:pt x="141" y="0"/>
                  </a:lnTo>
                  <a:lnTo>
                    <a:pt x="152" y="11"/>
                  </a:lnTo>
                  <a:lnTo>
                    <a:pt x="152" y="60"/>
                  </a:lnTo>
                  <a:lnTo>
                    <a:pt x="0" y="60"/>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82" name="Freeform 49"/>
            <p:cNvSpPr>
              <a:spLocks/>
            </p:cNvSpPr>
            <p:nvPr/>
          </p:nvSpPr>
          <p:spPr bwMode="auto">
            <a:xfrm>
              <a:off x="932" y="2045"/>
              <a:ext cx="70" cy="70"/>
            </a:xfrm>
            <a:custGeom>
              <a:avLst/>
              <a:gdLst>
                <a:gd name="T0" fmla="*/ 0 w 11"/>
                <a:gd name="T1" fmla="*/ 0 h 11"/>
                <a:gd name="T2" fmla="*/ 0 w 11"/>
                <a:gd name="T3" fmla="*/ 70 h 11"/>
                <a:gd name="T4" fmla="*/ 70 w 11"/>
                <a:gd name="T5" fmla="*/ 70 h 11"/>
                <a:gd name="T6" fmla="*/ 0 60000 65536"/>
                <a:gd name="T7" fmla="*/ 0 60000 65536"/>
                <a:gd name="T8" fmla="*/ 0 60000 65536"/>
              </a:gdLst>
              <a:ahLst/>
              <a:cxnLst>
                <a:cxn ang="T6">
                  <a:pos x="T0" y="T1"/>
                </a:cxn>
                <a:cxn ang="T7">
                  <a:pos x="T2" y="T3"/>
                </a:cxn>
                <a:cxn ang="T8">
                  <a:pos x="T4" y="T5"/>
                </a:cxn>
              </a:cxnLst>
              <a:rect l="0" t="0" r="r" b="b"/>
              <a:pathLst>
                <a:path w="11" h="11">
                  <a:moveTo>
                    <a:pt x="0" y="0"/>
                  </a:moveTo>
                  <a:lnTo>
                    <a:pt x="0" y="11"/>
                  </a:lnTo>
                  <a:lnTo>
                    <a:pt x="11"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83" name="Rectangle 50"/>
            <p:cNvSpPr>
              <a:spLocks noChangeArrowheads="1"/>
            </p:cNvSpPr>
            <p:nvPr/>
          </p:nvSpPr>
          <p:spPr bwMode="auto">
            <a:xfrm>
              <a:off x="61" y="2059"/>
              <a:ext cx="7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A list of the available </a:t>
              </a:r>
              <a:endParaRPr lang="en-US" altLang="zh-CN" sz="750">
                <a:solidFill>
                  <a:srgbClr val="000000"/>
                </a:solidFill>
                <a:latin typeface="ZapfHumnst BT" pitchFamily="34" charset="0"/>
              </a:endParaRPr>
            </a:p>
          </p:txBody>
        </p:sp>
        <p:sp>
          <p:nvSpPr>
            <p:cNvPr id="87084" name="Rectangle 51"/>
            <p:cNvSpPr>
              <a:spLocks noChangeArrowheads="1"/>
            </p:cNvSpPr>
            <p:nvPr/>
          </p:nvSpPr>
          <p:spPr bwMode="auto">
            <a:xfrm>
              <a:off x="61" y="2159"/>
              <a:ext cx="86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course offerings for this </a:t>
              </a:r>
              <a:endParaRPr lang="en-US" altLang="zh-CN" sz="750">
                <a:solidFill>
                  <a:srgbClr val="000000"/>
                </a:solidFill>
                <a:latin typeface="ZapfHumnst BT" pitchFamily="34" charset="0"/>
              </a:endParaRPr>
            </a:p>
          </p:txBody>
        </p:sp>
        <p:sp>
          <p:nvSpPr>
            <p:cNvPr id="87085" name="Rectangle 52"/>
            <p:cNvSpPr>
              <a:spLocks noChangeArrowheads="1"/>
            </p:cNvSpPr>
            <p:nvPr/>
          </p:nvSpPr>
          <p:spPr bwMode="auto">
            <a:xfrm>
              <a:off x="61" y="2262"/>
              <a:ext cx="8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semester are displayed</a:t>
              </a:r>
              <a:endParaRPr lang="en-US" altLang="zh-CN" sz="750">
                <a:solidFill>
                  <a:srgbClr val="000000"/>
                </a:solidFill>
                <a:latin typeface="ZapfHumnst BT" pitchFamily="34" charset="0"/>
              </a:endParaRPr>
            </a:p>
          </p:txBody>
        </p:sp>
        <p:sp>
          <p:nvSpPr>
            <p:cNvPr id="87086" name="Freeform 53"/>
            <p:cNvSpPr>
              <a:spLocks/>
            </p:cNvSpPr>
            <p:nvPr/>
          </p:nvSpPr>
          <p:spPr bwMode="auto">
            <a:xfrm>
              <a:off x="138" y="1448"/>
              <a:ext cx="768" cy="407"/>
            </a:xfrm>
            <a:custGeom>
              <a:avLst/>
              <a:gdLst>
                <a:gd name="T0" fmla="*/ 0 w 768"/>
                <a:gd name="T1" fmla="*/ 0 h 407"/>
                <a:gd name="T2" fmla="*/ 698 w 768"/>
                <a:gd name="T3" fmla="*/ 0 h 407"/>
                <a:gd name="T4" fmla="*/ 768 w 768"/>
                <a:gd name="T5" fmla="*/ 70 h 407"/>
                <a:gd name="T6" fmla="*/ 768 w 768"/>
                <a:gd name="T7" fmla="*/ 407 h 407"/>
                <a:gd name="T8" fmla="*/ 0 w 768"/>
                <a:gd name="T9" fmla="*/ 407 h 407"/>
                <a:gd name="T10" fmla="*/ 0 w 768"/>
                <a:gd name="T11" fmla="*/ 0 h 4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407">
                  <a:moveTo>
                    <a:pt x="0" y="0"/>
                  </a:moveTo>
                  <a:lnTo>
                    <a:pt x="698" y="0"/>
                  </a:lnTo>
                  <a:lnTo>
                    <a:pt x="768" y="70"/>
                  </a:lnTo>
                  <a:lnTo>
                    <a:pt x="768" y="407"/>
                  </a:lnTo>
                  <a:lnTo>
                    <a:pt x="0" y="407"/>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pPr>
                <a:defRPr/>
              </a:pPr>
              <a:endParaRPr lang="zh-CN" altLang="en-US">
                <a:solidFill>
                  <a:srgbClr val="000000"/>
                </a:solidFill>
              </a:endParaRPr>
            </a:p>
          </p:txBody>
        </p:sp>
        <p:sp>
          <p:nvSpPr>
            <p:cNvPr id="87087" name="Freeform 54"/>
            <p:cNvSpPr>
              <a:spLocks/>
            </p:cNvSpPr>
            <p:nvPr/>
          </p:nvSpPr>
          <p:spPr bwMode="auto">
            <a:xfrm>
              <a:off x="138" y="1448"/>
              <a:ext cx="768" cy="407"/>
            </a:xfrm>
            <a:custGeom>
              <a:avLst/>
              <a:gdLst>
                <a:gd name="T0" fmla="*/ 0 w 121"/>
                <a:gd name="T1" fmla="*/ 0 h 64"/>
                <a:gd name="T2" fmla="*/ 698 w 121"/>
                <a:gd name="T3" fmla="*/ 0 h 64"/>
                <a:gd name="T4" fmla="*/ 768 w 121"/>
                <a:gd name="T5" fmla="*/ 70 h 64"/>
                <a:gd name="T6" fmla="*/ 768 w 121"/>
                <a:gd name="T7" fmla="*/ 407 h 64"/>
                <a:gd name="T8" fmla="*/ 0 w 121"/>
                <a:gd name="T9" fmla="*/ 407 h 64"/>
                <a:gd name="T10" fmla="*/ 0 w 121"/>
                <a:gd name="T11" fmla="*/ 0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 h="64">
                  <a:moveTo>
                    <a:pt x="0" y="0"/>
                  </a:moveTo>
                  <a:lnTo>
                    <a:pt x="110" y="0"/>
                  </a:lnTo>
                  <a:lnTo>
                    <a:pt x="121" y="11"/>
                  </a:lnTo>
                  <a:lnTo>
                    <a:pt x="121" y="64"/>
                  </a:lnTo>
                  <a:lnTo>
                    <a:pt x="0" y="6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88" name="Freeform 55"/>
            <p:cNvSpPr>
              <a:spLocks/>
            </p:cNvSpPr>
            <p:nvPr/>
          </p:nvSpPr>
          <p:spPr bwMode="auto">
            <a:xfrm>
              <a:off x="836" y="1448"/>
              <a:ext cx="70" cy="70"/>
            </a:xfrm>
            <a:custGeom>
              <a:avLst/>
              <a:gdLst>
                <a:gd name="T0" fmla="*/ 0 w 11"/>
                <a:gd name="T1" fmla="*/ 0 h 11"/>
                <a:gd name="T2" fmla="*/ 0 w 11"/>
                <a:gd name="T3" fmla="*/ 70 h 11"/>
                <a:gd name="T4" fmla="*/ 70 w 11"/>
                <a:gd name="T5" fmla="*/ 70 h 11"/>
                <a:gd name="T6" fmla="*/ 0 60000 65536"/>
                <a:gd name="T7" fmla="*/ 0 60000 65536"/>
                <a:gd name="T8" fmla="*/ 0 60000 65536"/>
              </a:gdLst>
              <a:ahLst/>
              <a:cxnLst>
                <a:cxn ang="T6">
                  <a:pos x="T0" y="T1"/>
                </a:cxn>
                <a:cxn ang="T7">
                  <a:pos x="T2" y="T3"/>
                </a:cxn>
                <a:cxn ang="T8">
                  <a:pos x="T4" y="T5"/>
                </a:cxn>
              </a:cxnLst>
              <a:rect l="0" t="0" r="r" b="b"/>
              <a:pathLst>
                <a:path w="11" h="11">
                  <a:moveTo>
                    <a:pt x="0" y="0"/>
                  </a:moveTo>
                  <a:lnTo>
                    <a:pt x="0" y="11"/>
                  </a:lnTo>
                  <a:lnTo>
                    <a:pt x="11"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089" name="Rectangle 56"/>
            <p:cNvSpPr>
              <a:spLocks noChangeArrowheads="1"/>
            </p:cNvSpPr>
            <p:nvPr/>
          </p:nvSpPr>
          <p:spPr bwMode="auto">
            <a:xfrm>
              <a:off x="157" y="1461"/>
              <a:ext cx="65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Student wishes to </a:t>
              </a:r>
              <a:endParaRPr lang="en-US" altLang="zh-CN" sz="750">
                <a:solidFill>
                  <a:srgbClr val="000000"/>
                </a:solidFill>
                <a:latin typeface="ZapfHumnst BT" pitchFamily="34" charset="0"/>
              </a:endParaRPr>
            </a:p>
          </p:txBody>
        </p:sp>
        <p:sp>
          <p:nvSpPr>
            <p:cNvPr id="87090" name="Rectangle 57"/>
            <p:cNvSpPr>
              <a:spLocks noChangeArrowheads="1"/>
            </p:cNvSpPr>
            <p:nvPr/>
          </p:nvSpPr>
          <p:spPr bwMode="auto">
            <a:xfrm>
              <a:off x="157" y="1562"/>
              <a:ext cx="48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create a new </a:t>
              </a:r>
              <a:endParaRPr lang="en-US" altLang="zh-CN" sz="750">
                <a:solidFill>
                  <a:srgbClr val="000000"/>
                </a:solidFill>
                <a:latin typeface="ZapfHumnst BT" pitchFamily="34" charset="0"/>
              </a:endParaRPr>
            </a:p>
          </p:txBody>
        </p:sp>
        <p:sp>
          <p:nvSpPr>
            <p:cNvPr id="87091" name="Rectangle 58"/>
            <p:cNvSpPr>
              <a:spLocks noChangeArrowheads="1"/>
            </p:cNvSpPr>
            <p:nvPr/>
          </p:nvSpPr>
          <p:spPr bwMode="auto">
            <a:xfrm>
              <a:off x="157" y="1665"/>
              <a:ext cx="32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schedule</a:t>
              </a:r>
              <a:endParaRPr lang="en-US" altLang="zh-CN" sz="750">
                <a:solidFill>
                  <a:srgbClr val="000000"/>
                </a:solidFill>
                <a:latin typeface="ZapfHumnst BT" pitchFamily="34" charset="0"/>
              </a:endParaRPr>
            </a:p>
          </p:txBody>
        </p:sp>
        <p:sp>
          <p:nvSpPr>
            <p:cNvPr id="87092" name="Line 59"/>
            <p:cNvSpPr>
              <a:spLocks noChangeShapeType="1"/>
            </p:cNvSpPr>
            <p:nvPr/>
          </p:nvSpPr>
          <p:spPr bwMode="auto">
            <a:xfrm>
              <a:off x="392" y="1327"/>
              <a:ext cx="94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93" name="Line 60"/>
            <p:cNvSpPr>
              <a:spLocks noChangeShapeType="1"/>
            </p:cNvSpPr>
            <p:nvPr/>
          </p:nvSpPr>
          <p:spPr bwMode="auto">
            <a:xfrm flipH="1">
              <a:off x="1269" y="1327"/>
              <a:ext cx="69"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94" name="Line 61"/>
            <p:cNvSpPr>
              <a:spLocks noChangeShapeType="1"/>
            </p:cNvSpPr>
            <p:nvPr/>
          </p:nvSpPr>
          <p:spPr bwMode="auto">
            <a:xfrm flipH="1" flipV="1">
              <a:off x="1269" y="1303"/>
              <a:ext cx="69"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95" name="Rectangle 62"/>
            <p:cNvSpPr>
              <a:spLocks noChangeArrowheads="1"/>
            </p:cNvSpPr>
            <p:nvPr/>
          </p:nvSpPr>
          <p:spPr bwMode="auto">
            <a:xfrm>
              <a:off x="449" y="1187"/>
              <a:ext cx="8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 // create schedule( )</a:t>
              </a:r>
              <a:endParaRPr lang="en-US" altLang="zh-CN" sz="750">
                <a:solidFill>
                  <a:srgbClr val="000000"/>
                </a:solidFill>
                <a:latin typeface="ZapfHumnst BT" pitchFamily="34" charset="0"/>
              </a:endParaRPr>
            </a:p>
          </p:txBody>
        </p:sp>
        <p:sp>
          <p:nvSpPr>
            <p:cNvPr id="87096" name="Rectangle 63"/>
            <p:cNvSpPr>
              <a:spLocks noChangeArrowheads="1"/>
            </p:cNvSpPr>
            <p:nvPr/>
          </p:nvSpPr>
          <p:spPr bwMode="auto">
            <a:xfrm>
              <a:off x="1433" y="2141"/>
              <a:ext cx="304" cy="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097" name="Line 64"/>
            <p:cNvSpPr>
              <a:spLocks noChangeShapeType="1"/>
            </p:cNvSpPr>
            <p:nvPr/>
          </p:nvSpPr>
          <p:spPr bwMode="auto">
            <a:xfrm>
              <a:off x="1433" y="2204"/>
              <a:ext cx="75"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98" name="Line 65"/>
            <p:cNvSpPr>
              <a:spLocks noChangeShapeType="1"/>
            </p:cNvSpPr>
            <p:nvPr/>
          </p:nvSpPr>
          <p:spPr bwMode="auto">
            <a:xfrm flipV="1">
              <a:off x="1433" y="2173"/>
              <a:ext cx="75"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099" name="Rectangle 66"/>
            <p:cNvSpPr>
              <a:spLocks noChangeArrowheads="1"/>
            </p:cNvSpPr>
            <p:nvPr/>
          </p:nvSpPr>
          <p:spPr bwMode="auto">
            <a:xfrm>
              <a:off x="995" y="2001"/>
              <a:ext cx="11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1.2. // display course offerings( )</a:t>
              </a:r>
              <a:endParaRPr lang="en-US" altLang="zh-CN" sz="750">
                <a:solidFill>
                  <a:srgbClr val="000000"/>
                </a:solidFill>
                <a:latin typeface="ZapfHumnst BT" pitchFamily="34" charset="0"/>
              </a:endParaRPr>
            </a:p>
          </p:txBody>
        </p:sp>
        <p:sp>
          <p:nvSpPr>
            <p:cNvPr id="87100" name="Line 67"/>
            <p:cNvSpPr>
              <a:spLocks noChangeShapeType="1"/>
            </p:cNvSpPr>
            <p:nvPr/>
          </p:nvSpPr>
          <p:spPr bwMode="auto">
            <a:xfrm>
              <a:off x="1401" y="1492"/>
              <a:ext cx="97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1" name="Line 68"/>
            <p:cNvSpPr>
              <a:spLocks noChangeShapeType="1"/>
            </p:cNvSpPr>
            <p:nvPr/>
          </p:nvSpPr>
          <p:spPr bwMode="auto">
            <a:xfrm flipH="1">
              <a:off x="2304" y="1492"/>
              <a:ext cx="76"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2" name="Line 69"/>
            <p:cNvSpPr>
              <a:spLocks noChangeShapeType="1"/>
            </p:cNvSpPr>
            <p:nvPr/>
          </p:nvSpPr>
          <p:spPr bwMode="auto">
            <a:xfrm flipH="1" flipV="1">
              <a:off x="2304" y="1461"/>
              <a:ext cx="76"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3" name="Rectangle 70"/>
            <p:cNvSpPr>
              <a:spLocks noChangeArrowheads="1"/>
            </p:cNvSpPr>
            <p:nvPr/>
          </p:nvSpPr>
          <p:spPr bwMode="auto">
            <a:xfrm>
              <a:off x="1369" y="1353"/>
              <a:ext cx="101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1.1. // get course offerings( )</a:t>
              </a:r>
              <a:endParaRPr lang="en-US" altLang="zh-CN" sz="750">
                <a:solidFill>
                  <a:srgbClr val="000000"/>
                </a:solidFill>
                <a:latin typeface="ZapfHumnst BT" pitchFamily="34" charset="0"/>
              </a:endParaRPr>
            </a:p>
          </p:txBody>
        </p:sp>
        <p:sp>
          <p:nvSpPr>
            <p:cNvPr id="87104" name="Line 71"/>
            <p:cNvSpPr>
              <a:spLocks noChangeShapeType="1"/>
            </p:cNvSpPr>
            <p:nvPr/>
          </p:nvSpPr>
          <p:spPr bwMode="auto">
            <a:xfrm>
              <a:off x="2444" y="1689"/>
              <a:ext cx="845"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5" name="Line 72"/>
            <p:cNvSpPr>
              <a:spLocks noChangeShapeType="1"/>
            </p:cNvSpPr>
            <p:nvPr/>
          </p:nvSpPr>
          <p:spPr bwMode="auto">
            <a:xfrm flipH="1">
              <a:off x="3219" y="1689"/>
              <a:ext cx="70"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6" name="Line 73"/>
            <p:cNvSpPr>
              <a:spLocks noChangeShapeType="1"/>
            </p:cNvSpPr>
            <p:nvPr/>
          </p:nvSpPr>
          <p:spPr bwMode="auto">
            <a:xfrm flipH="1" flipV="1">
              <a:off x="3219" y="1658"/>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7" name="Rectangle 74"/>
            <p:cNvSpPr>
              <a:spLocks noChangeArrowheads="1"/>
            </p:cNvSpPr>
            <p:nvPr/>
          </p:nvSpPr>
          <p:spPr bwMode="auto">
            <a:xfrm>
              <a:off x="2101" y="1550"/>
              <a:ext cx="149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1.1.1. // get course offerings(forSemester)</a:t>
              </a:r>
              <a:endParaRPr lang="en-US" altLang="zh-CN" sz="750">
                <a:solidFill>
                  <a:srgbClr val="000000"/>
                </a:solidFill>
                <a:latin typeface="ZapfHumnst BT" pitchFamily="34" charset="0"/>
              </a:endParaRPr>
            </a:p>
          </p:txBody>
        </p:sp>
        <p:sp>
          <p:nvSpPr>
            <p:cNvPr id="87108" name="Line 75"/>
            <p:cNvSpPr>
              <a:spLocks noChangeShapeType="1"/>
            </p:cNvSpPr>
            <p:nvPr/>
          </p:nvSpPr>
          <p:spPr bwMode="auto">
            <a:xfrm flipV="1">
              <a:off x="1014" y="2141"/>
              <a:ext cx="572" cy="7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09" name="Line 76"/>
            <p:cNvSpPr>
              <a:spLocks noChangeShapeType="1"/>
            </p:cNvSpPr>
            <p:nvPr/>
          </p:nvSpPr>
          <p:spPr bwMode="auto">
            <a:xfrm flipV="1">
              <a:off x="742" y="1327"/>
              <a:ext cx="127" cy="11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0" name="Rectangle 77"/>
            <p:cNvSpPr>
              <a:spLocks noChangeArrowheads="1"/>
            </p:cNvSpPr>
            <p:nvPr/>
          </p:nvSpPr>
          <p:spPr bwMode="auto">
            <a:xfrm>
              <a:off x="1433" y="2732"/>
              <a:ext cx="304" cy="5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7111" name="Line 78"/>
            <p:cNvSpPr>
              <a:spLocks noChangeShapeType="1"/>
            </p:cNvSpPr>
            <p:nvPr/>
          </p:nvSpPr>
          <p:spPr bwMode="auto">
            <a:xfrm>
              <a:off x="1433" y="2789"/>
              <a:ext cx="75"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2" name="Line 79"/>
            <p:cNvSpPr>
              <a:spLocks noChangeShapeType="1"/>
            </p:cNvSpPr>
            <p:nvPr/>
          </p:nvSpPr>
          <p:spPr bwMode="auto">
            <a:xfrm flipV="1">
              <a:off x="1433" y="2758"/>
              <a:ext cx="75"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3" name="Rectangle 80"/>
            <p:cNvSpPr>
              <a:spLocks noChangeArrowheads="1"/>
            </p:cNvSpPr>
            <p:nvPr/>
          </p:nvSpPr>
          <p:spPr bwMode="auto">
            <a:xfrm>
              <a:off x="1008" y="2585"/>
              <a:ext cx="111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1.3. // display blank schedule( )</a:t>
              </a:r>
              <a:endParaRPr lang="en-US" altLang="zh-CN" sz="750">
                <a:solidFill>
                  <a:srgbClr val="000000"/>
                </a:solidFill>
                <a:latin typeface="ZapfHumnst BT" pitchFamily="34" charset="0"/>
              </a:endParaRPr>
            </a:p>
          </p:txBody>
        </p:sp>
        <p:sp>
          <p:nvSpPr>
            <p:cNvPr id="87114" name="Rectangle 81"/>
            <p:cNvSpPr>
              <a:spLocks noChangeArrowheads="1"/>
            </p:cNvSpPr>
            <p:nvPr/>
          </p:nvSpPr>
          <p:spPr bwMode="auto">
            <a:xfrm>
              <a:off x="145" y="3888"/>
              <a:ext cx="275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50">
                  <a:solidFill>
                    <a:srgbClr val="000000"/>
                  </a:solidFill>
                </a:rPr>
                <a:t>At this, point the Submit Schedule subflow is executed.</a:t>
              </a:r>
              <a:endParaRPr lang="en-US" altLang="zh-CN" sz="750">
                <a:solidFill>
                  <a:srgbClr val="000000"/>
                </a:solidFill>
                <a:latin typeface="ZapfHumnst BT" pitchFamily="34" charset="0"/>
              </a:endParaRPr>
            </a:p>
          </p:txBody>
        </p:sp>
        <p:sp>
          <p:nvSpPr>
            <p:cNvPr id="87115" name="Line 82"/>
            <p:cNvSpPr>
              <a:spLocks noChangeShapeType="1"/>
            </p:cNvSpPr>
            <p:nvPr/>
          </p:nvSpPr>
          <p:spPr bwMode="auto">
            <a:xfrm>
              <a:off x="392" y="3317"/>
              <a:ext cx="94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6" name="Line 83"/>
            <p:cNvSpPr>
              <a:spLocks noChangeShapeType="1"/>
            </p:cNvSpPr>
            <p:nvPr/>
          </p:nvSpPr>
          <p:spPr bwMode="auto">
            <a:xfrm flipH="1">
              <a:off x="1269" y="3317"/>
              <a:ext cx="69"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7" name="Line 84"/>
            <p:cNvSpPr>
              <a:spLocks noChangeShapeType="1"/>
            </p:cNvSpPr>
            <p:nvPr/>
          </p:nvSpPr>
          <p:spPr bwMode="auto">
            <a:xfrm flipH="1" flipV="1">
              <a:off x="1269" y="3285"/>
              <a:ext cx="69"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18" name="Rectangle 85"/>
            <p:cNvSpPr>
              <a:spLocks noChangeArrowheads="1"/>
            </p:cNvSpPr>
            <p:nvPr/>
          </p:nvSpPr>
          <p:spPr bwMode="auto">
            <a:xfrm>
              <a:off x="-2" y="3178"/>
              <a:ext cx="16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2. // select 4 primary and 2 alternate offerings( )</a:t>
              </a:r>
              <a:endParaRPr lang="en-US" altLang="zh-CN" sz="750">
                <a:solidFill>
                  <a:srgbClr val="000000"/>
                </a:solidFill>
                <a:latin typeface="ZapfHumnst BT" pitchFamily="34" charset="0"/>
              </a:endParaRPr>
            </a:p>
          </p:txBody>
        </p:sp>
        <p:sp>
          <p:nvSpPr>
            <p:cNvPr id="87119" name="Line 86"/>
            <p:cNvSpPr>
              <a:spLocks noChangeShapeType="1"/>
            </p:cNvSpPr>
            <p:nvPr/>
          </p:nvSpPr>
          <p:spPr bwMode="auto">
            <a:xfrm>
              <a:off x="1401" y="3540"/>
              <a:ext cx="979"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0" name="Line 87"/>
            <p:cNvSpPr>
              <a:spLocks noChangeShapeType="1"/>
            </p:cNvSpPr>
            <p:nvPr/>
          </p:nvSpPr>
          <p:spPr bwMode="auto">
            <a:xfrm flipH="1">
              <a:off x="2304" y="3540"/>
              <a:ext cx="76"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1" name="Line 88"/>
            <p:cNvSpPr>
              <a:spLocks noChangeShapeType="1"/>
            </p:cNvSpPr>
            <p:nvPr/>
          </p:nvSpPr>
          <p:spPr bwMode="auto">
            <a:xfrm flipH="1" flipV="1">
              <a:off x="2304" y="3514"/>
              <a:ext cx="76"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2" name="Rectangle 89"/>
            <p:cNvSpPr>
              <a:spLocks noChangeArrowheads="1"/>
            </p:cNvSpPr>
            <p:nvPr/>
          </p:nvSpPr>
          <p:spPr bwMode="auto">
            <a:xfrm>
              <a:off x="1186" y="3400"/>
              <a:ext cx="136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2.1. // create schedule with offerings( )</a:t>
              </a:r>
              <a:endParaRPr lang="en-US" altLang="zh-CN" sz="750">
                <a:solidFill>
                  <a:srgbClr val="000000"/>
                </a:solidFill>
                <a:latin typeface="ZapfHumnst BT" pitchFamily="34" charset="0"/>
              </a:endParaRPr>
            </a:p>
          </p:txBody>
        </p:sp>
        <p:sp>
          <p:nvSpPr>
            <p:cNvPr id="87123" name="Line 90"/>
            <p:cNvSpPr>
              <a:spLocks noChangeShapeType="1"/>
            </p:cNvSpPr>
            <p:nvPr/>
          </p:nvSpPr>
          <p:spPr bwMode="auto">
            <a:xfrm>
              <a:off x="2444" y="3608"/>
              <a:ext cx="2274"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4" name="Line 91"/>
            <p:cNvSpPr>
              <a:spLocks noChangeShapeType="1"/>
            </p:cNvSpPr>
            <p:nvPr/>
          </p:nvSpPr>
          <p:spPr bwMode="auto">
            <a:xfrm flipH="1">
              <a:off x="4648" y="3608"/>
              <a:ext cx="70"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5" name="Line 92"/>
            <p:cNvSpPr>
              <a:spLocks noChangeShapeType="1"/>
            </p:cNvSpPr>
            <p:nvPr/>
          </p:nvSpPr>
          <p:spPr bwMode="auto">
            <a:xfrm flipH="1" flipV="1">
              <a:off x="4648" y="3578"/>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26" name="Rectangle 93"/>
            <p:cNvSpPr>
              <a:spLocks noChangeArrowheads="1"/>
            </p:cNvSpPr>
            <p:nvPr/>
          </p:nvSpPr>
          <p:spPr bwMode="auto">
            <a:xfrm>
              <a:off x="3022" y="3471"/>
              <a:ext cx="109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2.1.1. // create with offerings( )</a:t>
              </a:r>
              <a:endParaRPr lang="en-US" altLang="zh-CN" sz="750">
                <a:solidFill>
                  <a:srgbClr val="000000"/>
                </a:solidFill>
                <a:latin typeface="ZapfHumnst BT" pitchFamily="34" charset="0"/>
              </a:endParaRPr>
            </a:p>
          </p:txBody>
        </p:sp>
        <p:sp>
          <p:nvSpPr>
            <p:cNvPr id="87127" name="Freeform 94"/>
            <p:cNvSpPr>
              <a:spLocks/>
            </p:cNvSpPr>
            <p:nvPr/>
          </p:nvSpPr>
          <p:spPr bwMode="auto">
            <a:xfrm>
              <a:off x="42" y="2521"/>
              <a:ext cx="826" cy="464"/>
            </a:xfrm>
            <a:custGeom>
              <a:avLst/>
              <a:gdLst>
                <a:gd name="T0" fmla="*/ 0 w 826"/>
                <a:gd name="T1" fmla="*/ 0 h 464"/>
                <a:gd name="T2" fmla="*/ 750 w 826"/>
                <a:gd name="T3" fmla="*/ 0 h 464"/>
                <a:gd name="T4" fmla="*/ 826 w 826"/>
                <a:gd name="T5" fmla="*/ 70 h 464"/>
                <a:gd name="T6" fmla="*/ 826 w 826"/>
                <a:gd name="T7" fmla="*/ 464 h 464"/>
                <a:gd name="T8" fmla="*/ 0 w 826"/>
                <a:gd name="T9" fmla="*/ 464 h 464"/>
                <a:gd name="T10" fmla="*/ 0 w 826"/>
                <a:gd name="T11" fmla="*/ 0 h 4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26" h="464">
                  <a:moveTo>
                    <a:pt x="0" y="0"/>
                  </a:moveTo>
                  <a:lnTo>
                    <a:pt x="750" y="0"/>
                  </a:lnTo>
                  <a:lnTo>
                    <a:pt x="826" y="70"/>
                  </a:lnTo>
                  <a:lnTo>
                    <a:pt x="826" y="464"/>
                  </a:lnTo>
                  <a:lnTo>
                    <a:pt x="0" y="464"/>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pPr>
                <a:defRPr/>
              </a:pPr>
              <a:endParaRPr lang="zh-CN" altLang="en-US">
                <a:solidFill>
                  <a:srgbClr val="000000"/>
                </a:solidFill>
              </a:endParaRPr>
            </a:p>
          </p:txBody>
        </p:sp>
        <p:sp>
          <p:nvSpPr>
            <p:cNvPr id="87128" name="Freeform 95"/>
            <p:cNvSpPr>
              <a:spLocks/>
            </p:cNvSpPr>
            <p:nvPr/>
          </p:nvSpPr>
          <p:spPr bwMode="auto">
            <a:xfrm>
              <a:off x="42" y="2521"/>
              <a:ext cx="826" cy="464"/>
            </a:xfrm>
            <a:custGeom>
              <a:avLst/>
              <a:gdLst>
                <a:gd name="T0" fmla="*/ 0 w 130"/>
                <a:gd name="T1" fmla="*/ 0 h 73"/>
                <a:gd name="T2" fmla="*/ 750 w 130"/>
                <a:gd name="T3" fmla="*/ 0 h 73"/>
                <a:gd name="T4" fmla="*/ 826 w 130"/>
                <a:gd name="T5" fmla="*/ 70 h 73"/>
                <a:gd name="T6" fmla="*/ 826 w 130"/>
                <a:gd name="T7" fmla="*/ 464 h 73"/>
                <a:gd name="T8" fmla="*/ 0 w 130"/>
                <a:gd name="T9" fmla="*/ 464 h 73"/>
                <a:gd name="T10" fmla="*/ 0 w 130"/>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73">
                  <a:moveTo>
                    <a:pt x="0" y="0"/>
                  </a:moveTo>
                  <a:lnTo>
                    <a:pt x="118" y="0"/>
                  </a:lnTo>
                  <a:lnTo>
                    <a:pt x="130" y="11"/>
                  </a:lnTo>
                  <a:lnTo>
                    <a:pt x="130" y="73"/>
                  </a:lnTo>
                  <a:lnTo>
                    <a:pt x="0" y="73"/>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129" name="Freeform 96"/>
            <p:cNvSpPr>
              <a:spLocks/>
            </p:cNvSpPr>
            <p:nvPr/>
          </p:nvSpPr>
          <p:spPr bwMode="auto">
            <a:xfrm>
              <a:off x="792" y="2521"/>
              <a:ext cx="76" cy="70"/>
            </a:xfrm>
            <a:custGeom>
              <a:avLst/>
              <a:gdLst>
                <a:gd name="T0" fmla="*/ 0 w 12"/>
                <a:gd name="T1" fmla="*/ 0 h 11"/>
                <a:gd name="T2" fmla="*/ 0 w 12"/>
                <a:gd name="T3" fmla="*/ 70 h 11"/>
                <a:gd name="T4" fmla="*/ 76 w 12"/>
                <a:gd name="T5" fmla="*/ 70 h 11"/>
                <a:gd name="T6" fmla="*/ 0 60000 65536"/>
                <a:gd name="T7" fmla="*/ 0 60000 65536"/>
                <a:gd name="T8" fmla="*/ 0 60000 65536"/>
              </a:gdLst>
              <a:ahLst/>
              <a:cxnLst>
                <a:cxn ang="T6">
                  <a:pos x="T0" y="T1"/>
                </a:cxn>
                <a:cxn ang="T7">
                  <a:pos x="T2" y="T3"/>
                </a:cxn>
                <a:cxn ang="T8">
                  <a:pos x="T4" y="T5"/>
                </a:cxn>
              </a:cxnLst>
              <a:rect l="0" t="0" r="r" b="b"/>
              <a:pathLst>
                <a:path w="12" h="11">
                  <a:moveTo>
                    <a:pt x="0" y="0"/>
                  </a:moveTo>
                  <a:lnTo>
                    <a:pt x="0" y="11"/>
                  </a:lnTo>
                  <a:lnTo>
                    <a:pt x="12"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7130" name="Rectangle 97"/>
            <p:cNvSpPr>
              <a:spLocks noChangeArrowheads="1"/>
            </p:cNvSpPr>
            <p:nvPr/>
          </p:nvSpPr>
          <p:spPr bwMode="auto">
            <a:xfrm>
              <a:off x="68" y="2535"/>
              <a:ext cx="63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A blank schedule </a:t>
              </a:r>
              <a:endParaRPr lang="en-US" altLang="zh-CN" sz="750">
                <a:solidFill>
                  <a:srgbClr val="000000"/>
                </a:solidFill>
                <a:latin typeface="ZapfHumnst BT" pitchFamily="34" charset="0"/>
              </a:endParaRPr>
            </a:p>
          </p:txBody>
        </p:sp>
        <p:sp>
          <p:nvSpPr>
            <p:cNvPr id="87131" name="Rectangle 98"/>
            <p:cNvSpPr>
              <a:spLocks noChangeArrowheads="1"/>
            </p:cNvSpPr>
            <p:nvPr/>
          </p:nvSpPr>
          <p:spPr bwMode="auto">
            <a:xfrm>
              <a:off x="68" y="2637"/>
              <a:ext cx="69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is displayed for the </a:t>
              </a:r>
              <a:endParaRPr lang="en-US" altLang="zh-CN" sz="750">
                <a:solidFill>
                  <a:srgbClr val="000000"/>
                </a:solidFill>
                <a:latin typeface="ZapfHumnst BT" pitchFamily="34" charset="0"/>
              </a:endParaRPr>
            </a:p>
          </p:txBody>
        </p:sp>
        <p:sp>
          <p:nvSpPr>
            <p:cNvPr id="87132" name="Rectangle 99"/>
            <p:cNvSpPr>
              <a:spLocks noChangeArrowheads="1"/>
            </p:cNvSpPr>
            <p:nvPr/>
          </p:nvSpPr>
          <p:spPr bwMode="auto">
            <a:xfrm>
              <a:off x="68" y="2738"/>
              <a:ext cx="65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students to select </a:t>
              </a:r>
              <a:endParaRPr lang="en-US" altLang="zh-CN" sz="750">
                <a:solidFill>
                  <a:srgbClr val="000000"/>
                </a:solidFill>
                <a:latin typeface="ZapfHumnst BT" pitchFamily="34" charset="0"/>
              </a:endParaRPr>
            </a:p>
          </p:txBody>
        </p:sp>
        <p:sp>
          <p:nvSpPr>
            <p:cNvPr id="87133" name="Rectangle 100"/>
            <p:cNvSpPr>
              <a:spLocks noChangeArrowheads="1"/>
            </p:cNvSpPr>
            <p:nvPr/>
          </p:nvSpPr>
          <p:spPr bwMode="auto">
            <a:xfrm>
              <a:off x="68" y="2840"/>
              <a:ext cx="30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offerings</a:t>
              </a:r>
              <a:endParaRPr lang="en-US" altLang="zh-CN" sz="750">
                <a:solidFill>
                  <a:srgbClr val="000000"/>
                </a:solidFill>
                <a:latin typeface="ZapfHumnst BT" pitchFamily="34" charset="0"/>
              </a:endParaRPr>
            </a:p>
          </p:txBody>
        </p:sp>
        <p:sp>
          <p:nvSpPr>
            <p:cNvPr id="87134" name="Line 101"/>
            <p:cNvSpPr>
              <a:spLocks noChangeShapeType="1"/>
            </p:cNvSpPr>
            <p:nvPr/>
          </p:nvSpPr>
          <p:spPr bwMode="auto">
            <a:xfrm flipV="1">
              <a:off x="881" y="2732"/>
              <a:ext cx="705" cy="3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35" name="Line 102"/>
            <p:cNvSpPr>
              <a:spLocks noChangeShapeType="1"/>
            </p:cNvSpPr>
            <p:nvPr/>
          </p:nvSpPr>
          <p:spPr bwMode="auto">
            <a:xfrm>
              <a:off x="2444" y="3837"/>
              <a:ext cx="2888"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36" name="Line 103"/>
            <p:cNvSpPr>
              <a:spLocks noChangeShapeType="1"/>
            </p:cNvSpPr>
            <p:nvPr/>
          </p:nvSpPr>
          <p:spPr bwMode="auto">
            <a:xfrm flipH="1">
              <a:off x="5263" y="3837"/>
              <a:ext cx="69"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37" name="Line 104"/>
            <p:cNvSpPr>
              <a:spLocks noChangeShapeType="1"/>
            </p:cNvSpPr>
            <p:nvPr/>
          </p:nvSpPr>
          <p:spPr bwMode="auto">
            <a:xfrm flipH="1" flipV="1">
              <a:off x="5263" y="3805"/>
              <a:ext cx="69"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38" name="Rectangle 105"/>
            <p:cNvSpPr>
              <a:spLocks noChangeArrowheads="1"/>
            </p:cNvSpPr>
            <p:nvPr/>
          </p:nvSpPr>
          <p:spPr bwMode="auto">
            <a:xfrm>
              <a:off x="3289" y="3692"/>
              <a:ext cx="115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2.1.2. // add schedule(Schedule)</a:t>
              </a:r>
              <a:endParaRPr lang="en-US" altLang="zh-CN" sz="750">
                <a:solidFill>
                  <a:srgbClr val="000000"/>
                </a:solidFill>
                <a:latin typeface="ZapfHumnst BT" pitchFamily="34" charset="0"/>
              </a:endParaRPr>
            </a:p>
          </p:txBody>
        </p:sp>
        <p:sp>
          <p:nvSpPr>
            <p:cNvPr id="87139" name="Line 106"/>
            <p:cNvSpPr>
              <a:spLocks noChangeShapeType="1"/>
            </p:cNvSpPr>
            <p:nvPr/>
          </p:nvSpPr>
          <p:spPr bwMode="auto">
            <a:xfrm>
              <a:off x="3352" y="1880"/>
              <a:ext cx="751"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0" name="Line 107"/>
            <p:cNvSpPr>
              <a:spLocks noChangeShapeType="1"/>
            </p:cNvSpPr>
            <p:nvPr/>
          </p:nvSpPr>
          <p:spPr bwMode="auto">
            <a:xfrm flipH="1">
              <a:off x="4032" y="1880"/>
              <a:ext cx="70"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1" name="Line 108"/>
            <p:cNvSpPr>
              <a:spLocks noChangeShapeType="1"/>
            </p:cNvSpPr>
            <p:nvPr/>
          </p:nvSpPr>
          <p:spPr bwMode="auto">
            <a:xfrm flipH="1" flipV="1">
              <a:off x="4032" y="1855"/>
              <a:ext cx="70"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7142" name="Rectangle 109"/>
            <p:cNvSpPr>
              <a:spLocks noChangeArrowheads="1"/>
            </p:cNvSpPr>
            <p:nvPr/>
          </p:nvSpPr>
          <p:spPr bwMode="auto">
            <a:xfrm>
              <a:off x="3136" y="1740"/>
              <a:ext cx="114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750">
                  <a:solidFill>
                    <a:srgbClr val="000000"/>
                  </a:solidFill>
                </a:rPr>
                <a:t>1.1.1.1. // get course offerings( )</a:t>
              </a:r>
              <a:endParaRPr lang="en-US" altLang="zh-CN" sz="750">
                <a:solidFill>
                  <a:srgbClr val="000000"/>
                </a:solidFill>
                <a:latin typeface="ZapfHumnst BT" pitchFamily="34" charset="0"/>
              </a:endParaRPr>
            </a:p>
          </p:txBody>
        </p:sp>
      </p:grpSp>
      <p:sp>
        <p:nvSpPr>
          <p:cNvPr id="118"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19"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122" name="Rectangle 45"/>
          <p:cNvSpPr>
            <a:spLocks noChangeArrowheads="1"/>
          </p:cNvSpPr>
          <p:nvPr/>
        </p:nvSpPr>
        <p:spPr bwMode="auto">
          <a:xfrm>
            <a:off x="845436" y="783720"/>
            <a:ext cx="18277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2.2  </a:t>
            </a:r>
            <a:r>
              <a:rPr lang="zh-CN" altLang="en-US" sz="1600" dirty="0">
                <a:solidFill>
                  <a:srgbClr val="FFFFFF"/>
                </a:solidFill>
                <a:latin typeface="微软雅黑" panose="020B0503020204020204" pitchFamily="34" charset="-122"/>
              </a:rPr>
              <a:t>分配用例行为</a:t>
            </a:r>
            <a:endParaRPr lang="en-US" altLang="zh-CN" sz="16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41188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300" fill="hold"/>
                                        <p:tgtEl>
                                          <p:spTgt spid="120"/>
                                        </p:tgtEl>
                                        <p:attrNameLst>
                                          <p:attrName>ppt_x</p:attrName>
                                        </p:attrNameLst>
                                      </p:cBhvr>
                                      <p:tavLst>
                                        <p:tav tm="0">
                                          <p:val>
                                            <p:strVal val="0-#ppt_w/2"/>
                                          </p:val>
                                        </p:tav>
                                        <p:tav tm="100000">
                                          <p:val>
                                            <p:strVal val="#ppt_x"/>
                                          </p:val>
                                        </p:tav>
                                      </p:tavLst>
                                    </p:anim>
                                    <p:anim calcmode="lin" valueType="num">
                                      <p:cBhvr additive="base">
                                        <p:cTn id="12" dur="3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419" name="Group 3"/>
          <p:cNvGrpSpPr>
            <a:grpSpLocks/>
          </p:cNvGrpSpPr>
          <p:nvPr/>
        </p:nvGrpSpPr>
        <p:grpSpPr bwMode="auto">
          <a:xfrm>
            <a:off x="421609" y="1122274"/>
            <a:ext cx="8184229" cy="5331062"/>
            <a:chOff x="2" y="456"/>
            <a:chExt cx="5741" cy="3864"/>
          </a:xfrm>
        </p:grpSpPr>
        <p:sp>
          <p:nvSpPr>
            <p:cNvPr id="88068" name="Line 4"/>
            <p:cNvSpPr>
              <a:spLocks noChangeShapeType="1"/>
            </p:cNvSpPr>
            <p:nvPr/>
          </p:nvSpPr>
          <p:spPr bwMode="auto">
            <a:xfrm>
              <a:off x="2940" y="3813"/>
              <a:ext cx="843"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069" name="Line 5"/>
            <p:cNvSpPr>
              <a:spLocks noChangeShapeType="1"/>
            </p:cNvSpPr>
            <p:nvPr/>
          </p:nvSpPr>
          <p:spPr bwMode="auto">
            <a:xfrm flipH="1">
              <a:off x="3713" y="3813"/>
              <a:ext cx="70"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070" name="Line 6"/>
            <p:cNvSpPr>
              <a:spLocks noChangeShapeType="1"/>
            </p:cNvSpPr>
            <p:nvPr/>
          </p:nvSpPr>
          <p:spPr bwMode="auto">
            <a:xfrm flipH="1" flipV="1">
              <a:off x="3713" y="3782"/>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071" name="Rectangle 7"/>
            <p:cNvSpPr>
              <a:spLocks noChangeArrowheads="1"/>
            </p:cNvSpPr>
            <p:nvPr/>
          </p:nvSpPr>
          <p:spPr bwMode="auto">
            <a:xfrm>
              <a:off x="4411" y="691"/>
              <a:ext cx="698"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72" name="Rectangle 8"/>
            <p:cNvSpPr>
              <a:spLocks noChangeArrowheads="1"/>
            </p:cNvSpPr>
            <p:nvPr/>
          </p:nvSpPr>
          <p:spPr bwMode="auto">
            <a:xfrm>
              <a:off x="4456" y="708"/>
              <a:ext cx="73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CourseOffering</a:t>
              </a:r>
              <a:endParaRPr lang="en-US" altLang="zh-CN" sz="900">
                <a:solidFill>
                  <a:srgbClr val="000000"/>
                </a:solidFill>
                <a:latin typeface="ZapfHumnst BT" pitchFamily="34" charset="0"/>
              </a:endParaRPr>
            </a:p>
          </p:txBody>
        </p:sp>
        <p:sp>
          <p:nvSpPr>
            <p:cNvPr id="88073" name="Rectangle 9"/>
            <p:cNvSpPr>
              <a:spLocks noChangeArrowheads="1"/>
            </p:cNvSpPr>
            <p:nvPr/>
          </p:nvSpPr>
          <p:spPr bwMode="auto">
            <a:xfrm>
              <a:off x="4729" y="2764"/>
              <a:ext cx="59" cy="1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74" name="Rectangle 10"/>
            <p:cNvSpPr>
              <a:spLocks noChangeArrowheads="1"/>
            </p:cNvSpPr>
            <p:nvPr/>
          </p:nvSpPr>
          <p:spPr bwMode="auto">
            <a:xfrm>
              <a:off x="4729" y="3523"/>
              <a:ext cx="59" cy="12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75" name="Oval 11"/>
            <p:cNvSpPr>
              <a:spLocks noChangeArrowheads="1"/>
            </p:cNvSpPr>
            <p:nvPr/>
          </p:nvSpPr>
          <p:spPr bwMode="auto">
            <a:xfrm>
              <a:off x="129" y="456"/>
              <a:ext cx="114" cy="111"/>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76" name="Line 12"/>
            <p:cNvSpPr>
              <a:spLocks noChangeShapeType="1"/>
            </p:cNvSpPr>
            <p:nvPr/>
          </p:nvSpPr>
          <p:spPr bwMode="auto">
            <a:xfrm>
              <a:off x="185" y="561"/>
              <a:ext cx="0" cy="10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077" name="Line 13"/>
            <p:cNvSpPr>
              <a:spLocks noChangeShapeType="1"/>
            </p:cNvSpPr>
            <p:nvPr/>
          </p:nvSpPr>
          <p:spPr bwMode="auto">
            <a:xfrm>
              <a:off x="97" y="591"/>
              <a:ext cx="172"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078" name="Freeform 14"/>
            <p:cNvSpPr>
              <a:spLocks/>
            </p:cNvSpPr>
            <p:nvPr/>
          </p:nvSpPr>
          <p:spPr bwMode="auto">
            <a:xfrm>
              <a:off x="59" y="660"/>
              <a:ext cx="250" cy="117"/>
            </a:xfrm>
            <a:custGeom>
              <a:avLst/>
              <a:gdLst>
                <a:gd name="T0" fmla="*/ 0 w 39"/>
                <a:gd name="T1" fmla="*/ 117 h 19"/>
                <a:gd name="T2" fmla="*/ 127 w 39"/>
                <a:gd name="T3" fmla="*/ 0 h 19"/>
                <a:gd name="T4" fmla="*/ 248 w 39"/>
                <a:gd name="T5" fmla="*/ 117 h 19"/>
                <a:gd name="T6" fmla="*/ 0 60000 65536"/>
                <a:gd name="T7" fmla="*/ 0 60000 65536"/>
                <a:gd name="T8" fmla="*/ 0 60000 65536"/>
              </a:gdLst>
              <a:ahLst/>
              <a:cxnLst>
                <a:cxn ang="T6">
                  <a:pos x="T0" y="T1"/>
                </a:cxn>
                <a:cxn ang="T7">
                  <a:pos x="T2" y="T3"/>
                </a:cxn>
                <a:cxn ang="T8">
                  <a:pos x="T4" y="T5"/>
                </a:cxn>
              </a:cxnLst>
              <a:rect l="0" t="0" r="r" b="b"/>
              <a:pathLst>
                <a:path w="39" h="19">
                  <a:moveTo>
                    <a:pt x="0" y="19"/>
                  </a:moveTo>
                  <a:lnTo>
                    <a:pt x="20" y="0"/>
                  </a:lnTo>
                  <a:lnTo>
                    <a:pt x="39" y="1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8079" name="Rectangle 15"/>
            <p:cNvSpPr>
              <a:spLocks noChangeArrowheads="1"/>
            </p:cNvSpPr>
            <p:nvPr/>
          </p:nvSpPr>
          <p:spPr bwMode="auto">
            <a:xfrm>
              <a:off x="2" y="825"/>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900">
                <a:solidFill>
                  <a:srgbClr val="000000"/>
                </a:solidFill>
                <a:latin typeface="ZapfHumnst BT" pitchFamily="34" charset="0"/>
              </a:endParaRPr>
            </a:p>
          </p:txBody>
        </p:sp>
        <p:sp>
          <p:nvSpPr>
            <p:cNvPr id="88080" name="Rectangle 16"/>
            <p:cNvSpPr>
              <a:spLocks noChangeArrowheads="1"/>
            </p:cNvSpPr>
            <p:nvPr/>
          </p:nvSpPr>
          <p:spPr bwMode="auto">
            <a:xfrm>
              <a:off x="149" y="1190"/>
              <a:ext cx="64" cy="313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1" name="Rectangle 17"/>
            <p:cNvSpPr>
              <a:spLocks noChangeArrowheads="1"/>
            </p:cNvSpPr>
            <p:nvPr/>
          </p:nvSpPr>
          <p:spPr bwMode="auto">
            <a:xfrm>
              <a:off x="465" y="691"/>
              <a:ext cx="1117"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2" name="Rectangle 18"/>
            <p:cNvSpPr>
              <a:spLocks noChangeArrowheads="1"/>
            </p:cNvSpPr>
            <p:nvPr/>
          </p:nvSpPr>
          <p:spPr bwMode="auto">
            <a:xfrm>
              <a:off x="480" y="720"/>
              <a:ext cx="117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RegisterForCoursesForm</a:t>
              </a:r>
              <a:endParaRPr lang="en-US" altLang="zh-CN" sz="900">
                <a:solidFill>
                  <a:srgbClr val="000000"/>
                </a:solidFill>
                <a:latin typeface="ZapfHumnst BT" pitchFamily="34" charset="0"/>
              </a:endParaRPr>
            </a:p>
          </p:txBody>
        </p:sp>
        <p:sp>
          <p:nvSpPr>
            <p:cNvPr id="88083" name="Rectangle 19"/>
            <p:cNvSpPr>
              <a:spLocks noChangeArrowheads="1"/>
            </p:cNvSpPr>
            <p:nvPr/>
          </p:nvSpPr>
          <p:spPr bwMode="auto">
            <a:xfrm>
              <a:off x="992" y="1407"/>
              <a:ext cx="63" cy="287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4" name="Rectangle 20"/>
            <p:cNvSpPr>
              <a:spLocks noChangeArrowheads="1"/>
            </p:cNvSpPr>
            <p:nvPr/>
          </p:nvSpPr>
          <p:spPr bwMode="auto">
            <a:xfrm>
              <a:off x="1639" y="691"/>
              <a:ext cx="911"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5" name="Rectangle 21"/>
            <p:cNvSpPr>
              <a:spLocks noChangeArrowheads="1"/>
            </p:cNvSpPr>
            <p:nvPr/>
          </p:nvSpPr>
          <p:spPr bwMode="auto">
            <a:xfrm>
              <a:off x="1671" y="708"/>
              <a:ext cx="101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RegistrationController</a:t>
              </a:r>
              <a:endParaRPr lang="en-US" altLang="zh-CN" sz="900">
                <a:solidFill>
                  <a:srgbClr val="000000"/>
                </a:solidFill>
                <a:latin typeface="ZapfHumnst BT" pitchFamily="34" charset="0"/>
              </a:endParaRPr>
            </a:p>
          </p:txBody>
        </p:sp>
        <p:sp>
          <p:nvSpPr>
            <p:cNvPr id="88086" name="Rectangle 22"/>
            <p:cNvSpPr>
              <a:spLocks noChangeArrowheads="1"/>
            </p:cNvSpPr>
            <p:nvPr/>
          </p:nvSpPr>
          <p:spPr bwMode="auto">
            <a:xfrm>
              <a:off x="2064" y="1659"/>
              <a:ext cx="63" cy="250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7" name="Rectangle 23"/>
            <p:cNvSpPr>
              <a:spLocks noChangeArrowheads="1"/>
            </p:cNvSpPr>
            <p:nvPr/>
          </p:nvSpPr>
          <p:spPr bwMode="auto">
            <a:xfrm>
              <a:off x="2591" y="691"/>
              <a:ext cx="634"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88" name="Rectangle 24"/>
            <p:cNvSpPr>
              <a:spLocks noChangeArrowheads="1"/>
            </p:cNvSpPr>
            <p:nvPr/>
          </p:nvSpPr>
          <p:spPr bwMode="auto">
            <a:xfrm>
              <a:off x="2698" y="708"/>
              <a:ext cx="4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Schedule</a:t>
              </a:r>
              <a:endParaRPr lang="en-US" altLang="zh-CN" sz="900">
                <a:solidFill>
                  <a:srgbClr val="000000"/>
                </a:solidFill>
                <a:latin typeface="ZapfHumnst BT" pitchFamily="34" charset="0"/>
              </a:endParaRPr>
            </a:p>
          </p:txBody>
        </p:sp>
        <p:sp>
          <p:nvSpPr>
            <p:cNvPr id="88089" name="Rectangle 25"/>
            <p:cNvSpPr>
              <a:spLocks noChangeArrowheads="1"/>
            </p:cNvSpPr>
            <p:nvPr/>
          </p:nvSpPr>
          <p:spPr bwMode="auto">
            <a:xfrm>
              <a:off x="2876" y="1727"/>
              <a:ext cx="64" cy="11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0" name="Rectangle 26"/>
            <p:cNvSpPr>
              <a:spLocks noChangeArrowheads="1"/>
            </p:cNvSpPr>
            <p:nvPr/>
          </p:nvSpPr>
          <p:spPr bwMode="auto">
            <a:xfrm>
              <a:off x="2876" y="2073"/>
              <a:ext cx="64" cy="197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1" name="Rectangle 27"/>
            <p:cNvSpPr>
              <a:spLocks noChangeArrowheads="1"/>
            </p:cNvSpPr>
            <p:nvPr/>
          </p:nvSpPr>
          <p:spPr bwMode="auto">
            <a:xfrm>
              <a:off x="2908" y="3017"/>
              <a:ext cx="64" cy="1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2" name="Rectangle 28"/>
            <p:cNvSpPr>
              <a:spLocks noChangeArrowheads="1"/>
            </p:cNvSpPr>
            <p:nvPr/>
          </p:nvSpPr>
          <p:spPr bwMode="auto">
            <a:xfrm>
              <a:off x="5134" y="691"/>
              <a:ext cx="609"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3" name="Rectangle 29"/>
            <p:cNvSpPr>
              <a:spLocks noChangeArrowheads="1"/>
            </p:cNvSpPr>
            <p:nvPr/>
          </p:nvSpPr>
          <p:spPr bwMode="auto">
            <a:xfrm>
              <a:off x="5262" y="708"/>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900">
                <a:solidFill>
                  <a:srgbClr val="000000"/>
                </a:solidFill>
                <a:latin typeface="ZapfHumnst BT" pitchFamily="34" charset="0"/>
              </a:endParaRPr>
            </a:p>
          </p:txBody>
        </p:sp>
        <p:sp>
          <p:nvSpPr>
            <p:cNvPr id="88094" name="Rectangle 30"/>
            <p:cNvSpPr>
              <a:spLocks noChangeArrowheads="1"/>
            </p:cNvSpPr>
            <p:nvPr/>
          </p:nvSpPr>
          <p:spPr bwMode="auto">
            <a:xfrm>
              <a:off x="5407" y="2517"/>
              <a:ext cx="64" cy="11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5" name="Rectangle 31"/>
            <p:cNvSpPr>
              <a:spLocks noChangeArrowheads="1"/>
            </p:cNvSpPr>
            <p:nvPr/>
          </p:nvSpPr>
          <p:spPr bwMode="auto">
            <a:xfrm>
              <a:off x="3244" y="691"/>
              <a:ext cx="1144" cy="2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096" name="Rectangle 32"/>
            <p:cNvSpPr>
              <a:spLocks noChangeArrowheads="1"/>
            </p:cNvSpPr>
            <p:nvPr/>
          </p:nvSpPr>
          <p:spPr bwMode="auto">
            <a:xfrm>
              <a:off x="3777" y="708"/>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900">
                <a:solidFill>
                  <a:srgbClr val="000000"/>
                </a:solidFill>
                <a:latin typeface="ZapfHumnst BT" pitchFamily="34" charset="0"/>
              </a:endParaRPr>
            </a:p>
          </p:txBody>
        </p:sp>
        <p:sp>
          <p:nvSpPr>
            <p:cNvPr id="88097" name="Rectangle 33"/>
            <p:cNvSpPr>
              <a:spLocks noChangeArrowheads="1"/>
            </p:cNvSpPr>
            <p:nvPr/>
          </p:nvSpPr>
          <p:spPr bwMode="auto">
            <a:xfrm>
              <a:off x="3217" y="816"/>
              <a:ext cx="129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PrimaryScheduleOfferingInfob</a:t>
              </a:r>
              <a:endParaRPr lang="en-US" altLang="zh-CN" sz="900">
                <a:solidFill>
                  <a:srgbClr val="000000"/>
                </a:solidFill>
                <a:latin typeface="ZapfHumnst BT" pitchFamily="34" charset="0"/>
              </a:endParaRPr>
            </a:p>
          </p:txBody>
        </p:sp>
        <p:grpSp>
          <p:nvGrpSpPr>
            <p:cNvPr id="188456" name="Group 34"/>
            <p:cNvGrpSpPr>
              <a:grpSpLocks/>
            </p:cNvGrpSpPr>
            <p:nvPr/>
          </p:nvGrpSpPr>
          <p:grpSpPr bwMode="auto">
            <a:xfrm>
              <a:off x="186" y="1005"/>
              <a:ext cx="5254" cy="3315"/>
              <a:chOff x="186" y="1005"/>
              <a:chExt cx="5254" cy="3771"/>
            </a:xfrm>
          </p:grpSpPr>
          <p:sp>
            <p:nvSpPr>
              <p:cNvPr id="88153" name="Line 35"/>
              <p:cNvSpPr>
                <a:spLocks noChangeShapeType="1"/>
              </p:cNvSpPr>
              <p:nvPr/>
            </p:nvSpPr>
            <p:spPr bwMode="auto">
              <a:xfrm>
                <a:off x="4761" y="1005"/>
                <a:ext cx="0"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4" name="Line 36"/>
              <p:cNvSpPr>
                <a:spLocks noChangeShapeType="1"/>
              </p:cNvSpPr>
              <p:nvPr/>
            </p:nvSpPr>
            <p:spPr bwMode="auto">
              <a:xfrm>
                <a:off x="184" y="1005"/>
                <a:ext cx="1"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5" name="Line 37"/>
              <p:cNvSpPr>
                <a:spLocks noChangeShapeType="1"/>
              </p:cNvSpPr>
              <p:nvPr/>
            </p:nvSpPr>
            <p:spPr bwMode="auto">
              <a:xfrm>
                <a:off x="1030" y="1005"/>
                <a:ext cx="0"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6" name="Line 38"/>
              <p:cNvSpPr>
                <a:spLocks noChangeShapeType="1"/>
              </p:cNvSpPr>
              <p:nvPr/>
            </p:nvSpPr>
            <p:spPr bwMode="auto">
              <a:xfrm>
                <a:off x="2096" y="1005"/>
                <a:ext cx="0"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7" name="Line 39"/>
              <p:cNvSpPr>
                <a:spLocks noChangeShapeType="1"/>
              </p:cNvSpPr>
              <p:nvPr/>
            </p:nvSpPr>
            <p:spPr bwMode="auto">
              <a:xfrm>
                <a:off x="2908" y="1005"/>
                <a:ext cx="1"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8" name="Line 40"/>
              <p:cNvSpPr>
                <a:spLocks noChangeShapeType="1"/>
              </p:cNvSpPr>
              <p:nvPr/>
            </p:nvSpPr>
            <p:spPr bwMode="auto">
              <a:xfrm>
                <a:off x="5439" y="1005"/>
                <a:ext cx="1"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59" name="Line 41"/>
              <p:cNvSpPr>
                <a:spLocks noChangeShapeType="1"/>
              </p:cNvSpPr>
              <p:nvPr/>
            </p:nvSpPr>
            <p:spPr bwMode="auto">
              <a:xfrm>
                <a:off x="3821" y="1005"/>
                <a:ext cx="1" cy="37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grpSp>
        <p:sp>
          <p:nvSpPr>
            <p:cNvPr id="88099" name="Rectangle 42"/>
            <p:cNvSpPr>
              <a:spLocks noChangeArrowheads="1"/>
            </p:cNvSpPr>
            <p:nvPr/>
          </p:nvSpPr>
          <p:spPr bwMode="auto">
            <a:xfrm>
              <a:off x="3783" y="2227"/>
              <a:ext cx="64" cy="1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100" name="Rectangle 43"/>
            <p:cNvSpPr>
              <a:spLocks noChangeArrowheads="1"/>
            </p:cNvSpPr>
            <p:nvPr/>
          </p:nvSpPr>
          <p:spPr bwMode="auto">
            <a:xfrm>
              <a:off x="3783" y="3807"/>
              <a:ext cx="64" cy="1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8101" name="Freeform 44"/>
            <p:cNvSpPr>
              <a:spLocks/>
            </p:cNvSpPr>
            <p:nvPr/>
          </p:nvSpPr>
          <p:spPr bwMode="auto">
            <a:xfrm>
              <a:off x="1511" y="2487"/>
              <a:ext cx="900" cy="931"/>
            </a:xfrm>
            <a:custGeom>
              <a:avLst/>
              <a:gdLst>
                <a:gd name="T0" fmla="*/ 0 w 901"/>
                <a:gd name="T1" fmla="*/ 0 h 932"/>
                <a:gd name="T2" fmla="*/ 825 w 901"/>
                <a:gd name="T3" fmla="*/ 0 h 932"/>
                <a:gd name="T4" fmla="*/ 901 w 901"/>
                <a:gd name="T5" fmla="*/ 68 h 932"/>
                <a:gd name="T6" fmla="*/ 901 w 901"/>
                <a:gd name="T7" fmla="*/ 932 h 932"/>
                <a:gd name="T8" fmla="*/ 0 w 901"/>
                <a:gd name="T9" fmla="*/ 932 h 932"/>
                <a:gd name="T10" fmla="*/ 0 w 901"/>
                <a:gd name="T11" fmla="*/ 0 h 9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1" h="932">
                  <a:moveTo>
                    <a:pt x="0" y="0"/>
                  </a:moveTo>
                  <a:lnTo>
                    <a:pt x="825" y="0"/>
                  </a:lnTo>
                  <a:lnTo>
                    <a:pt x="901" y="68"/>
                  </a:lnTo>
                  <a:lnTo>
                    <a:pt x="901" y="932"/>
                  </a:lnTo>
                  <a:lnTo>
                    <a:pt x="0" y="932"/>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pPr>
                <a:defRPr/>
              </a:pPr>
              <a:endParaRPr lang="zh-CN" altLang="en-US">
                <a:solidFill>
                  <a:srgbClr val="000000"/>
                </a:solidFill>
              </a:endParaRPr>
            </a:p>
          </p:txBody>
        </p:sp>
        <p:sp>
          <p:nvSpPr>
            <p:cNvPr id="88102" name="Freeform 45"/>
            <p:cNvSpPr>
              <a:spLocks/>
            </p:cNvSpPr>
            <p:nvPr/>
          </p:nvSpPr>
          <p:spPr bwMode="auto">
            <a:xfrm>
              <a:off x="1511" y="2487"/>
              <a:ext cx="900" cy="931"/>
            </a:xfrm>
            <a:custGeom>
              <a:avLst/>
              <a:gdLst>
                <a:gd name="T0" fmla="*/ 0 w 142"/>
                <a:gd name="T1" fmla="*/ 0 h 151"/>
                <a:gd name="T2" fmla="*/ 825 w 142"/>
                <a:gd name="T3" fmla="*/ 0 h 151"/>
                <a:gd name="T4" fmla="*/ 901 w 142"/>
                <a:gd name="T5" fmla="*/ 68 h 151"/>
                <a:gd name="T6" fmla="*/ 901 w 142"/>
                <a:gd name="T7" fmla="*/ 932 h 151"/>
                <a:gd name="T8" fmla="*/ 0 w 142"/>
                <a:gd name="T9" fmla="*/ 932 h 151"/>
                <a:gd name="T10" fmla="*/ 0 w 142"/>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 h="151">
                  <a:moveTo>
                    <a:pt x="0" y="0"/>
                  </a:moveTo>
                  <a:lnTo>
                    <a:pt x="130" y="0"/>
                  </a:lnTo>
                  <a:lnTo>
                    <a:pt x="142" y="11"/>
                  </a:lnTo>
                  <a:lnTo>
                    <a:pt x="142" y="151"/>
                  </a:lnTo>
                  <a:lnTo>
                    <a:pt x="0" y="151"/>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8103" name="Freeform 46"/>
            <p:cNvSpPr>
              <a:spLocks/>
            </p:cNvSpPr>
            <p:nvPr/>
          </p:nvSpPr>
          <p:spPr bwMode="auto">
            <a:xfrm>
              <a:off x="2338" y="2487"/>
              <a:ext cx="75" cy="69"/>
            </a:xfrm>
            <a:custGeom>
              <a:avLst/>
              <a:gdLst>
                <a:gd name="T0" fmla="*/ 0 w 12"/>
                <a:gd name="T1" fmla="*/ 0 h 11"/>
                <a:gd name="T2" fmla="*/ 0 w 12"/>
                <a:gd name="T3" fmla="*/ 68 h 11"/>
                <a:gd name="T4" fmla="*/ 76 w 12"/>
                <a:gd name="T5" fmla="*/ 68 h 11"/>
                <a:gd name="T6" fmla="*/ 0 60000 65536"/>
                <a:gd name="T7" fmla="*/ 0 60000 65536"/>
                <a:gd name="T8" fmla="*/ 0 60000 65536"/>
              </a:gdLst>
              <a:ahLst/>
              <a:cxnLst>
                <a:cxn ang="T6">
                  <a:pos x="T0" y="T1"/>
                </a:cxn>
                <a:cxn ang="T7">
                  <a:pos x="T2" y="T3"/>
                </a:cxn>
                <a:cxn ang="T8">
                  <a:pos x="T4" y="T5"/>
                </a:cxn>
              </a:cxnLst>
              <a:rect l="0" t="0" r="r" b="b"/>
              <a:pathLst>
                <a:path w="12" h="11">
                  <a:moveTo>
                    <a:pt x="0" y="0"/>
                  </a:moveTo>
                  <a:lnTo>
                    <a:pt x="0" y="11"/>
                  </a:lnTo>
                  <a:lnTo>
                    <a:pt x="12"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8104" name="Rectangle 47"/>
            <p:cNvSpPr>
              <a:spLocks noChangeArrowheads="1"/>
            </p:cNvSpPr>
            <p:nvPr/>
          </p:nvSpPr>
          <p:spPr bwMode="auto">
            <a:xfrm>
              <a:off x="1537" y="2499"/>
              <a:ext cx="9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Repeat for all primary </a:t>
              </a:r>
              <a:endParaRPr lang="en-US" altLang="zh-CN" sz="900">
                <a:solidFill>
                  <a:srgbClr val="000000"/>
                </a:solidFill>
                <a:latin typeface="ZapfHumnst BT" pitchFamily="34" charset="0"/>
              </a:endParaRPr>
            </a:p>
          </p:txBody>
        </p:sp>
        <p:sp>
          <p:nvSpPr>
            <p:cNvPr id="88105" name="Rectangle 48"/>
            <p:cNvSpPr>
              <a:spLocks noChangeArrowheads="1"/>
            </p:cNvSpPr>
            <p:nvPr/>
          </p:nvSpPr>
          <p:spPr bwMode="auto">
            <a:xfrm>
              <a:off x="1537" y="2597"/>
              <a:ext cx="71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course offerings.</a:t>
              </a:r>
              <a:endParaRPr lang="en-US" altLang="zh-CN" sz="900">
                <a:solidFill>
                  <a:srgbClr val="000000"/>
                </a:solidFill>
                <a:latin typeface="ZapfHumnst BT" pitchFamily="34" charset="0"/>
              </a:endParaRPr>
            </a:p>
          </p:txBody>
        </p:sp>
        <p:sp>
          <p:nvSpPr>
            <p:cNvPr id="88106" name="Rectangle 49"/>
            <p:cNvSpPr>
              <a:spLocks noChangeArrowheads="1"/>
            </p:cNvSpPr>
            <p:nvPr/>
          </p:nvSpPr>
          <p:spPr bwMode="auto">
            <a:xfrm>
              <a:off x="1537" y="2796"/>
              <a:ext cx="86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An attempt is made </a:t>
              </a:r>
              <a:endParaRPr lang="en-US" altLang="zh-CN" sz="900">
                <a:solidFill>
                  <a:srgbClr val="000000"/>
                </a:solidFill>
                <a:latin typeface="ZapfHumnst BT" pitchFamily="34" charset="0"/>
              </a:endParaRPr>
            </a:p>
          </p:txBody>
        </p:sp>
        <p:sp>
          <p:nvSpPr>
            <p:cNvPr id="88107" name="Rectangle 50"/>
            <p:cNvSpPr>
              <a:spLocks noChangeArrowheads="1"/>
            </p:cNvSpPr>
            <p:nvPr/>
          </p:nvSpPr>
          <p:spPr bwMode="auto">
            <a:xfrm>
              <a:off x="1537" y="2894"/>
              <a:ext cx="61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to register the </a:t>
              </a:r>
              <a:endParaRPr lang="en-US" altLang="zh-CN" sz="900">
                <a:solidFill>
                  <a:srgbClr val="000000"/>
                </a:solidFill>
                <a:latin typeface="ZapfHumnst BT" pitchFamily="34" charset="0"/>
              </a:endParaRPr>
            </a:p>
          </p:txBody>
        </p:sp>
        <p:sp>
          <p:nvSpPr>
            <p:cNvPr id="88108" name="Rectangle 51"/>
            <p:cNvSpPr>
              <a:spLocks noChangeArrowheads="1"/>
            </p:cNvSpPr>
            <p:nvPr/>
          </p:nvSpPr>
          <p:spPr bwMode="auto">
            <a:xfrm>
              <a:off x="1537" y="2993"/>
              <a:ext cx="60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student for all </a:t>
              </a:r>
              <a:endParaRPr lang="en-US" altLang="zh-CN" sz="900">
                <a:solidFill>
                  <a:srgbClr val="000000"/>
                </a:solidFill>
                <a:latin typeface="ZapfHumnst BT" pitchFamily="34" charset="0"/>
              </a:endParaRPr>
            </a:p>
          </p:txBody>
        </p:sp>
        <p:sp>
          <p:nvSpPr>
            <p:cNvPr id="88109" name="Rectangle 52"/>
            <p:cNvSpPr>
              <a:spLocks noChangeArrowheads="1"/>
            </p:cNvSpPr>
            <p:nvPr/>
          </p:nvSpPr>
          <p:spPr bwMode="auto">
            <a:xfrm>
              <a:off x="1537" y="3091"/>
              <a:ext cx="7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selected course </a:t>
              </a:r>
              <a:endParaRPr lang="en-US" altLang="zh-CN" sz="900">
                <a:solidFill>
                  <a:srgbClr val="000000"/>
                </a:solidFill>
                <a:latin typeface="ZapfHumnst BT" pitchFamily="34" charset="0"/>
              </a:endParaRPr>
            </a:p>
          </p:txBody>
        </p:sp>
        <p:sp>
          <p:nvSpPr>
            <p:cNvPr id="88110" name="Rectangle 53"/>
            <p:cNvSpPr>
              <a:spLocks noChangeArrowheads="1"/>
            </p:cNvSpPr>
            <p:nvPr/>
          </p:nvSpPr>
          <p:spPr bwMode="auto">
            <a:xfrm>
              <a:off x="1537" y="3190"/>
              <a:ext cx="37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offerings</a:t>
              </a:r>
              <a:endParaRPr lang="en-US" altLang="zh-CN" sz="900">
                <a:solidFill>
                  <a:srgbClr val="000000"/>
                </a:solidFill>
                <a:latin typeface="ZapfHumnst BT" pitchFamily="34" charset="0"/>
              </a:endParaRPr>
            </a:p>
          </p:txBody>
        </p:sp>
        <p:sp>
          <p:nvSpPr>
            <p:cNvPr id="88111" name="Line 54"/>
            <p:cNvSpPr>
              <a:spLocks noChangeShapeType="1"/>
            </p:cNvSpPr>
            <p:nvPr/>
          </p:nvSpPr>
          <p:spPr bwMode="auto">
            <a:xfrm>
              <a:off x="211" y="1413"/>
              <a:ext cx="781"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2" name="Line 55"/>
            <p:cNvSpPr>
              <a:spLocks noChangeShapeType="1"/>
            </p:cNvSpPr>
            <p:nvPr/>
          </p:nvSpPr>
          <p:spPr bwMode="auto">
            <a:xfrm flipH="1">
              <a:off x="922" y="1413"/>
              <a:ext cx="70"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3" name="Line 56"/>
            <p:cNvSpPr>
              <a:spLocks noChangeShapeType="1"/>
            </p:cNvSpPr>
            <p:nvPr/>
          </p:nvSpPr>
          <p:spPr bwMode="auto">
            <a:xfrm flipH="1" flipV="1">
              <a:off x="922" y="1382"/>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4" name="Rectangle 57"/>
            <p:cNvSpPr>
              <a:spLocks noChangeArrowheads="1"/>
            </p:cNvSpPr>
            <p:nvPr/>
          </p:nvSpPr>
          <p:spPr bwMode="auto">
            <a:xfrm>
              <a:off x="181" y="1277"/>
              <a:ext cx="98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 // submit schedule( )</a:t>
              </a:r>
              <a:endParaRPr lang="en-US" altLang="zh-CN" sz="900">
                <a:solidFill>
                  <a:srgbClr val="000000"/>
                </a:solidFill>
                <a:latin typeface="ZapfHumnst BT" pitchFamily="34" charset="0"/>
              </a:endParaRPr>
            </a:p>
          </p:txBody>
        </p:sp>
        <p:sp>
          <p:nvSpPr>
            <p:cNvPr id="88115" name="Line 58"/>
            <p:cNvSpPr>
              <a:spLocks noChangeShapeType="1"/>
            </p:cNvSpPr>
            <p:nvPr/>
          </p:nvSpPr>
          <p:spPr bwMode="auto">
            <a:xfrm>
              <a:off x="1055" y="1666"/>
              <a:ext cx="1011"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6" name="Line 59"/>
            <p:cNvSpPr>
              <a:spLocks noChangeShapeType="1"/>
            </p:cNvSpPr>
            <p:nvPr/>
          </p:nvSpPr>
          <p:spPr bwMode="auto">
            <a:xfrm flipH="1">
              <a:off x="1994" y="1666"/>
              <a:ext cx="70"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7" name="Line 60"/>
            <p:cNvSpPr>
              <a:spLocks noChangeShapeType="1"/>
            </p:cNvSpPr>
            <p:nvPr/>
          </p:nvSpPr>
          <p:spPr bwMode="auto">
            <a:xfrm flipH="1" flipV="1">
              <a:off x="1994" y="1634"/>
              <a:ext cx="70"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18" name="Rectangle 61"/>
            <p:cNvSpPr>
              <a:spLocks noChangeArrowheads="1"/>
            </p:cNvSpPr>
            <p:nvPr/>
          </p:nvSpPr>
          <p:spPr bwMode="auto">
            <a:xfrm>
              <a:off x="1100" y="1530"/>
              <a:ext cx="10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 // submit schedule( )</a:t>
              </a:r>
              <a:endParaRPr lang="en-US" altLang="zh-CN" sz="900">
                <a:solidFill>
                  <a:srgbClr val="000000"/>
                </a:solidFill>
                <a:latin typeface="ZapfHumnst BT" pitchFamily="34" charset="0"/>
              </a:endParaRPr>
            </a:p>
          </p:txBody>
        </p:sp>
        <p:sp>
          <p:nvSpPr>
            <p:cNvPr id="88119" name="Line 62"/>
            <p:cNvSpPr>
              <a:spLocks noChangeShapeType="1"/>
            </p:cNvSpPr>
            <p:nvPr/>
          </p:nvSpPr>
          <p:spPr bwMode="auto">
            <a:xfrm>
              <a:off x="2127" y="2073"/>
              <a:ext cx="74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0" name="Line 63"/>
            <p:cNvSpPr>
              <a:spLocks noChangeShapeType="1"/>
            </p:cNvSpPr>
            <p:nvPr/>
          </p:nvSpPr>
          <p:spPr bwMode="auto">
            <a:xfrm flipH="1">
              <a:off x="2805" y="2073"/>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1" name="Line 64"/>
            <p:cNvSpPr>
              <a:spLocks noChangeShapeType="1"/>
            </p:cNvSpPr>
            <p:nvPr/>
          </p:nvSpPr>
          <p:spPr bwMode="auto">
            <a:xfrm flipH="1" flipV="1">
              <a:off x="2805" y="2042"/>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2" name="Rectangle 65"/>
            <p:cNvSpPr>
              <a:spLocks noChangeArrowheads="1"/>
            </p:cNvSpPr>
            <p:nvPr/>
          </p:nvSpPr>
          <p:spPr bwMode="auto">
            <a:xfrm>
              <a:off x="2184" y="1937"/>
              <a:ext cx="72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000000"/>
                  </a:solidFill>
                </a:rPr>
                <a:t>1.1.2. // submit( )</a:t>
              </a:r>
              <a:endParaRPr lang="en-US" altLang="zh-CN" sz="900" dirty="0">
                <a:solidFill>
                  <a:srgbClr val="000000"/>
                </a:solidFill>
                <a:latin typeface="ZapfHumnst BT" pitchFamily="34" charset="0"/>
              </a:endParaRPr>
            </a:p>
          </p:txBody>
        </p:sp>
        <p:sp>
          <p:nvSpPr>
            <p:cNvPr id="88123" name="Line 66"/>
            <p:cNvSpPr>
              <a:spLocks noChangeShapeType="1"/>
            </p:cNvSpPr>
            <p:nvPr/>
          </p:nvSpPr>
          <p:spPr bwMode="auto">
            <a:xfrm>
              <a:off x="2940" y="2770"/>
              <a:ext cx="178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4" name="Line 67"/>
            <p:cNvSpPr>
              <a:spLocks noChangeShapeType="1"/>
            </p:cNvSpPr>
            <p:nvPr/>
          </p:nvSpPr>
          <p:spPr bwMode="auto">
            <a:xfrm flipH="1">
              <a:off x="4652" y="2770"/>
              <a:ext cx="76"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5" name="Line 68"/>
            <p:cNvSpPr>
              <a:spLocks noChangeShapeType="1"/>
            </p:cNvSpPr>
            <p:nvPr/>
          </p:nvSpPr>
          <p:spPr bwMode="auto">
            <a:xfrm flipH="1" flipV="1">
              <a:off x="4652" y="2739"/>
              <a:ext cx="76"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6" name="Rectangle 69"/>
            <p:cNvSpPr>
              <a:spLocks noChangeArrowheads="1"/>
            </p:cNvSpPr>
            <p:nvPr/>
          </p:nvSpPr>
          <p:spPr bwMode="auto">
            <a:xfrm>
              <a:off x="3415" y="2636"/>
              <a:ext cx="9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1.1.2.3. // still open?( )</a:t>
              </a:r>
              <a:endParaRPr lang="en-US" altLang="zh-CN" sz="900">
                <a:solidFill>
                  <a:srgbClr val="000000"/>
                </a:solidFill>
                <a:latin typeface="ZapfHumnst BT" pitchFamily="34" charset="0"/>
              </a:endParaRPr>
            </a:p>
          </p:txBody>
        </p:sp>
        <p:sp>
          <p:nvSpPr>
            <p:cNvPr id="88127" name="Line 70"/>
            <p:cNvSpPr>
              <a:spLocks noChangeShapeType="1"/>
            </p:cNvSpPr>
            <p:nvPr/>
          </p:nvSpPr>
          <p:spPr bwMode="auto">
            <a:xfrm>
              <a:off x="2940" y="3529"/>
              <a:ext cx="1789"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8" name="Line 71"/>
            <p:cNvSpPr>
              <a:spLocks noChangeShapeType="1"/>
            </p:cNvSpPr>
            <p:nvPr/>
          </p:nvSpPr>
          <p:spPr bwMode="auto">
            <a:xfrm flipH="1">
              <a:off x="4652" y="3529"/>
              <a:ext cx="76"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29" name="Line 72"/>
            <p:cNvSpPr>
              <a:spLocks noChangeShapeType="1"/>
            </p:cNvSpPr>
            <p:nvPr/>
          </p:nvSpPr>
          <p:spPr bwMode="auto">
            <a:xfrm flipH="1" flipV="1">
              <a:off x="4652" y="3499"/>
              <a:ext cx="76"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0" name="Rectangle 73"/>
            <p:cNvSpPr>
              <a:spLocks noChangeArrowheads="1"/>
            </p:cNvSpPr>
            <p:nvPr/>
          </p:nvSpPr>
          <p:spPr bwMode="auto">
            <a:xfrm>
              <a:off x="3231" y="3394"/>
              <a:ext cx="14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1.1.2.5. // add student(Schedule)</a:t>
              </a:r>
              <a:endParaRPr lang="en-US" altLang="zh-CN" sz="900">
                <a:solidFill>
                  <a:srgbClr val="000000"/>
                </a:solidFill>
                <a:latin typeface="ZapfHumnst BT" pitchFamily="34" charset="0"/>
              </a:endParaRPr>
            </a:p>
          </p:txBody>
        </p:sp>
        <p:sp>
          <p:nvSpPr>
            <p:cNvPr id="88131" name="Line 74"/>
            <p:cNvSpPr>
              <a:spLocks noChangeShapeType="1"/>
            </p:cNvSpPr>
            <p:nvPr/>
          </p:nvSpPr>
          <p:spPr bwMode="auto">
            <a:xfrm>
              <a:off x="2940" y="2517"/>
              <a:ext cx="2467"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2" name="Line 75"/>
            <p:cNvSpPr>
              <a:spLocks noChangeShapeType="1"/>
            </p:cNvSpPr>
            <p:nvPr/>
          </p:nvSpPr>
          <p:spPr bwMode="auto">
            <a:xfrm flipH="1">
              <a:off x="5337" y="2517"/>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3" name="Line 76"/>
            <p:cNvSpPr>
              <a:spLocks noChangeShapeType="1"/>
            </p:cNvSpPr>
            <p:nvPr/>
          </p:nvSpPr>
          <p:spPr bwMode="auto">
            <a:xfrm flipH="1" flipV="1">
              <a:off x="5337" y="2487"/>
              <a:ext cx="70"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4" name="Rectangle 77"/>
            <p:cNvSpPr>
              <a:spLocks noChangeArrowheads="1"/>
            </p:cNvSpPr>
            <p:nvPr/>
          </p:nvSpPr>
          <p:spPr bwMode="auto">
            <a:xfrm>
              <a:off x="3364" y="2381"/>
              <a:ext cx="19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1.1.2.2. // has pre-requisites(CourseOffering)</a:t>
              </a:r>
              <a:endParaRPr lang="en-US" altLang="zh-CN" sz="900">
                <a:solidFill>
                  <a:srgbClr val="000000"/>
                </a:solidFill>
                <a:latin typeface="ZapfHumnst BT" pitchFamily="34" charset="0"/>
              </a:endParaRPr>
            </a:p>
          </p:txBody>
        </p:sp>
        <p:sp>
          <p:nvSpPr>
            <p:cNvPr id="88135" name="Freeform 78"/>
            <p:cNvSpPr>
              <a:spLocks/>
            </p:cNvSpPr>
            <p:nvPr/>
          </p:nvSpPr>
          <p:spPr bwMode="auto">
            <a:xfrm>
              <a:off x="2972" y="3023"/>
              <a:ext cx="304" cy="54"/>
            </a:xfrm>
            <a:custGeom>
              <a:avLst/>
              <a:gdLst>
                <a:gd name="T0" fmla="*/ 0 w 48"/>
                <a:gd name="T1" fmla="*/ 0 h 9"/>
                <a:gd name="T2" fmla="*/ 305 w 48"/>
                <a:gd name="T3" fmla="*/ 0 h 9"/>
                <a:gd name="T4" fmla="*/ 305 w 48"/>
                <a:gd name="T5" fmla="*/ 56 h 9"/>
                <a:gd name="T6" fmla="*/ 6 w 48"/>
                <a:gd name="T7" fmla="*/ 56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
                  <a:moveTo>
                    <a:pt x="0" y="0"/>
                  </a:moveTo>
                  <a:lnTo>
                    <a:pt x="48" y="0"/>
                  </a:lnTo>
                  <a:lnTo>
                    <a:pt x="48" y="9"/>
                  </a:lnTo>
                  <a:lnTo>
                    <a:pt x="1" y="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88136" name="Line 79"/>
            <p:cNvSpPr>
              <a:spLocks noChangeShapeType="1"/>
            </p:cNvSpPr>
            <p:nvPr/>
          </p:nvSpPr>
          <p:spPr bwMode="auto">
            <a:xfrm>
              <a:off x="2977" y="3079"/>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7" name="Line 80"/>
            <p:cNvSpPr>
              <a:spLocks noChangeShapeType="1"/>
            </p:cNvSpPr>
            <p:nvPr/>
          </p:nvSpPr>
          <p:spPr bwMode="auto">
            <a:xfrm flipV="1">
              <a:off x="2977" y="3054"/>
              <a:ext cx="70"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38" name="Rectangle 81"/>
            <p:cNvSpPr>
              <a:spLocks noChangeArrowheads="1"/>
            </p:cNvSpPr>
            <p:nvPr/>
          </p:nvSpPr>
          <p:spPr bwMode="auto">
            <a:xfrm>
              <a:off x="2640" y="2888"/>
              <a:ext cx="111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1.1.2.4. // any conflicts?( )</a:t>
              </a:r>
              <a:endParaRPr lang="en-US" altLang="zh-CN" sz="900">
                <a:solidFill>
                  <a:srgbClr val="000000"/>
                </a:solidFill>
                <a:latin typeface="ZapfHumnst BT" pitchFamily="34" charset="0"/>
              </a:endParaRPr>
            </a:p>
          </p:txBody>
        </p:sp>
        <p:sp>
          <p:nvSpPr>
            <p:cNvPr id="88139" name="Line 82"/>
            <p:cNvSpPr>
              <a:spLocks noChangeShapeType="1"/>
            </p:cNvSpPr>
            <p:nvPr/>
          </p:nvSpPr>
          <p:spPr bwMode="auto">
            <a:xfrm>
              <a:off x="2940" y="2233"/>
              <a:ext cx="843"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0" name="Line 83"/>
            <p:cNvSpPr>
              <a:spLocks noChangeShapeType="1"/>
            </p:cNvSpPr>
            <p:nvPr/>
          </p:nvSpPr>
          <p:spPr bwMode="auto">
            <a:xfrm flipH="1">
              <a:off x="3713" y="2233"/>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1" name="Line 84"/>
            <p:cNvSpPr>
              <a:spLocks noChangeShapeType="1"/>
            </p:cNvSpPr>
            <p:nvPr/>
          </p:nvSpPr>
          <p:spPr bwMode="auto">
            <a:xfrm flipH="1" flipV="1">
              <a:off x="3713" y="2203"/>
              <a:ext cx="70"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2" name="Rectangle 85"/>
            <p:cNvSpPr>
              <a:spLocks noChangeArrowheads="1"/>
            </p:cNvSpPr>
            <p:nvPr/>
          </p:nvSpPr>
          <p:spPr bwMode="auto">
            <a:xfrm>
              <a:off x="2914" y="2097"/>
              <a:ext cx="103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1.1.2.1. // is selected?( )</a:t>
              </a:r>
              <a:endParaRPr lang="en-US" altLang="zh-CN" sz="900">
                <a:solidFill>
                  <a:srgbClr val="000000"/>
                </a:solidFill>
                <a:latin typeface="ZapfHumnst BT" pitchFamily="34" charset="0"/>
              </a:endParaRPr>
            </a:p>
          </p:txBody>
        </p:sp>
        <p:sp>
          <p:nvSpPr>
            <p:cNvPr id="88143" name="Line 86"/>
            <p:cNvSpPr>
              <a:spLocks noChangeShapeType="1"/>
            </p:cNvSpPr>
            <p:nvPr/>
          </p:nvSpPr>
          <p:spPr bwMode="auto">
            <a:xfrm flipV="1">
              <a:off x="2426" y="2233"/>
              <a:ext cx="938" cy="48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4" name="Rectangle 87"/>
            <p:cNvSpPr>
              <a:spLocks noChangeArrowheads="1"/>
            </p:cNvSpPr>
            <p:nvPr/>
          </p:nvSpPr>
          <p:spPr bwMode="auto">
            <a:xfrm>
              <a:off x="2787" y="3677"/>
              <a:ext cx="13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1.1.2.6. // mark as enrolled in( )</a:t>
              </a:r>
              <a:endParaRPr lang="en-US" altLang="zh-CN" sz="900">
                <a:solidFill>
                  <a:srgbClr val="000000"/>
                </a:solidFill>
                <a:latin typeface="ZapfHumnst BT" pitchFamily="34" charset="0"/>
              </a:endParaRPr>
            </a:p>
          </p:txBody>
        </p:sp>
        <p:sp>
          <p:nvSpPr>
            <p:cNvPr id="88145" name="Line 88"/>
            <p:cNvSpPr>
              <a:spLocks noChangeShapeType="1"/>
            </p:cNvSpPr>
            <p:nvPr/>
          </p:nvSpPr>
          <p:spPr bwMode="auto">
            <a:xfrm>
              <a:off x="2426" y="3239"/>
              <a:ext cx="938" cy="574"/>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6" name="Line 89"/>
            <p:cNvSpPr>
              <a:spLocks noChangeShapeType="1"/>
            </p:cNvSpPr>
            <p:nvPr/>
          </p:nvSpPr>
          <p:spPr bwMode="auto">
            <a:xfrm>
              <a:off x="2127" y="1727"/>
              <a:ext cx="74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7" name="Line 90"/>
            <p:cNvSpPr>
              <a:spLocks noChangeShapeType="1"/>
            </p:cNvSpPr>
            <p:nvPr/>
          </p:nvSpPr>
          <p:spPr bwMode="auto">
            <a:xfrm flipH="1">
              <a:off x="2805" y="1727"/>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8" name="Line 91"/>
            <p:cNvSpPr>
              <a:spLocks noChangeShapeType="1"/>
            </p:cNvSpPr>
            <p:nvPr/>
          </p:nvSpPr>
          <p:spPr bwMode="auto">
            <a:xfrm flipH="1" flipV="1">
              <a:off x="2805" y="1696"/>
              <a:ext cx="70" cy="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88149" name="Rectangle 92"/>
            <p:cNvSpPr>
              <a:spLocks noChangeArrowheads="1"/>
            </p:cNvSpPr>
            <p:nvPr/>
          </p:nvSpPr>
          <p:spPr bwMode="auto">
            <a:xfrm>
              <a:off x="2229" y="1593"/>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1.1.1. // save( )</a:t>
              </a:r>
              <a:endParaRPr lang="en-US" altLang="zh-CN" sz="900">
                <a:solidFill>
                  <a:srgbClr val="000000"/>
                </a:solidFill>
                <a:latin typeface="ZapfHumnst BT" pitchFamily="34" charset="0"/>
              </a:endParaRPr>
            </a:p>
          </p:txBody>
        </p:sp>
        <p:sp>
          <p:nvSpPr>
            <p:cNvPr id="88150" name="Rectangle 93"/>
            <p:cNvSpPr>
              <a:spLocks noChangeArrowheads="1"/>
            </p:cNvSpPr>
            <p:nvPr/>
          </p:nvSpPr>
          <p:spPr bwMode="auto">
            <a:xfrm>
              <a:off x="3169" y="3179"/>
              <a:ext cx="18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has pre-requisites, course offering open, </a:t>
              </a:r>
              <a:endParaRPr lang="en-US" altLang="zh-CN" sz="900">
                <a:solidFill>
                  <a:srgbClr val="000000"/>
                </a:solidFill>
                <a:latin typeface="ZapfHumnst BT" pitchFamily="34" charset="0"/>
              </a:endParaRPr>
            </a:p>
          </p:txBody>
        </p:sp>
        <p:sp>
          <p:nvSpPr>
            <p:cNvPr id="88151" name="Rectangle 94"/>
            <p:cNvSpPr>
              <a:spLocks noChangeArrowheads="1"/>
            </p:cNvSpPr>
            <p:nvPr/>
          </p:nvSpPr>
          <p:spPr bwMode="auto">
            <a:xfrm>
              <a:off x="3169" y="3276"/>
              <a:ext cx="11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and no schedule conflicts ]</a:t>
              </a:r>
              <a:endParaRPr lang="en-US" altLang="zh-CN" sz="900">
                <a:solidFill>
                  <a:srgbClr val="000000"/>
                </a:solidFill>
                <a:latin typeface="ZapfHumnst BT" pitchFamily="34" charset="0"/>
              </a:endParaRPr>
            </a:p>
          </p:txBody>
        </p:sp>
        <p:sp>
          <p:nvSpPr>
            <p:cNvPr id="88152" name="Rectangle 95"/>
            <p:cNvSpPr>
              <a:spLocks noChangeArrowheads="1"/>
            </p:cNvSpPr>
            <p:nvPr/>
          </p:nvSpPr>
          <p:spPr bwMode="auto">
            <a:xfrm>
              <a:off x="3105" y="2294"/>
              <a:ext cx="5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is selected ]</a:t>
              </a:r>
              <a:endParaRPr lang="en-US" altLang="zh-CN" sz="900">
                <a:solidFill>
                  <a:srgbClr val="000000"/>
                </a:solidFill>
                <a:latin typeface="ZapfHumnst BT" pitchFamily="34" charset="0"/>
              </a:endParaRPr>
            </a:p>
          </p:txBody>
        </p:sp>
      </p:grpSp>
      <p:sp>
        <p:nvSpPr>
          <p:cNvPr id="104" name="Rectangle 11"/>
          <p:cNvSpPr>
            <a:spLocks noChangeArrowheads="1"/>
          </p:cNvSpPr>
          <p:nvPr/>
        </p:nvSpPr>
        <p:spPr bwMode="auto">
          <a:xfrm>
            <a:off x="421609" y="732361"/>
            <a:ext cx="2747102" cy="492109"/>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600">
              <a:solidFill>
                <a:srgbClr val="000000"/>
              </a:solidFill>
            </a:endParaRPr>
          </a:p>
        </p:txBody>
      </p:sp>
      <p:sp>
        <p:nvSpPr>
          <p:cNvPr id="105" name="Rectangle 45"/>
          <p:cNvSpPr>
            <a:spLocks noChangeArrowheads="1"/>
          </p:cNvSpPr>
          <p:nvPr/>
        </p:nvSpPr>
        <p:spPr bwMode="auto">
          <a:xfrm>
            <a:off x="845436" y="783720"/>
            <a:ext cx="18277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buFont typeface="Arial" panose="020B0604020202020204" pitchFamily="34" charset="0"/>
              <a:buNone/>
            </a:pPr>
            <a:r>
              <a:rPr lang="en-US" altLang="zh-CN" sz="1600" dirty="0">
                <a:solidFill>
                  <a:srgbClr val="FFFFFF"/>
                </a:solidFill>
                <a:latin typeface="微软雅黑" panose="020B0503020204020204" pitchFamily="34" charset="-122"/>
              </a:rPr>
              <a:t>2.2  </a:t>
            </a:r>
            <a:r>
              <a:rPr lang="zh-CN" altLang="en-US" sz="1600" dirty="0">
                <a:solidFill>
                  <a:srgbClr val="FFFFFF"/>
                </a:solidFill>
                <a:latin typeface="微软雅黑" panose="020B0503020204020204" pitchFamily="34" charset="-122"/>
              </a:rPr>
              <a:t>分配用例行为</a:t>
            </a:r>
            <a:endParaRPr lang="en-US" altLang="zh-CN" sz="1600" dirty="0">
              <a:solidFill>
                <a:srgbClr val="000000"/>
              </a:solidFill>
              <a:latin typeface="Arial" panose="020B0604020202020204" pitchFamily="34" charset="0"/>
              <a:ea typeface="宋体" panose="02010600030101010101" pitchFamily="2" charset="-122"/>
            </a:endParaRPr>
          </a:p>
        </p:txBody>
      </p:sp>
      <p:sp>
        <p:nvSpPr>
          <p:cNvPr id="106"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107"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622625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300" fill="hold"/>
                                        <p:tgtEl>
                                          <p:spTgt spid="108"/>
                                        </p:tgtEl>
                                        <p:attrNameLst>
                                          <p:attrName>ppt_x</p:attrName>
                                        </p:attrNameLst>
                                      </p:cBhvr>
                                      <p:tavLst>
                                        <p:tav tm="0">
                                          <p:val>
                                            <p:strVal val="0-#ppt_w/2"/>
                                          </p:val>
                                        </p:tav>
                                        <p:tav tm="100000">
                                          <p:val>
                                            <p:strVal val="#ppt_x"/>
                                          </p:val>
                                        </p:tav>
                                      </p:tavLst>
                                    </p:anim>
                                    <p:anim calcmode="lin" valueType="num">
                                      <p:cBhvr additive="base">
                                        <p:cTn id="12" dur="3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Line 2"/>
          <p:cNvSpPr>
            <a:spLocks noChangeShapeType="1"/>
          </p:cNvSpPr>
          <p:nvPr/>
        </p:nvSpPr>
        <p:spPr bwMode="auto">
          <a:xfrm>
            <a:off x="3429595" y="3086041"/>
            <a:ext cx="2686517" cy="51444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9091" name="Text Box 3"/>
          <p:cNvSpPr txBox="1">
            <a:spLocks noChangeArrowheads="1"/>
          </p:cNvSpPr>
          <p:nvPr/>
        </p:nvSpPr>
        <p:spPr bwMode="auto">
          <a:xfrm>
            <a:off x="3348986" y="3657640"/>
            <a:ext cx="27671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287338" indent="-2873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solidFill>
                  <a:srgbClr val="000000"/>
                </a:solidFill>
              </a:rPr>
              <a:t>1: </a:t>
            </a:r>
            <a:r>
              <a:rPr lang="en-US" altLang="zh-CN" dirty="0" err="1">
                <a:solidFill>
                  <a:srgbClr val="000000"/>
                </a:solidFill>
              </a:rPr>
              <a:t>PerformResponsibility</a:t>
            </a:r>
            <a:endParaRPr lang="en-US" altLang="zh-CN" dirty="0">
              <a:solidFill>
                <a:srgbClr val="000000"/>
              </a:solidFill>
            </a:endParaRPr>
          </a:p>
        </p:txBody>
      </p:sp>
      <p:sp>
        <p:nvSpPr>
          <p:cNvPr id="89092" name="Line 4"/>
          <p:cNvSpPr>
            <a:spLocks noChangeShapeType="1"/>
          </p:cNvSpPr>
          <p:nvPr/>
        </p:nvSpPr>
        <p:spPr bwMode="auto">
          <a:xfrm>
            <a:off x="4344155" y="3429000"/>
            <a:ext cx="571599" cy="11432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9093" name="Text Box 5"/>
          <p:cNvSpPr txBox="1">
            <a:spLocks noChangeArrowheads="1"/>
          </p:cNvSpPr>
          <p:nvPr/>
        </p:nvSpPr>
        <p:spPr bwMode="auto">
          <a:xfrm>
            <a:off x="2400717" y="1885683"/>
            <a:ext cx="14234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333399"/>
                </a:solidFill>
              </a:rPr>
              <a:t>Client Object</a:t>
            </a:r>
          </a:p>
        </p:txBody>
      </p:sp>
      <p:sp>
        <p:nvSpPr>
          <p:cNvPr id="89094" name="Text Box 6"/>
          <p:cNvSpPr txBox="1">
            <a:spLocks noChangeArrowheads="1"/>
          </p:cNvSpPr>
          <p:nvPr/>
        </p:nvSpPr>
        <p:spPr bwMode="auto">
          <a:xfrm>
            <a:off x="5544513" y="2342962"/>
            <a:ext cx="1705595" cy="32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333399"/>
                </a:solidFill>
              </a:rPr>
              <a:t>Supplier Object</a:t>
            </a:r>
            <a:endParaRPr lang="en-US" altLang="zh-CN" sz="2099" b="1" i="1">
              <a:solidFill>
                <a:srgbClr val="333399"/>
              </a:solidFill>
            </a:endParaRPr>
          </a:p>
        </p:txBody>
      </p:sp>
      <p:sp>
        <p:nvSpPr>
          <p:cNvPr id="89095" name="Line 7"/>
          <p:cNvSpPr>
            <a:spLocks noChangeShapeType="1"/>
          </p:cNvSpPr>
          <p:nvPr/>
        </p:nvSpPr>
        <p:spPr bwMode="auto">
          <a:xfrm>
            <a:off x="2972317" y="2171482"/>
            <a:ext cx="57160" cy="571599"/>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9096" name="Line 8"/>
          <p:cNvSpPr>
            <a:spLocks noChangeShapeType="1"/>
          </p:cNvSpPr>
          <p:nvPr/>
        </p:nvSpPr>
        <p:spPr bwMode="auto">
          <a:xfrm>
            <a:off x="6287592" y="2685921"/>
            <a:ext cx="57160" cy="743079"/>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9097" name="Text Box 9"/>
          <p:cNvSpPr txBox="1">
            <a:spLocks noChangeArrowheads="1"/>
          </p:cNvSpPr>
          <p:nvPr/>
        </p:nvSpPr>
        <p:spPr bwMode="auto">
          <a:xfrm>
            <a:off x="3658235" y="4915158"/>
            <a:ext cx="974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333399"/>
                </a:solidFill>
              </a:rPr>
              <a:t>Message</a:t>
            </a:r>
          </a:p>
        </p:txBody>
      </p:sp>
      <p:sp>
        <p:nvSpPr>
          <p:cNvPr id="89098" name="Line 10"/>
          <p:cNvSpPr>
            <a:spLocks noChangeShapeType="1"/>
          </p:cNvSpPr>
          <p:nvPr/>
        </p:nvSpPr>
        <p:spPr bwMode="auto">
          <a:xfrm flipV="1">
            <a:off x="4172675" y="4114920"/>
            <a:ext cx="342960" cy="743079"/>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89099" name="Text Box 11"/>
          <p:cNvSpPr txBox="1">
            <a:spLocks noChangeArrowheads="1"/>
          </p:cNvSpPr>
          <p:nvPr/>
        </p:nvSpPr>
        <p:spPr bwMode="auto">
          <a:xfrm>
            <a:off x="4229835" y="2228642"/>
            <a:ext cx="4744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b="1" i="1">
                <a:solidFill>
                  <a:srgbClr val="333399"/>
                </a:solidFill>
              </a:rPr>
              <a:t>Link</a:t>
            </a:r>
          </a:p>
        </p:txBody>
      </p:sp>
      <p:sp>
        <p:nvSpPr>
          <p:cNvPr id="89100" name="Line 12"/>
          <p:cNvSpPr>
            <a:spLocks noChangeShapeType="1"/>
          </p:cNvSpPr>
          <p:nvPr/>
        </p:nvSpPr>
        <p:spPr bwMode="auto">
          <a:xfrm>
            <a:off x="4458475" y="2514442"/>
            <a:ext cx="114320" cy="743079"/>
          </a:xfrm>
          <a:prstGeom prst="line">
            <a:avLst/>
          </a:prstGeom>
          <a:noFill/>
          <a:ln w="28575">
            <a:solidFill>
              <a:schemeClr val="accent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grpSp>
        <p:nvGrpSpPr>
          <p:cNvPr id="190478" name="Group 13"/>
          <p:cNvGrpSpPr>
            <a:grpSpLocks/>
          </p:cNvGrpSpPr>
          <p:nvPr/>
        </p:nvGrpSpPr>
        <p:grpSpPr bwMode="auto">
          <a:xfrm>
            <a:off x="2387527" y="2948270"/>
            <a:ext cx="1042069" cy="297482"/>
            <a:chOff x="2784" y="2855"/>
            <a:chExt cx="1056" cy="209"/>
          </a:xfrm>
        </p:grpSpPr>
        <p:sp>
          <p:nvSpPr>
            <p:cNvPr id="89106" name="Rectangle 14"/>
            <p:cNvSpPr>
              <a:spLocks noChangeArrowheads="1"/>
            </p:cNvSpPr>
            <p:nvPr/>
          </p:nvSpPr>
          <p:spPr bwMode="auto">
            <a:xfrm>
              <a:off x="2784" y="2855"/>
              <a:ext cx="1056" cy="19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9107" name="Text Box 15"/>
            <p:cNvSpPr txBox="1">
              <a:spLocks noChangeArrowheads="1"/>
            </p:cNvSpPr>
            <p:nvPr/>
          </p:nvSpPr>
          <p:spPr bwMode="auto">
            <a:xfrm>
              <a:off x="2981" y="2869"/>
              <a:ext cx="663"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:Client</a:t>
              </a:r>
            </a:p>
          </p:txBody>
        </p:sp>
      </p:grpSp>
      <p:grpSp>
        <p:nvGrpSpPr>
          <p:cNvPr id="190479" name="Group 16"/>
          <p:cNvGrpSpPr>
            <a:grpSpLocks/>
          </p:cNvGrpSpPr>
          <p:nvPr/>
        </p:nvGrpSpPr>
        <p:grpSpPr bwMode="auto">
          <a:xfrm>
            <a:off x="6116112" y="3462673"/>
            <a:ext cx="1042069" cy="296095"/>
            <a:chOff x="2784" y="2856"/>
            <a:chExt cx="1056" cy="207"/>
          </a:xfrm>
        </p:grpSpPr>
        <p:sp>
          <p:nvSpPr>
            <p:cNvPr id="89104" name="Rectangle 17"/>
            <p:cNvSpPr>
              <a:spLocks noChangeArrowheads="1"/>
            </p:cNvSpPr>
            <p:nvPr/>
          </p:nvSpPr>
          <p:spPr bwMode="auto">
            <a:xfrm>
              <a:off x="2784" y="2856"/>
              <a:ext cx="1056" cy="194"/>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89105" name="Text Box 18"/>
            <p:cNvSpPr txBox="1">
              <a:spLocks noChangeArrowheads="1"/>
            </p:cNvSpPr>
            <p:nvPr/>
          </p:nvSpPr>
          <p:spPr bwMode="auto">
            <a:xfrm>
              <a:off x="2851" y="2869"/>
              <a:ext cx="92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:Supplier</a:t>
              </a:r>
            </a:p>
          </p:txBody>
        </p:sp>
      </p:grpSp>
      <p:sp>
        <p:nvSpPr>
          <p:cNvPr id="28" name="Rectangle 11"/>
          <p:cNvSpPr>
            <a:spLocks noChangeArrowheads="1"/>
          </p:cNvSpPr>
          <p:nvPr/>
        </p:nvSpPr>
        <p:spPr bwMode="auto">
          <a:xfrm>
            <a:off x="6636414" y="1308221"/>
            <a:ext cx="1861362" cy="469004"/>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dirty="0">
                <a:solidFill>
                  <a:srgbClr val="000000"/>
                </a:solidFill>
              </a:rPr>
              <a:t>合作图</a:t>
            </a:r>
          </a:p>
        </p:txBody>
      </p:sp>
      <p:sp>
        <p:nvSpPr>
          <p:cNvPr id="29"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30"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787370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300" fill="hold"/>
                                        <p:tgtEl>
                                          <p:spTgt spid="31"/>
                                        </p:tgtEl>
                                        <p:attrNameLst>
                                          <p:attrName>ppt_x</p:attrName>
                                        </p:attrNameLst>
                                      </p:cBhvr>
                                      <p:tavLst>
                                        <p:tav tm="0">
                                          <p:val>
                                            <p:strVal val="0-#ppt_w/2"/>
                                          </p:val>
                                        </p:tav>
                                        <p:tav tm="100000">
                                          <p:val>
                                            <p:strVal val="#ppt_x"/>
                                          </p:val>
                                        </p:tav>
                                      </p:tavLst>
                                    </p:anim>
                                    <p:anim calcmode="lin" valueType="num">
                                      <p:cBhvr additive="base">
                                        <p:cTn id="12"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5" name="Group 3"/>
          <p:cNvGrpSpPr>
            <a:grpSpLocks/>
          </p:cNvGrpSpPr>
          <p:nvPr/>
        </p:nvGrpSpPr>
        <p:grpSpPr bwMode="auto">
          <a:xfrm>
            <a:off x="756370" y="1876889"/>
            <a:ext cx="7776863" cy="4432431"/>
            <a:chOff x="55" y="856"/>
            <a:chExt cx="5717" cy="2726"/>
          </a:xfrm>
        </p:grpSpPr>
        <p:sp>
          <p:nvSpPr>
            <p:cNvPr id="90116" name="Oval 4"/>
            <p:cNvSpPr>
              <a:spLocks noChangeArrowheads="1"/>
            </p:cNvSpPr>
            <p:nvPr/>
          </p:nvSpPr>
          <p:spPr bwMode="auto">
            <a:xfrm>
              <a:off x="181" y="1493"/>
              <a:ext cx="112" cy="122"/>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17" name="Line 5"/>
            <p:cNvSpPr>
              <a:spLocks noChangeShapeType="1"/>
            </p:cNvSpPr>
            <p:nvPr/>
          </p:nvSpPr>
          <p:spPr bwMode="auto">
            <a:xfrm>
              <a:off x="236" y="1608"/>
              <a:ext cx="1" cy="10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18" name="Line 6"/>
            <p:cNvSpPr>
              <a:spLocks noChangeShapeType="1"/>
            </p:cNvSpPr>
            <p:nvPr/>
          </p:nvSpPr>
          <p:spPr bwMode="auto">
            <a:xfrm>
              <a:off x="149" y="1635"/>
              <a:ext cx="170"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19" name="Freeform 7"/>
            <p:cNvSpPr>
              <a:spLocks/>
            </p:cNvSpPr>
            <p:nvPr/>
          </p:nvSpPr>
          <p:spPr bwMode="auto">
            <a:xfrm>
              <a:off x="117" y="1710"/>
              <a:ext cx="234" cy="128"/>
            </a:xfrm>
            <a:custGeom>
              <a:avLst/>
              <a:gdLst>
                <a:gd name="T0" fmla="*/ 0 w 37"/>
                <a:gd name="T1" fmla="*/ 129 h 19"/>
                <a:gd name="T2" fmla="*/ 119 w 37"/>
                <a:gd name="T3" fmla="*/ 0 h 19"/>
                <a:gd name="T4" fmla="*/ 232 w 37"/>
                <a:gd name="T5" fmla="*/ 129 h 19"/>
                <a:gd name="T6" fmla="*/ 0 60000 65536"/>
                <a:gd name="T7" fmla="*/ 0 60000 65536"/>
                <a:gd name="T8" fmla="*/ 0 60000 65536"/>
              </a:gdLst>
              <a:ahLst/>
              <a:cxnLst>
                <a:cxn ang="T6">
                  <a:pos x="T0" y="T1"/>
                </a:cxn>
                <a:cxn ang="T7">
                  <a:pos x="T2" y="T3"/>
                </a:cxn>
                <a:cxn ang="T8">
                  <a:pos x="T4" y="T5"/>
                </a:cxn>
              </a:cxnLst>
              <a:rect l="0" t="0" r="r" b="b"/>
              <a:pathLst>
                <a:path w="37" h="19">
                  <a:moveTo>
                    <a:pt x="0" y="19"/>
                  </a:moveTo>
                  <a:lnTo>
                    <a:pt x="19" y="0"/>
                  </a:lnTo>
                  <a:lnTo>
                    <a:pt x="37" y="1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90120" name="Rectangle 8"/>
            <p:cNvSpPr>
              <a:spLocks noChangeArrowheads="1"/>
            </p:cNvSpPr>
            <p:nvPr/>
          </p:nvSpPr>
          <p:spPr bwMode="auto">
            <a:xfrm>
              <a:off x="55" y="1907"/>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900">
                <a:solidFill>
                  <a:srgbClr val="000000"/>
                </a:solidFill>
                <a:latin typeface="ZapfHumnst BT" pitchFamily="34" charset="0"/>
              </a:endParaRPr>
            </a:p>
          </p:txBody>
        </p:sp>
        <p:sp>
          <p:nvSpPr>
            <p:cNvPr id="90121" name="Rectangle 9"/>
            <p:cNvSpPr>
              <a:spLocks noChangeArrowheads="1"/>
            </p:cNvSpPr>
            <p:nvPr/>
          </p:nvSpPr>
          <p:spPr bwMode="auto">
            <a:xfrm>
              <a:off x="1734" y="1527"/>
              <a:ext cx="1034" cy="27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22" name="Rectangle 10"/>
            <p:cNvSpPr>
              <a:spLocks noChangeArrowheads="1"/>
            </p:cNvSpPr>
            <p:nvPr/>
          </p:nvSpPr>
          <p:spPr bwMode="auto">
            <a:xfrm>
              <a:off x="1759" y="1554"/>
              <a:ext cx="117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RegisterForCoursesForm</a:t>
              </a:r>
              <a:endParaRPr lang="en-US" altLang="zh-CN" sz="900">
                <a:solidFill>
                  <a:srgbClr val="000000"/>
                </a:solidFill>
                <a:latin typeface="ZapfHumnst BT" pitchFamily="34" charset="0"/>
              </a:endParaRPr>
            </a:p>
          </p:txBody>
        </p:sp>
        <p:sp>
          <p:nvSpPr>
            <p:cNvPr id="90123" name="Rectangle 11"/>
            <p:cNvSpPr>
              <a:spLocks noChangeArrowheads="1"/>
            </p:cNvSpPr>
            <p:nvPr/>
          </p:nvSpPr>
          <p:spPr bwMode="auto">
            <a:xfrm>
              <a:off x="1809" y="2430"/>
              <a:ext cx="890" cy="27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24" name="Rectangle 12"/>
            <p:cNvSpPr>
              <a:spLocks noChangeArrowheads="1"/>
            </p:cNvSpPr>
            <p:nvPr/>
          </p:nvSpPr>
          <p:spPr bwMode="auto">
            <a:xfrm>
              <a:off x="1828" y="2455"/>
              <a:ext cx="101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RegistrationController</a:t>
              </a:r>
              <a:endParaRPr lang="en-US" altLang="zh-CN" sz="900">
                <a:solidFill>
                  <a:srgbClr val="000000"/>
                </a:solidFill>
                <a:latin typeface="ZapfHumnst BT" pitchFamily="34" charset="0"/>
              </a:endParaRPr>
            </a:p>
          </p:txBody>
        </p:sp>
        <p:sp>
          <p:nvSpPr>
            <p:cNvPr id="90125" name="Rectangle 13"/>
            <p:cNvSpPr>
              <a:spLocks noChangeArrowheads="1"/>
            </p:cNvSpPr>
            <p:nvPr/>
          </p:nvSpPr>
          <p:spPr bwMode="auto">
            <a:xfrm>
              <a:off x="3157" y="3209"/>
              <a:ext cx="431" cy="37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26" name="Rectangle 14"/>
            <p:cNvSpPr>
              <a:spLocks noChangeArrowheads="1"/>
            </p:cNvSpPr>
            <p:nvPr/>
          </p:nvSpPr>
          <p:spPr bwMode="auto">
            <a:xfrm>
              <a:off x="3338" y="3236"/>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900">
                <a:solidFill>
                  <a:srgbClr val="000000"/>
                </a:solidFill>
                <a:latin typeface="ZapfHumnst BT" pitchFamily="34" charset="0"/>
              </a:endParaRPr>
            </a:p>
          </p:txBody>
        </p:sp>
        <p:sp>
          <p:nvSpPr>
            <p:cNvPr id="90127" name="Rectangle 15"/>
            <p:cNvSpPr>
              <a:spLocks noChangeArrowheads="1"/>
            </p:cNvSpPr>
            <p:nvPr/>
          </p:nvSpPr>
          <p:spPr bwMode="auto">
            <a:xfrm>
              <a:off x="3207" y="3344"/>
              <a:ext cx="40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Schedule</a:t>
              </a:r>
              <a:endParaRPr lang="en-US" altLang="zh-CN" sz="900">
                <a:solidFill>
                  <a:srgbClr val="000000"/>
                </a:solidFill>
                <a:latin typeface="ZapfHumnst BT" pitchFamily="34" charset="0"/>
              </a:endParaRPr>
            </a:p>
          </p:txBody>
        </p:sp>
        <p:sp>
          <p:nvSpPr>
            <p:cNvPr id="90128" name="Rectangle 16"/>
            <p:cNvSpPr>
              <a:spLocks noChangeArrowheads="1"/>
            </p:cNvSpPr>
            <p:nvPr/>
          </p:nvSpPr>
          <p:spPr bwMode="auto">
            <a:xfrm>
              <a:off x="1289" y="3222"/>
              <a:ext cx="389" cy="27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29" name="Rectangle 17"/>
            <p:cNvSpPr>
              <a:spLocks noChangeArrowheads="1"/>
            </p:cNvSpPr>
            <p:nvPr/>
          </p:nvSpPr>
          <p:spPr bwMode="auto">
            <a:xfrm>
              <a:off x="1308" y="3256"/>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900">
                <a:solidFill>
                  <a:srgbClr val="000000"/>
                </a:solidFill>
                <a:latin typeface="ZapfHumnst BT" pitchFamily="34" charset="0"/>
              </a:endParaRPr>
            </a:p>
          </p:txBody>
        </p:sp>
        <p:sp>
          <p:nvSpPr>
            <p:cNvPr id="90130" name="Rectangle 18"/>
            <p:cNvSpPr>
              <a:spLocks noChangeArrowheads="1"/>
            </p:cNvSpPr>
            <p:nvPr/>
          </p:nvSpPr>
          <p:spPr bwMode="auto">
            <a:xfrm>
              <a:off x="4254" y="2430"/>
              <a:ext cx="938" cy="27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31" name="Rectangle 19"/>
            <p:cNvSpPr>
              <a:spLocks noChangeArrowheads="1"/>
            </p:cNvSpPr>
            <p:nvPr/>
          </p:nvSpPr>
          <p:spPr bwMode="auto">
            <a:xfrm>
              <a:off x="4279" y="2455"/>
              <a:ext cx="10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CourseCatalogSystem</a:t>
              </a:r>
              <a:endParaRPr lang="en-US" altLang="zh-CN" sz="900">
                <a:solidFill>
                  <a:srgbClr val="000000"/>
                </a:solidFill>
                <a:latin typeface="ZapfHumnst BT" pitchFamily="34" charset="0"/>
              </a:endParaRPr>
            </a:p>
          </p:txBody>
        </p:sp>
        <p:sp>
          <p:nvSpPr>
            <p:cNvPr id="90132" name="Arc 20"/>
            <p:cNvSpPr>
              <a:spLocks/>
            </p:cNvSpPr>
            <p:nvPr/>
          </p:nvSpPr>
          <p:spPr bwMode="auto">
            <a:xfrm>
              <a:off x="2134" y="1201"/>
              <a:ext cx="233" cy="329"/>
            </a:xfrm>
            <a:custGeom>
              <a:avLst/>
              <a:gdLst>
                <a:gd name="T0" fmla="*/ 4 w 43200"/>
                <a:gd name="T1" fmla="*/ 327 h 27044"/>
                <a:gd name="T2" fmla="*/ 229 w 43200"/>
                <a:gd name="T3" fmla="*/ 323 h 27044"/>
                <a:gd name="T4" fmla="*/ 116 w 43200"/>
                <a:gd name="T5" fmla="*/ 261 h 27044"/>
                <a:gd name="T6" fmla="*/ 0 60000 65536"/>
                <a:gd name="T7" fmla="*/ 0 60000 65536"/>
                <a:gd name="T8" fmla="*/ 0 60000 65536"/>
              </a:gdLst>
              <a:ahLst/>
              <a:cxnLst>
                <a:cxn ang="T6">
                  <a:pos x="T0" y="T1"/>
                </a:cxn>
                <a:cxn ang="T7">
                  <a:pos x="T2" y="T3"/>
                </a:cxn>
                <a:cxn ang="T8">
                  <a:pos x="T4" y="T5"/>
                </a:cxn>
              </a:cxnLst>
              <a:rect l="0" t="0" r="r" b="b"/>
              <a:pathLst>
                <a:path w="43200" h="27044" fill="none" extrusionOk="0">
                  <a:moveTo>
                    <a:pt x="697" y="27043"/>
                  </a:moveTo>
                  <a:cubicBezTo>
                    <a:pt x="234" y="25266"/>
                    <a:pt x="0" y="23436"/>
                    <a:pt x="0" y="21600"/>
                  </a:cubicBezTo>
                  <a:cubicBezTo>
                    <a:pt x="0" y="9670"/>
                    <a:pt x="9670" y="0"/>
                    <a:pt x="21600" y="0"/>
                  </a:cubicBezTo>
                  <a:cubicBezTo>
                    <a:pt x="33529" y="0"/>
                    <a:pt x="43200" y="9670"/>
                    <a:pt x="43200" y="21600"/>
                  </a:cubicBezTo>
                  <a:cubicBezTo>
                    <a:pt x="43200" y="23330"/>
                    <a:pt x="42992" y="25054"/>
                    <a:pt x="42580" y="26734"/>
                  </a:cubicBezTo>
                </a:path>
                <a:path w="43200" h="27044" stroke="0" extrusionOk="0">
                  <a:moveTo>
                    <a:pt x="697" y="27043"/>
                  </a:moveTo>
                  <a:cubicBezTo>
                    <a:pt x="234" y="25266"/>
                    <a:pt x="0" y="23436"/>
                    <a:pt x="0" y="21600"/>
                  </a:cubicBezTo>
                  <a:cubicBezTo>
                    <a:pt x="0" y="9670"/>
                    <a:pt x="9670" y="0"/>
                    <a:pt x="21600" y="0"/>
                  </a:cubicBezTo>
                  <a:cubicBezTo>
                    <a:pt x="33529" y="0"/>
                    <a:pt x="43200" y="9670"/>
                    <a:pt x="43200" y="21600"/>
                  </a:cubicBezTo>
                  <a:cubicBezTo>
                    <a:pt x="43200" y="23330"/>
                    <a:pt x="42992" y="25054"/>
                    <a:pt x="42580" y="26734"/>
                  </a:cubicBezTo>
                  <a:lnTo>
                    <a:pt x="21600" y="21600"/>
                  </a:lnTo>
                  <a:lnTo>
                    <a:pt x="697" y="27043"/>
                  </a:lnTo>
                  <a:close/>
                </a:path>
              </a:pathLst>
            </a:custGeom>
            <a:noFill/>
            <a:ln w="0">
              <a:solidFill>
                <a:schemeClr val="tx1"/>
              </a:solidFill>
              <a:round/>
              <a:headEnd/>
              <a:tailEnd/>
            </a:ln>
            <a:extLst>
              <a:ext uri="{909E8E84-426E-40DD-AFC4-6F175D3DCCD1}">
                <a14:hiddenFill xmlns:a14="http://schemas.microsoft.com/office/drawing/2010/main">
                  <a:solidFill>
                    <a:srgbClr val="000000"/>
                  </a:solidFill>
                </a14:hiddenFill>
              </a:ext>
            </a:extLst>
          </p:spPr>
          <p:txBody>
            <a:bodyPr/>
            <a:lstStyle/>
            <a:p>
              <a:pPr>
                <a:defRPr/>
              </a:pPr>
              <a:endParaRPr lang="zh-CN" altLang="en-US">
                <a:solidFill>
                  <a:srgbClr val="000000"/>
                </a:solidFill>
              </a:endParaRPr>
            </a:p>
          </p:txBody>
        </p:sp>
        <p:sp>
          <p:nvSpPr>
            <p:cNvPr id="90133" name="Line 21"/>
            <p:cNvSpPr>
              <a:spLocks noChangeShapeType="1"/>
            </p:cNvSpPr>
            <p:nvPr/>
          </p:nvSpPr>
          <p:spPr bwMode="auto">
            <a:xfrm>
              <a:off x="2134" y="1107"/>
              <a:ext cx="240"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34" name="Line 22"/>
            <p:cNvSpPr>
              <a:spLocks noChangeShapeType="1"/>
            </p:cNvSpPr>
            <p:nvPr/>
          </p:nvSpPr>
          <p:spPr bwMode="auto">
            <a:xfrm flipH="1">
              <a:off x="2306" y="1107"/>
              <a:ext cx="69" cy="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35" name="Line 23"/>
            <p:cNvSpPr>
              <a:spLocks noChangeShapeType="1"/>
            </p:cNvSpPr>
            <p:nvPr/>
          </p:nvSpPr>
          <p:spPr bwMode="auto">
            <a:xfrm flipH="1" flipV="1">
              <a:off x="2306" y="1073"/>
              <a:ext cx="69" cy="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36" name="Rectangle 24"/>
            <p:cNvSpPr>
              <a:spLocks noChangeArrowheads="1"/>
            </p:cNvSpPr>
            <p:nvPr/>
          </p:nvSpPr>
          <p:spPr bwMode="auto">
            <a:xfrm>
              <a:off x="1672" y="856"/>
              <a:ext cx="137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1.2. // display course offerings( )</a:t>
              </a:r>
              <a:endParaRPr lang="en-US" altLang="zh-CN" sz="900">
                <a:solidFill>
                  <a:srgbClr val="000000"/>
                </a:solidFill>
                <a:latin typeface="ZapfHumnst BT" pitchFamily="34" charset="0"/>
              </a:endParaRPr>
            </a:p>
          </p:txBody>
        </p:sp>
        <p:sp>
          <p:nvSpPr>
            <p:cNvPr id="90137" name="Rectangle 25"/>
            <p:cNvSpPr>
              <a:spLocks noChangeArrowheads="1"/>
            </p:cNvSpPr>
            <p:nvPr/>
          </p:nvSpPr>
          <p:spPr bwMode="auto">
            <a:xfrm>
              <a:off x="1684" y="957"/>
              <a:ext cx="13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1.3. // display blank schedule( )</a:t>
              </a:r>
              <a:endParaRPr lang="en-US" altLang="zh-CN" sz="900">
                <a:solidFill>
                  <a:srgbClr val="000000"/>
                </a:solidFill>
                <a:latin typeface="ZapfHumnst BT" pitchFamily="34" charset="0"/>
              </a:endParaRPr>
            </a:p>
          </p:txBody>
        </p:sp>
        <p:sp>
          <p:nvSpPr>
            <p:cNvPr id="90138" name="Oval 26"/>
            <p:cNvSpPr>
              <a:spLocks noChangeArrowheads="1"/>
            </p:cNvSpPr>
            <p:nvPr/>
          </p:nvSpPr>
          <p:spPr bwMode="auto">
            <a:xfrm>
              <a:off x="5281" y="1357"/>
              <a:ext cx="113" cy="116"/>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0139" name="Line 27"/>
            <p:cNvSpPr>
              <a:spLocks noChangeShapeType="1"/>
            </p:cNvSpPr>
            <p:nvPr/>
          </p:nvSpPr>
          <p:spPr bwMode="auto">
            <a:xfrm>
              <a:off x="5332" y="1465"/>
              <a:ext cx="1" cy="10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0" name="Line 28"/>
            <p:cNvSpPr>
              <a:spLocks noChangeShapeType="1"/>
            </p:cNvSpPr>
            <p:nvPr/>
          </p:nvSpPr>
          <p:spPr bwMode="auto">
            <a:xfrm>
              <a:off x="5250" y="1500"/>
              <a:ext cx="16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1" name="Freeform 29"/>
            <p:cNvSpPr>
              <a:spLocks/>
            </p:cNvSpPr>
            <p:nvPr/>
          </p:nvSpPr>
          <p:spPr bwMode="auto">
            <a:xfrm>
              <a:off x="5218" y="1574"/>
              <a:ext cx="233" cy="123"/>
            </a:xfrm>
            <a:custGeom>
              <a:avLst/>
              <a:gdLst>
                <a:gd name="T0" fmla="*/ 0 w 37"/>
                <a:gd name="T1" fmla="*/ 123 h 18"/>
                <a:gd name="T2" fmla="*/ 113 w 37"/>
                <a:gd name="T3" fmla="*/ 0 h 18"/>
                <a:gd name="T4" fmla="*/ 232 w 37"/>
                <a:gd name="T5" fmla="*/ 123 h 18"/>
                <a:gd name="T6" fmla="*/ 0 60000 65536"/>
                <a:gd name="T7" fmla="*/ 0 60000 65536"/>
                <a:gd name="T8" fmla="*/ 0 60000 65536"/>
              </a:gdLst>
              <a:ahLst/>
              <a:cxnLst>
                <a:cxn ang="T6">
                  <a:pos x="T0" y="T1"/>
                </a:cxn>
                <a:cxn ang="T7">
                  <a:pos x="T2" y="T3"/>
                </a:cxn>
                <a:cxn ang="T8">
                  <a:pos x="T4" y="T5"/>
                </a:cxn>
              </a:cxnLst>
              <a:rect l="0" t="0" r="r" b="b"/>
              <a:pathLst>
                <a:path w="37" h="18">
                  <a:moveTo>
                    <a:pt x="0" y="18"/>
                  </a:moveTo>
                  <a:lnTo>
                    <a:pt x="18" y="0"/>
                  </a:lnTo>
                  <a:lnTo>
                    <a:pt x="37" y="18"/>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90142" name="Rectangle 30"/>
            <p:cNvSpPr>
              <a:spLocks noChangeArrowheads="1"/>
            </p:cNvSpPr>
            <p:nvPr/>
          </p:nvSpPr>
          <p:spPr bwMode="auto">
            <a:xfrm>
              <a:off x="5018" y="1763"/>
              <a:ext cx="7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Course Catalog</a:t>
              </a:r>
              <a:endParaRPr lang="en-US" altLang="zh-CN" sz="900">
                <a:solidFill>
                  <a:srgbClr val="000000"/>
                </a:solidFill>
                <a:latin typeface="ZapfHumnst BT" pitchFamily="34" charset="0"/>
              </a:endParaRPr>
            </a:p>
          </p:txBody>
        </p:sp>
        <p:sp>
          <p:nvSpPr>
            <p:cNvPr id="90143" name="Line 31"/>
            <p:cNvSpPr>
              <a:spLocks noChangeShapeType="1"/>
            </p:cNvSpPr>
            <p:nvPr/>
          </p:nvSpPr>
          <p:spPr bwMode="auto">
            <a:xfrm>
              <a:off x="349" y="1662"/>
              <a:ext cx="1385"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4" name="Line 32"/>
            <p:cNvSpPr>
              <a:spLocks noChangeShapeType="1"/>
            </p:cNvSpPr>
            <p:nvPr/>
          </p:nvSpPr>
          <p:spPr bwMode="auto">
            <a:xfrm>
              <a:off x="920" y="1568"/>
              <a:ext cx="24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5" name="Line 33"/>
            <p:cNvSpPr>
              <a:spLocks noChangeShapeType="1"/>
            </p:cNvSpPr>
            <p:nvPr/>
          </p:nvSpPr>
          <p:spPr bwMode="auto">
            <a:xfrm flipH="1">
              <a:off x="1089" y="1568"/>
              <a:ext cx="75" cy="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6" name="Line 34"/>
            <p:cNvSpPr>
              <a:spLocks noChangeShapeType="1"/>
            </p:cNvSpPr>
            <p:nvPr/>
          </p:nvSpPr>
          <p:spPr bwMode="auto">
            <a:xfrm flipH="1" flipV="1">
              <a:off x="1089" y="1534"/>
              <a:ext cx="75"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47" name="Rectangle 35"/>
            <p:cNvSpPr>
              <a:spLocks noChangeArrowheads="1"/>
            </p:cNvSpPr>
            <p:nvPr/>
          </p:nvSpPr>
          <p:spPr bwMode="auto">
            <a:xfrm>
              <a:off x="631" y="1324"/>
              <a:ext cx="9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 // create schedule( )</a:t>
              </a:r>
              <a:endParaRPr lang="en-US" altLang="zh-CN" sz="900">
                <a:solidFill>
                  <a:srgbClr val="000000"/>
                </a:solidFill>
                <a:latin typeface="ZapfHumnst BT" pitchFamily="34" charset="0"/>
              </a:endParaRPr>
            </a:p>
          </p:txBody>
        </p:sp>
        <p:sp>
          <p:nvSpPr>
            <p:cNvPr id="90148" name="Rectangle 36"/>
            <p:cNvSpPr>
              <a:spLocks noChangeArrowheads="1"/>
            </p:cNvSpPr>
            <p:nvPr/>
          </p:nvSpPr>
          <p:spPr bwMode="auto">
            <a:xfrm>
              <a:off x="186" y="1425"/>
              <a:ext cx="20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dirty="0">
                  <a:solidFill>
                    <a:srgbClr val="000000"/>
                  </a:solidFill>
                </a:rPr>
                <a:t>2. // select 4 primary and 2 alternate offerings( )</a:t>
              </a:r>
              <a:endParaRPr lang="en-US" altLang="zh-CN" sz="900" dirty="0">
                <a:solidFill>
                  <a:srgbClr val="000000"/>
                </a:solidFill>
                <a:latin typeface="ZapfHumnst BT" pitchFamily="34" charset="0"/>
              </a:endParaRPr>
            </a:p>
          </p:txBody>
        </p:sp>
        <p:sp>
          <p:nvSpPr>
            <p:cNvPr id="90149" name="Line 37"/>
            <p:cNvSpPr>
              <a:spLocks noChangeShapeType="1"/>
            </p:cNvSpPr>
            <p:nvPr/>
          </p:nvSpPr>
          <p:spPr bwMode="auto">
            <a:xfrm>
              <a:off x="2254" y="1798"/>
              <a:ext cx="1" cy="63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0" name="Line 38"/>
            <p:cNvSpPr>
              <a:spLocks noChangeShapeType="1"/>
            </p:cNvSpPr>
            <p:nvPr/>
          </p:nvSpPr>
          <p:spPr bwMode="auto">
            <a:xfrm>
              <a:off x="2342" y="1981"/>
              <a:ext cx="0" cy="26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1" name="Line 39"/>
            <p:cNvSpPr>
              <a:spLocks noChangeShapeType="1"/>
            </p:cNvSpPr>
            <p:nvPr/>
          </p:nvSpPr>
          <p:spPr bwMode="auto">
            <a:xfrm flipV="1">
              <a:off x="2342" y="2164"/>
              <a:ext cx="32"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2" name="Line 40"/>
            <p:cNvSpPr>
              <a:spLocks noChangeShapeType="1"/>
            </p:cNvSpPr>
            <p:nvPr/>
          </p:nvSpPr>
          <p:spPr bwMode="auto">
            <a:xfrm flipH="1" flipV="1">
              <a:off x="2317" y="2164"/>
              <a:ext cx="26"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3" name="Rectangle 41"/>
            <p:cNvSpPr>
              <a:spLocks noChangeArrowheads="1"/>
            </p:cNvSpPr>
            <p:nvPr/>
          </p:nvSpPr>
          <p:spPr bwMode="auto">
            <a:xfrm>
              <a:off x="1929" y="1960"/>
              <a:ext cx="121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 // get course offerings( )</a:t>
              </a:r>
              <a:endParaRPr lang="en-US" altLang="zh-CN" sz="900">
                <a:solidFill>
                  <a:srgbClr val="000000"/>
                </a:solidFill>
                <a:latin typeface="ZapfHumnst BT" pitchFamily="34" charset="0"/>
              </a:endParaRPr>
            </a:p>
          </p:txBody>
        </p:sp>
        <p:sp>
          <p:nvSpPr>
            <p:cNvPr id="90154" name="Rectangle 42"/>
            <p:cNvSpPr>
              <a:spLocks noChangeArrowheads="1"/>
            </p:cNvSpPr>
            <p:nvPr/>
          </p:nvSpPr>
          <p:spPr bwMode="auto">
            <a:xfrm>
              <a:off x="1740" y="2063"/>
              <a:ext cx="164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2.1. // create schedule with offerings( )</a:t>
              </a:r>
              <a:endParaRPr lang="en-US" altLang="zh-CN" sz="900">
                <a:solidFill>
                  <a:srgbClr val="000000"/>
                </a:solidFill>
                <a:latin typeface="ZapfHumnst BT" pitchFamily="34" charset="0"/>
              </a:endParaRPr>
            </a:p>
          </p:txBody>
        </p:sp>
        <p:sp>
          <p:nvSpPr>
            <p:cNvPr id="90155" name="Line 43"/>
            <p:cNvSpPr>
              <a:spLocks noChangeShapeType="1"/>
            </p:cNvSpPr>
            <p:nvPr/>
          </p:nvSpPr>
          <p:spPr bwMode="auto">
            <a:xfrm>
              <a:off x="2436" y="2700"/>
              <a:ext cx="721" cy="536"/>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6" name="Line 44"/>
            <p:cNvSpPr>
              <a:spLocks noChangeShapeType="1"/>
            </p:cNvSpPr>
            <p:nvPr/>
          </p:nvSpPr>
          <p:spPr bwMode="auto">
            <a:xfrm>
              <a:off x="2750" y="2815"/>
              <a:ext cx="199" cy="15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7" name="Line 45"/>
            <p:cNvSpPr>
              <a:spLocks noChangeShapeType="1"/>
            </p:cNvSpPr>
            <p:nvPr/>
          </p:nvSpPr>
          <p:spPr bwMode="auto">
            <a:xfrm flipH="1" flipV="1">
              <a:off x="2906" y="2897"/>
              <a:ext cx="43"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8" name="Line 46"/>
            <p:cNvSpPr>
              <a:spLocks noChangeShapeType="1"/>
            </p:cNvSpPr>
            <p:nvPr/>
          </p:nvSpPr>
          <p:spPr bwMode="auto">
            <a:xfrm flipH="1" flipV="1">
              <a:off x="2876" y="2952"/>
              <a:ext cx="74" cy="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59" name="Rectangle 47"/>
            <p:cNvSpPr>
              <a:spLocks noChangeArrowheads="1"/>
            </p:cNvSpPr>
            <p:nvPr/>
          </p:nvSpPr>
          <p:spPr bwMode="auto">
            <a:xfrm>
              <a:off x="2347" y="2761"/>
              <a:ext cx="130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2.1.1. // create with offerings( )</a:t>
              </a:r>
              <a:endParaRPr lang="en-US" altLang="zh-CN" sz="900">
                <a:solidFill>
                  <a:srgbClr val="000000"/>
                </a:solidFill>
                <a:latin typeface="ZapfHumnst BT" pitchFamily="34" charset="0"/>
              </a:endParaRPr>
            </a:p>
          </p:txBody>
        </p:sp>
        <p:sp>
          <p:nvSpPr>
            <p:cNvPr id="90160" name="Line 48"/>
            <p:cNvSpPr>
              <a:spLocks noChangeShapeType="1"/>
            </p:cNvSpPr>
            <p:nvPr/>
          </p:nvSpPr>
          <p:spPr bwMode="auto">
            <a:xfrm>
              <a:off x="2700" y="2565"/>
              <a:ext cx="1555"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1" name="Line 49"/>
            <p:cNvSpPr>
              <a:spLocks noChangeShapeType="1"/>
            </p:cNvSpPr>
            <p:nvPr/>
          </p:nvSpPr>
          <p:spPr bwMode="auto">
            <a:xfrm>
              <a:off x="3314" y="2409"/>
              <a:ext cx="24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2" name="Line 50"/>
            <p:cNvSpPr>
              <a:spLocks noChangeShapeType="1"/>
            </p:cNvSpPr>
            <p:nvPr/>
          </p:nvSpPr>
          <p:spPr bwMode="auto">
            <a:xfrm flipH="1">
              <a:off x="3483" y="2409"/>
              <a:ext cx="75" cy="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3" name="Line 51"/>
            <p:cNvSpPr>
              <a:spLocks noChangeShapeType="1"/>
            </p:cNvSpPr>
            <p:nvPr/>
          </p:nvSpPr>
          <p:spPr bwMode="auto">
            <a:xfrm flipH="1" flipV="1">
              <a:off x="3483" y="2375"/>
              <a:ext cx="75" cy="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4" name="Rectangle 52"/>
            <p:cNvSpPr>
              <a:spLocks noChangeArrowheads="1"/>
            </p:cNvSpPr>
            <p:nvPr/>
          </p:nvSpPr>
          <p:spPr bwMode="auto">
            <a:xfrm>
              <a:off x="2643" y="2430"/>
              <a:ext cx="17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1.1.1. // get course offerings(forSemester)</a:t>
              </a:r>
              <a:endParaRPr lang="en-US" altLang="zh-CN" sz="900">
                <a:solidFill>
                  <a:srgbClr val="000000"/>
                </a:solidFill>
                <a:latin typeface="ZapfHumnst BT" pitchFamily="34" charset="0"/>
              </a:endParaRPr>
            </a:p>
          </p:txBody>
        </p:sp>
        <p:sp>
          <p:nvSpPr>
            <p:cNvPr id="90165" name="Line 53"/>
            <p:cNvSpPr>
              <a:spLocks noChangeShapeType="1"/>
            </p:cNvSpPr>
            <p:nvPr/>
          </p:nvSpPr>
          <p:spPr bwMode="auto">
            <a:xfrm flipH="1">
              <a:off x="1615" y="2700"/>
              <a:ext cx="508" cy="52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6" name="Line 54"/>
            <p:cNvSpPr>
              <a:spLocks noChangeShapeType="1"/>
            </p:cNvSpPr>
            <p:nvPr/>
          </p:nvSpPr>
          <p:spPr bwMode="auto">
            <a:xfrm flipH="1">
              <a:off x="1848" y="2944"/>
              <a:ext cx="170" cy="17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7" name="Line 55"/>
            <p:cNvSpPr>
              <a:spLocks noChangeShapeType="1"/>
            </p:cNvSpPr>
            <p:nvPr/>
          </p:nvSpPr>
          <p:spPr bwMode="auto">
            <a:xfrm flipV="1">
              <a:off x="1848" y="3094"/>
              <a:ext cx="74"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8" name="Line 56"/>
            <p:cNvSpPr>
              <a:spLocks noChangeShapeType="1"/>
            </p:cNvSpPr>
            <p:nvPr/>
          </p:nvSpPr>
          <p:spPr bwMode="auto">
            <a:xfrm flipV="1">
              <a:off x="1848" y="3046"/>
              <a:ext cx="3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69" name="Rectangle 57"/>
            <p:cNvSpPr>
              <a:spLocks noChangeArrowheads="1"/>
            </p:cNvSpPr>
            <p:nvPr/>
          </p:nvSpPr>
          <p:spPr bwMode="auto">
            <a:xfrm>
              <a:off x="1383" y="2938"/>
              <a:ext cx="139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2.1.2. // add schedule(Schedule)</a:t>
              </a:r>
              <a:endParaRPr lang="en-US" altLang="zh-CN" sz="900">
                <a:solidFill>
                  <a:srgbClr val="000000"/>
                </a:solidFill>
                <a:latin typeface="ZapfHumnst BT" pitchFamily="34" charset="0"/>
              </a:endParaRPr>
            </a:p>
          </p:txBody>
        </p:sp>
        <p:sp>
          <p:nvSpPr>
            <p:cNvPr id="90170" name="Line 58"/>
            <p:cNvSpPr>
              <a:spLocks noChangeShapeType="1"/>
            </p:cNvSpPr>
            <p:nvPr/>
          </p:nvSpPr>
          <p:spPr bwMode="auto">
            <a:xfrm flipV="1">
              <a:off x="4805" y="1697"/>
              <a:ext cx="426" cy="733"/>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71" name="Line 59"/>
            <p:cNvSpPr>
              <a:spLocks noChangeShapeType="1"/>
            </p:cNvSpPr>
            <p:nvPr/>
          </p:nvSpPr>
          <p:spPr bwMode="auto">
            <a:xfrm flipV="1">
              <a:off x="4811" y="2008"/>
              <a:ext cx="132" cy="21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72" name="Line 60"/>
            <p:cNvSpPr>
              <a:spLocks noChangeShapeType="1"/>
            </p:cNvSpPr>
            <p:nvPr/>
          </p:nvSpPr>
          <p:spPr bwMode="auto">
            <a:xfrm flipH="1">
              <a:off x="4930" y="2008"/>
              <a:ext cx="11"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73" name="Line 61"/>
            <p:cNvSpPr>
              <a:spLocks noChangeShapeType="1"/>
            </p:cNvSpPr>
            <p:nvPr/>
          </p:nvSpPr>
          <p:spPr bwMode="auto">
            <a:xfrm flipH="1">
              <a:off x="4880" y="2008"/>
              <a:ext cx="63"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0174" name="Rectangle 62"/>
            <p:cNvSpPr>
              <a:spLocks noChangeArrowheads="1"/>
            </p:cNvSpPr>
            <p:nvPr/>
          </p:nvSpPr>
          <p:spPr bwMode="auto">
            <a:xfrm>
              <a:off x="4222" y="2015"/>
              <a:ext cx="13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1.1.1.1. // get course offerings( )</a:t>
              </a:r>
              <a:endParaRPr lang="en-US" altLang="zh-CN" sz="900">
                <a:solidFill>
                  <a:srgbClr val="000000"/>
                </a:solidFill>
                <a:latin typeface="ZapfHumnst BT" pitchFamily="34" charset="0"/>
              </a:endParaRPr>
            </a:p>
          </p:txBody>
        </p:sp>
      </p:grpSp>
      <p:sp>
        <p:nvSpPr>
          <p:cNvPr id="71"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7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0093622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300" fill="hold"/>
                                        <p:tgtEl>
                                          <p:spTgt spid="73"/>
                                        </p:tgtEl>
                                        <p:attrNameLst>
                                          <p:attrName>ppt_x</p:attrName>
                                        </p:attrNameLst>
                                      </p:cBhvr>
                                      <p:tavLst>
                                        <p:tav tm="0">
                                          <p:val>
                                            <p:strVal val="0-#ppt_w/2"/>
                                          </p:val>
                                        </p:tav>
                                        <p:tav tm="100000">
                                          <p:val>
                                            <p:strVal val="#ppt_x"/>
                                          </p:val>
                                        </p:tav>
                                      </p:tavLst>
                                    </p:anim>
                                    <p:anim calcmode="lin" valueType="num">
                                      <p:cBhvr additive="base">
                                        <p:cTn id="12" dur="3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4294967295"/>
          </p:nvPr>
        </p:nvSpPr>
        <p:spPr bwMode="auto">
          <a:xfrm>
            <a:off x="493791" y="908720"/>
            <a:ext cx="8231029" cy="41785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3541" tIns="41038" rIns="83541" bIns="41038" numCol="1" anchor="t" anchorCtr="0" compatLnSpc="1">
            <a:prstTxWarp prst="textNoShape">
              <a:avLst/>
            </a:prstTxWarp>
          </a:bodyPr>
          <a:lstStyle/>
          <a:p>
            <a:r>
              <a:rPr lang="zh-CN" altLang="en-US" dirty="0"/>
              <a:t>需求工程是指：理解并定义系统需要哪些</a:t>
            </a:r>
            <a:r>
              <a:rPr lang="zh-CN" altLang="en-US" sz="2954" dirty="0">
                <a:solidFill>
                  <a:srgbClr val="FF0000"/>
                </a:solidFill>
              </a:rPr>
              <a:t>服务</a:t>
            </a:r>
            <a:r>
              <a:rPr lang="zh-CN" altLang="en-US" dirty="0"/>
              <a:t>以及找出开发和运行期间受到哪些</a:t>
            </a:r>
            <a:r>
              <a:rPr lang="zh-CN" altLang="en-US" sz="2954" dirty="0">
                <a:solidFill>
                  <a:srgbClr val="FF0000"/>
                </a:solidFill>
              </a:rPr>
              <a:t>约束</a:t>
            </a:r>
            <a:r>
              <a:rPr lang="zh-CN" altLang="en-US" dirty="0"/>
              <a:t>的过程。</a:t>
            </a:r>
            <a:endParaRPr lang="en-GB" altLang="zh-CN" dirty="0"/>
          </a:p>
        </p:txBody>
      </p:sp>
      <p:pic>
        <p:nvPicPr>
          <p:cNvPr id="163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6370" y="2492896"/>
            <a:ext cx="7312073" cy="347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6"/>
          <p:cNvSpPr txBox="1">
            <a:spLocks noChangeArrowheads="1"/>
          </p:cNvSpPr>
          <p:nvPr/>
        </p:nvSpPr>
        <p:spPr bwMode="auto">
          <a:xfrm>
            <a:off x="539750" y="11588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需求工程</a:t>
            </a:r>
          </a:p>
        </p:txBody>
      </p:sp>
      <p:cxnSp>
        <p:nvCxnSpPr>
          <p:cNvPr id="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328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3" name="Group 3"/>
          <p:cNvGrpSpPr>
            <a:grpSpLocks/>
          </p:cNvGrpSpPr>
          <p:nvPr/>
        </p:nvGrpSpPr>
        <p:grpSpPr bwMode="auto">
          <a:xfrm>
            <a:off x="612775" y="1819728"/>
            <a:ext cx="7364699" cy="4057543"/>
            <a:chOff x="1" y="808"/>
            <a:chExt cx="5739" cy="2770"/>
          </a:xfrm>
        </p:grpSpPr>
        <p:sp>
          <p:nvSpPr>
            <p:cNvPr id="91140" name="Rectangle 4"/>
            <p:cNvSpPr>
              <a:spLocks noChangeArrowheads="1"/>
            </p:cNvSpPr>
            <p:nvPr/>
          </p:nvSpPr>
          <p:spPr bwMode="auto">
            <a:xfrm>
              <a:off x="4995" y="1966"/>
              <a:ext cx="745" cy="30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41" name="Rectangle 5"/>
            <p:cNvSpPr>
              <a:spLocks noChangeArrowheads="1"/>
            </p:cNvSpPr>
            <p:nvPr/>
          </p:nvSpPr>
          <p:spPr bwMode="auto">
            <a:xfrm>
              <a:off x="5326" y="1997"/>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750">
                <a:solidFill>
                  <a:srgbClr val="000000"/>
                </a:solidFill>
                <a:latin typeface="ZapfHumnst BT" pitchFamily="34" charset="0"/>
              </a:endParaRPr>
            </a:p>
          </p:txBody>
        </p:sp>
        <p:sp>
          <p:nvSpPr>
            <p:cNvPr id="91142" name="Rectangle 6"/>
            <p:cNvSpPr>
              <a:spLocks noChangeArrowheads="1"/>
            </p:cNvSpPr>
            <p:nvPr/>
          </p:nvSpPr>
          <p:spPr bwMode="auto">
            <a:xfrm>
              <a:off x="5048" y="2117"/>
              <a:ext cx="6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CourseOffering</a:t>
              </a:r>
              <a:endParaRPr lang="en-US" altLang="zh-CN" sz="750">
                <a:solidFill>
                  <a:srgbClr val="000000"/>
                </a:solidFill>
                <a:latin typeface="ZapfHumnst BT" pitchFamily="34" charset="0"/>
              </a:endParaRPr>
            </a:p>
          </p:txBody>
        </p:sp>
        <p:sp>
          <p:nvSpPr>
            <p:cNvPr id="91143" name="Oval 7"/>
            <p:cNvSpPr>
              <a:spLocks noChangeArrowheads="1"/>
            </p:cNvSpPr>
            <p:nvPr/>
          </p:nvSpPr>
          <p:spPr bwMode="auto">
            <a:xfrm>
              <a:off x="144" y="874"/>
              <a:ext cx="151" cy="144"/>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44" name="Line 8"/>
            <p:cNvSpPr>
              <a:spLocks noChangeShapeType="1"/>
            </p:cNvSpPr>
            <p:nvPr/>
          </p:nvSpPr>
          <p:spPr bwMode="auto">
            <a:xfrm>
              <a:off x="212" y="1011"/>
              <a:ext cx="1" cy="12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45" name="Line 9"/>
            <p:cNvSpPr>
              <a:spLocks noChangeShapeType="1"/>
            </p:cNvSpPr>
            <p:nvPr/>
          </p:nvSpPr>
          <p:spPr bwMode="auto">
            <a:xfrm>
              <a:off x="100" y="1048"/>
              <a:ext cx="225"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46" name="Freeform 10"/>
            <p:cNvSpPr>
              <a:spLocks/>
            </p:cNvSpPr>
            <p:nvPr/>
          </p:nvSpPr>
          <p:spPr bwMode="auto">
            <a:xfrm>
              <a:off x="61" y="1139"/>
              <a:ext cx="309" cy="150"/>
            </a:xfrm>
            <a:custGeom>
              <a:avLst/>
              <a:gdLst>
                <a:gd name="T0" fmla="*/ 0 w 41"/>
                <a:gd name="T1" fmla="*/ 150 h 20"/>
                <a:gd name="T2" fmla="*/ 151 w 41"/>
                <a:gd name="T3" fmla="*/ 0 h 20"/>
                <a:gd name="T4" fmla="*/ 309 w 41"/>
                <a:gd name="T5" fmla="*/ 150 h 20"/>
                <a:gd name="T6" fmla="*/ 0 60000 65536"/>
                <a:gd name="T7" fmla="*/ 0 60000 65536"/>
                <a:gd name="T8" fmla="*/ 0 60000 65536"/>
              </a:gdLst>
              <a:ahLst/>
              <a:cxnLst>
                <a:cxn ang="T6">
                  <a:pos x="T0" y="T1"/>
                </a:cxn>
                <a:cxn ang="T7">
                  <a:pos x="T2" y="T3"/>
                </a:cxn>
                <a:cxn ang="T8">
                  <a:pos x="T4" y="T5"/>
                </a:cxn>
              </a:cxnLst>
              <a:rect l="0" t="0" r="r" b="b"/>
              <a:pathLst>
                <a:path w="41" h="20">
                  <a:moveTo>
                    <a:pt x="0" y="20"/>
                  </a:moveTo>
                  <a:lnTo>
                    <a:pt x="20" y="0"/>
                  </a:lnTo>
                  <a:lnTo>
                    <a:pt x="41" y="2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91147" name="Rectangle 11"/>
            <p:cNvSpPr>
              <a:spLocks noChangeArrowheads="1"/>
            </p:cNvSpPr>
            <p:nvPr/>
          </p:nvSpPr>
          <p:spPr bwMode="auto">
            <a:xfrm>
              <a:off x="1" y="1350"/>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750">
                <a:solidFill>
                  <a:srgbClr val="000000"/>
                </a:solidFill>
                <a:latin typeface="ZapfHumnst BT" pitchFamily="34" charset="0"/>
              </a:endParaRPr>
            </a:p>
          </p:txBody>
        </p:sp>
        <p:sp>
          <p:nvSpPr>
            <p:cNvPr id="91148" name="Rectangle 12"/>
            <p:cNvSpPr>
              <a:spLocks noChangeArrowheads="1"/>
            </p:cNvSpPr>
            <p:nvPr/>
          </p:nvSpPr>
          <p:spPr bwMode="auto">
            <a:xfrm>
              <a:off x="1453" y="1966"/>
              <a:ext cx="1053" cy="30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49" name="Rectangle 13"/>
            <p:cNvSpPr>
              <a:spLocks noChangeArrowheads="1"/>
            </p:cNvSpPr>
            <p:nvPr/>
          </p:nvSpPr>
          <p:spPr bwMode="auto">
            <a:xfrm>
              <a:off x="1934" y="1997"/>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750">
                <a:solidFill>
                  <a:srgbClr val="000000"/>
                </a:solidFill>
                <a:latin typeface="ZapfHumnst BT" pitchFamily="34" charset="0"/>
              </a:endParaRPr>
            </a:p>
          </p:txBody>
        </p:sp>
        <p:sp>
          <p:nvSpPr>
            <p:cNvPr id="91150" name="Rectangle 14"/>
            <p:cNvSpPr>
              <a:spLocks noChangeArrowheads="1"/>
            </p:cNvSpPr>
            <p:nvPr/>
          </p:nvSpPr>
          <p:spPr bwMode="auto">
            <a:xfrm>
              <a:off x="1513" y="2117"/>
              <a:ext cx="93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RegistrationController</a:t>
              </a:r>
              <a:endParaRPr lang="en-US" altLang="zh-CN" sz="750">
                <a:solidFill>
                  <a:srgbClr val="000000"/>
                </a:solidFill>
                <a:latin typeface="ZapfHumnst BT" pitchFamily="34" charset="0"/>
              </a:endParaRPr>
            </a:p>
          </p:txBody>
        </p:sp>
        <p:sp>
          <p:nvSpPr>
            <p:cNvPr id="91151" name="Rectangle 15"/>
            <p:cNvSpPr>
              <a:spLocks noChangeArrowheads="1"/>
            </p:cNvSpPr>
            <p:nvPr/>
          </p:nvSpPr>
          <p:spPr bwMode="auto">
            <a:xfrm>
              <a:off x="3566" y="1966"/>
              <a:ext cx="521" cy="30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52" name="Rectangle 16"/>
            <p:cNvSpPr>
              <a:spLocks noChangeArrowheads="1"/>
            </p:cNvSpPr>
            <p:nvPr/>
          </p:nvSpPr>
          <p:spPr bwMode="auto">
            <a:xfrm>
              <a:off x="3783" y="1997"/>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750">
                <a:solidFill>
                  <a:srgbClr val="000000"/>
                </a:solidFill>
                <a:latin typeface="ZapfHumnst BT" pitchFamily="34" charset="0"/>
              </a:endParaRPr>
            </a:p>
          </p:txBody>
        </p:sp>
        <p:sp>
          <p:nvSpPr>
            <p:cNvPr id="91153" name="Rectangle 17"/>
            <p:cNvSpPr>
              <a:spLocks noChangeArrowheads="1"/>
            </p:cNvSpPr>
            <p:nvPr/>
          </p:nvSpPr>
          <p:spPr bwMode="auto">
            <a:xfrm>
              <a:off x="3626" y="2117"/>
              <a:ext cx="40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Schedule</a:t>
              </a:r>
              <a:endParaRPr lang="en-US" altLang="zh-CN" sz="750">
                <a:solidFill>
                  <a:srgbClr val="000000"/>
                </a:solidFill>
                <a:latin typeface="ZapfHumnst BT" pitchFamily="34" charset="0"/>
              </a:endParaRPr>
            </a:p>
          </p:txBody>
        </p:sp>
        <p:sp>
          <p:nvSpPr>
            <p:cNvPr id="91154" name="Rectangle 18"/>
            <p:cNvSpPr>
              <a:spLocks noChangeArrowheads="1"/>
            </p:cNvSpPr>
            <p:nvPr/>
          </p:nvSpPr>
          <p:spPr bwMode="auto">
            <a:xfrm>
              <a:off x="4056" y="3278"/>
              <a:ext cx="465" cy="30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55" name="Rectangle 19"/>
            <p:cNvSpPr>
              <a:spLocks noChangeArrowheads="1"/>
            </p:cNvSpPr>
            <p:nvPr/>
          </p:nvSpPr>
          <p:spPr bwMode="auto">
            <a:xfrm>
              <a:off x="4078" y="3307"/>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Student</a:t>
              </a:r>
              <a:endParaRPr lang="en-US" altLang="zh-CN" sz="750">
                <a:solidFill>
                  <a:srgbClr val="000000"/>
                </a:solidFill>
                <a:latin typeface="ZapfHumnst BT" pitchFamily="34" charset="0"/>
              </a:endParaRPr>
            </a:p>
          </p:txBody>
        </p:sp>
        <p:sp>
          <p:nvSpPr>
            <p:cNvPr id="91156" name="Rectangle 20"/>
            <p:cNvSpPr>
              <a:spLocks noChangeArrowheads="1"/>
            </p:cNvSpPr>
            <p:nvPr/>
          </p:nvSpPr>
          <p:spPr bwMode="auto">
            <a:xfrm>
              <a:off x="1205" y="2953"/>
              <a:ext cx="1399" cy="41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57" name="Rectangle 21"/>
            <p:cNvSpPr>
              <a:spLocks noChangeArrowheads="1"/>
            </p:cNvSpPr>
            <p:nvPr/>
          </p:nvSpPr>
          <p:spPr bwMode="auto">
            <a:xfrm>
              <a:off x="1859" y="2983"/>
              <a:ext cx="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a:t>
              </a:r>
              <a:endParaRPr lang="en-US" altLang="zh-CN" sz="750">
                <a:solidFill>
                  <a:srgbClr val="000000"/>
                </a:solidFill>
                <a:latin typeface="ZapfHumnst BT" pitchFamily="34" charset="0"/>
              </a:endParaRPr>
            </a:p>
          </p:txBody>
        </p:sp>
        <p:sp>
          <p:nvSpPr>
            <p:cNvPr id="91158" name="Rectangle 22"/>
            <p:cNvSpPr>
              <a:spLocks noChangeArrowheads="1"/>
            </p:cNvSpPr>
            <p:nvPr/>
          </p:nvSpPr>
          <p:spPr bwMode="auto">
            <a:xfrm>
              <a:off x="1266" y="3104"/>
              <a:ext cx="129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dirty="0" err="1">
                  <a:solidFill>
                    <a:srgbClr val="000000"/>
                  </a:solidFill>
                </a:rPr>
                <a:t>PrimaryScheduleOfferingInfob</a:t>
              </a:r>
              <a:endParaRPr lang="en-US" altLang="zh-CN" sz="750" dirty="0">
                <a:solidFill>
                  <a:srgbClr val="000000"/>
                </a:solidFill>
                <a:latin typeface="ZapfHumnst BT" pitchFamily="34" charset="0"/>
              </a:endParaRPr>
            </a:p>
          </p:txBody>
        </p:sp>
        <p:sp>
          <p:nvSpPr>
            <p:cNvPr id="91159" name="Arc 23"/>
            <p:cNvSpPr>
              <a:spLocks/>
            </p:cNvSpPr>
            <p:nvPr/>
          </p:nvSpPr>
          <p:spPr bwMode="auto">
            <a:xfrm>
              <a:off x="3686" y="1606"/>
              <a:ext cx="278" cy="362"/>
            </a:xfrm>
            <a:custGeom>
              <a:avLst/>
              <a:gdLst>
                <a:gd name="T0" fmla="*/ 4 w 43200"/>
                <a:gd name="T1" fmla="*/ 362 h 27019"/>
                <a:gd name="T2" fmla="*/ 275 w 43200"/>
                <a:gd name="T3" fmla="*/ 359 h 27019"/>
                <a:gd name="T4" fmla="*/ 140 w 43200"/>
                <a:gd name="T5" fmla="*/ 289 h 27019"/>
                <a:gd name="T6" fmla="*/ 0 60000 65536"/>
                <a:gd name="T7" fmla="*/ 0 60000 65536"/>
                <a:gd name="T8" fmla="*/ 0 60000 65536"/>
              </a:gdLst>
              <a:ahLst/>
              <a:cxnLst>
                <a:cxn ang="T6">
                  <a:pos x="T0" y="T1"/>
                </a:cxn>
                <a:cxn ang="T7">
                  <a:pos x="T2" y="T3"/>
                </a:cxn>
                <a:cxn ang="T8">
                  <a:pos x="T4" y="T5"/>
                </a:cxn>
              </a:cxnLst>
              <a:rect l="0" t="0" r="r" b="b"/>
              <a:pathLst>
                <a:path w="43200" h="27019" fill="none" extrusionOk="0">
                  <a:moveTo>
                    <a:pt x="690" y="27019"/>
                  </a:moveTo>
                  <a:cubicBezTo>
                    <a:pt x="232" y="25249"/>
                    <a:pt x="0" y="23428"/>
                    <a:pt x="0" y="21600"/>
                  </a:cubicBezTo>
                  <a:cubicBezTo>
                    <a:pt x="0" y="9670"/>
                    <a:pt x="9670" y="0"/>
                    <a:pt x="21600" y="0"/>
                  </a:cubicBezTo>
                  <a:cubicBezTo>
                    <a:pt x="33529" y="0"/>
                    <a:pt x="43200" y="9670"/>
                    <a:pt x="43200" y="21600"/>
                  </a:cubicBezTo>
                  <a:cubicBezTo>
                    <a:pt x="43200" y="23339"/>
                    <a:pt x="42989" y="25072"/>
                    <a:pt x="42574" y="26762"/>
                  </a:cubicBezTo>
                </a:path>
                <a:path w="43200" h="27019" stroke="0" extrusionOk="0">
                  <a:moveTo>
                    <a:pt x="690" y="27019"/>
                  </a:moveTo>
                  <a:cubicBezTo>
                    <a:pt x="232" y="25249"/>
                    <a:pt x="0" y="23428"/>
                    <a:pt x="0" y="21600"/>
                  </a:cubicBezTo>
                  <a:cubicBezTo>
                    <a:pt x="0" y="9670"/>
                    <a:pt x="9670" y="0"/>
                    <a:pt x="21600" y="0"/>
                  </a:cubicBezTo>
                  <a:cubicBezTo>
                    <a:pt x="33529" y="0"/>
                    <a:pt x="43200" y="9670"/>
                    <a:pt x="43200" y="21600"/>
                  </a:cubicBezTo>
                  <a:cubicBezTo>
                    <a:pt x="43200" y="23339"/>
                    <a:pt x="42989" y="25072"/>
                    <a:pt x="42574" y="26762"/>
                  </a:cubicBezTo>
                  <a:lnTo>
                    <a:pt x="21600" y="21600"/>
                  </a:lnTo>
                  <a:lnTo>
                    <a:pt x="690" y="27019"/>
                  </a:lnTo>
                  <a:close/>
                </a:path>
              </a:pathLst>
            </a:custGeom>
            <a:noFill/>
            <a:ln w="0">
              <a:solidFill>
                <a:schemeClr val="tx1"/>
              </a:solidFill>
              <a:round/>
              <a:headEnd/>
              <a:tailEnd/>
            </a:ln>
            <a:extLst>
              <a:ext uri="{909E8E84-426E-40DD-AFC4-6F175D3DCCD1}">
                <a14:hiddenFill xmlns:a14="http://schemas.microsoft.com/office/drawing/2010/main">
                  <a:solidFill>
                    <a:srgbClr val="990033"/>
                  </a:solidFill>
                </a14:hiddenFill>
              </a:ext>
            </a:extLst>
          </p:spPr>
          <p:txBody>
            <a:bodyPr/>
            <a:lstStyle/>
            <a:p>
              <a:pPr>
                <a:defRPr/>
              </a:pPr>
              <a:endParaRPr lang="zh-CN" altLang="en-US">
                <a:solidFill>
                  <a:srgbClr val="000000"/>
                </a:solidFill>
              </a:endParaRPr>
            </a:p>
          </p:txBody>
        </p:sp>
        <p:sp>
          <p:nvSpPr>
            <p:cNvPr id="91160" name="Line 24"/>
            <p:cNvSpPr>
              <a:spLocks noChangeShapeType="1"/>
            </p:cNvSpPr>
            <p:nvPr/>
          </p:nvSpPr>
          <p:spPr bwMode="auto">
            <a:xfrm>
              <a:off x="3686" y="1500"/>
              <a:ext cx="28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1" name="Line 25"/>
            <p:cNvSpPr>
              <a:spLocks noChangeShapeType="1"/>
            </p:cNvSpPr>
            <p:nvPr/>
          </p:nvSpPr>
          <p:spPr bwMode="auto">
            <a:xfrm flipH="1">
              <a:off x="3889" y="1500"/>
              <a:ext cx="81" cy="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2" name="Line 26"/>
            <p:cNvSpPr>
              <a:spLocks noChangeShapeType="1"/>
            </p:cNvSpPr>
            <p:nvPr/>
          </p:nvSpPr>
          <p:spPr bwMode="auto">
            <a:xfrm flipH="1" flipV="1">
              <a:off x="3889" y="1470"/>
              <a:ext cx="81" cy="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3" name="Rectangle 27"/>
            <p:cNvSpPr>
              <a:spLocks noChangeArrowheads="1"/>
            </p:cNvSpPr>
            <p:nvPr/>
          </p:nvSpPr>
          <p:spPr bwMode="auto">
            <a:xfrm>
              <a:off x="3258" y="1334"/>
              <a:ext cx="111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1.1.2.4. // any conflicts?( )</a:t>
              </a:r>
              <a:endParaRPr lang="en-US" altLang="zh-CN" sz="750">
                <a:solidFill>
                  <a:srgbClr val="000000"/>
                </a:solidFill>
                <a:latin typeface="ZapfHumnst BT" pitchFamily="34" charset="0"/>
              </a:endParaRPr>
            </a:p>
          </p:txBody>
        </p:sp>
        <p:sp>
          <p:nvSpPr>
            <p:cNvPr id="91164" name="Rectangle 28"/>
            <p:cNvSpPr>
              <a:spLocks noChangeArrowheads="1"/>
            </p:cNvSpPr>
            <p:nvPr/>
          </p:nvSpPr>
          <p:spPr bwMode="auto">
            <a:xfrm>
              <a:off x="1363" y="927"/>
              <a:ext cx="1234" cy="30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1165" name="Rectangle 29"/>
            <p:cNvSpPr>
              <a:spLocks noChangeArrowheads="1"/>
            </p:cNvSpPr>
            <p:nvPr/>
          </p:nvSpPr>
          <p:spPr bwMode="auto">
            <a:xfrm>
              <a:off x="1394" y="958"/>
              <a:ext cx="117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u="sng">
                  <a:solidFill>
                    <a:srgbClr val="000000"/>
                  </a:solidFill>
                </a:rPr>
                <a:t> : RegisterForCoursesForm</a:t>
              </a:r>
              <a:endParaRPr lang="en-US" altLang="zh-CN" sz="750">
                <a:solidFill>
                  <a:srgbClr val="000000"/>
                </a:solidFill>
                <a:latin typeface="ZapfHumnst BT" pitchFamily="34" charset="0"/>
              </a:endParaRPr>
            </a:p>
          </p:txBody>
        </p:sp>
        <p:sp>
          <p:nvSpPr>
            <p:cNvPr id="91166" name="Line 30"/>
            <p:cNvSpPr>
              <a:spLocks noChangeShapeType="1"/>
            </p:cNvSpPr>
            <p:nvPr/>
          </p:nvSpPr>
          <p:spPr bwMode="auto">
            <a:xfrm>
              <a:off x="347" y="1079"/>
              <a:ext cx="101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7" name="Line 31"/>
            <p:cNvSpPr>
              <a:spLocks noChangeShapeType="1"/>
            </p:cNvSpPr>
            <p:nvPr/>
          </p:nvSpPr>
          <p:spPr bwMode="auto">
            <a:xfrm>
              <a:off x="708" y="973"/>
              <a:ext cx="29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8" name="Line 32"/>
            <p:cNvSpPr>
              <a:spLocks noChangeShapeType="1"/>
            </p:cNvSpPr>
            <p:nvPr/>
          </p:nvSpPr>
          <p:spPr bwMode="auto">
            <a:xfrm flipH="1">
              <a:off x="911" y="973"/>
              <a:ext cx="91" cy="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69" name="Line 33"/>
            <p:cNvSpPr>
              <a:spLocks noChangeShapeType="1"/>
            </p:cNvSpPr>
            <p:nvPr/>
          </p:nvSpPr>
          <p:spPr bwMode="auto">
            <a:xfrm flipH="1" flipV="1">
              <a:off x="911" y="943"/>
              <a:ext cx="91" cy="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0" name="Rectangle 34"/>
            <p:cNvSpPr>
              <a:spLocks noChangeArrowheads="1"/>
            </p:cNvSpPr>
            <p:nvPr/>
          </p:nvSpPr>
          <p:spPr bwMode="auto">
            <a:xfrm>
              <a:off x="356" y="808"/>
              <a:ext cx="98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 // submit schedule( )</a:t>
              </a:r>
              <a:endParaRPr lang="en-US" altLang="zh-CN" sz="750">
                <a:solidFill>
                  <a:srgbClr val="000000"/>
                </a:solidFill>
                <a:latin typeface="ZapfHumnst BT" pitchFamily="34" charset="0"/>
              </a:endParaRPr>
            </a:p>
          </p:txBody>
        </p:sp>
        <p:sp>
          <p:nvSpPr>
            <p:cNvPr id="91171" name="Line 35"/>
            <p:cNvSpPr>
              <a:spLocks noChangeShapeType="1"/>
            </p:cNvSpPr>
            <p:nvPr/>
          </p:nvSpPr>
          <p:spPr bwMode="auto">
            <a:xfrm>
              <a:off x="1978" y="1236"/>
              <a:ext cx="0" cy="73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2" name="Line 36"/>
            <p:cNvSpPr>
              <a:spLocks noChangeShapeType="1"/>
            </p:cNvSpPr>
            <p:nvPr/>
          </p:nvSpPr>
          <p:spPr bwMode="auto">
            <a:xfrm>
              <a:off x="2092" y="1456"/>
              <a:ext cx="1" cy="293"/>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3" name="Line 37"/>
            <p:cNvSpPr>
              <a:spLocks noChangeShapeType="1"/>
            </p:cNvSpPr>
            <p:nvPr/>
          </p:nvSpPr>
          <p:spPr bwMode="auto">
            <a:xfrm flipV="1">
              <a:off x="2092" y="1657"/>
              <a:ext cx="38" cy="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4" name="Line 38"/>
            <p:cNvSpPr>
              <a:spLocks noChangeShapeType="1"/>
            </p:cNvSpPr>
            <p:nvPr/>
          </p:nvSpPr>
          <p:spPr bwMode="auto">
            <a:xfrm flipH="1" flipV="1">
              <a:off x="2054" y="1657"/>
              <a:ext cx="38" cy="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5" name="Rectangle 39"/>
            <p:cNvSpPr>
              <a:spLocks noChangeArrowheads="1"/>
            </p:cNvSpPr>
            <p:nvPr/>
          </p:nvSpPr>
          <p:spPr bwMode="auto">
            <a:xfrm>
              <a:off x="1656" y="1538"/>
              <a:ext cx="10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 // submit schedule( )</a:t>
              </a:r>
              <a:endParaRPr lang="en-US" altLang="zh-CN" sz="750">
                <a:solidFill>
                  <a:srgbClr val="000000"/>
                </a:solidFill>
                <a:latin typeface="ZapfHumnst BT" pitchFamily="34" charset="0"/>
              </a:endParaRPr>
            </a:p>
          </p:txBody>
        </p:sp>
        <p:sp>
          <p:nvSpPr>
            <p:cNvPr id="91176" name="Line 40"/>
            <p:cNvSpPr>
              <a:spLocks noChangeShapeType="1"/>
            </p:cNvSpPr>
            <p:nvPr/>
          </p:nvSpPr>
          <p:spPr bwMode="auto">
            <a:xfrm>
              <a:off x="2513" y="2125"/>
              <a:ext cx="1053"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7" name="Line 41"/>
            <p:cNvSpPr>
              <a:spLocks noChangeShapeType="1"/>
            </p:cNvSpPr>
            <p:nvPr/>
          </p:nvSpPr>
          <p:spPr bwMode="auto">
            <a:xfrm>
              <a:off x="2897" y="2019"/>
              <a:ext cx="286"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8" name="Line 42"/>
            <p:cNvSpPr>
              <a:spLocks noChangeShapeType="1"/>
            </p:cNvSpPr>
            <p:nvPr/>
          </p:nvSpPr>
          <p:spPr bwMode="auto">
            <a:xfrm flipH="1">
              <a:off x="3100" y="2019"/>
              <a:ext cx="81"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79" name="Line 43"/>
            <p:cNvSpPr>
              <a:spLocks noChangeShapeType="1"/>
            </p:cNvSpPr>
            <p:nvPr/>
          </p:nvSpPr>
          <p:spPr bwMode="auto">
            <a:xfrm flipH="1" flipV="1">
              <a:off x="3100" y="1982"/>
              <a:ext cx="81" cy="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0" name="Rectangle 44"/>
            <p:cNvSpPr>
              <a:spLocks noChangeArrowheads="1"/>
            </p:cNvSpPr>
            <p:nvPr/>
          </p:nvSpPr>
          <p:spPr bwMode="auto">
            <a:xfrm>
              <a:off x="2664" y="1846"/>
              <a:ext cx="72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 // submit( )</a:t>
              </a:r>
              <a:endParaRPr lang="en-US" altLang="zh-CN" sz="750">
                <a:solidFill>
                  <a:srgbClr val="000000"/>
                </a:solidFill>
                <a:latin typeface="ZapfHumnst BT" pitchFamily="34" charset="0"/>
              </a:endParaRPr>
            </a:p>
          </p:txBody>
        </p:sp>
        <p:sp>
          <p:nvSpPr>
            <p:cNvPr id="91181" name="Rectangle 45"/>
            <p:cNvSpPr>
              <a:spLocks noChangeArrowheads="1"/>
            </p:cNvSpPr>
            <p:nvPr/>
          </p:nvSpPr>
          <p:spPr bwMode="auto">
            <a:xfrm>
              <a:off x="2709" y="1734"/>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1.1.1. // save( )</a:t>
              </a:r>
              <a:endParaRPr lang="en-US" altLang="zh-CN" sz="750">
                <a:solidFill>
                  <a:srgbClr val="000000"/>
                </a:solidFill>
                <a:latin typeface="ZapfHumnst BT" pitchFamily="34" charset="0"/>
              </a:endParaRPr>
            </a:p>
          </p:txBody>
        </p:sp>
        <p:sp>
          <p:nvSpPr>
            <p:cNvPr id="91182" name="Line 46"/>
            <p:cNvSpPr>
              <a:spLocks noChangeShapeType="1"/>
            </p:cNvSpPr>
            <p:nvPr/>
          </p:nvSpPr>
          <p:spPr bwMode="auto">
            <a:xfrm>
              <a:off x="4093" y="2125"/>
              <a:ext cx="90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3" name="Line 47"/>
            <p:cNvSpPr>
              <a:spLocks noChangeShapeType="1"/>
            </p:cNvSpPr>
            <p:nvPr/>
          </p:nvSpPr>
          <p:spPr bwMode="auto">
            <a:xfrm>
              <a:off x="4402" y="2019"/>
              <a:ext cx="287"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4" name="Line 48"/>
            <p:cNvSpPr>
              <a:spLocks noChangeShapeType="1"/>
            </p:cNvSpPr>
            <p:nvPr/>
          </p:nvSpPr>
          <p:spPr bwMode="auto">
            <a:xfrm flipH="1">
              <a:off x="4596" y="2019"/>
              <a:ext cx="91"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5" name="Line 49"/>
            <p:cNvSpPr>
              <a:spLocks noChangeShapeType="1"/>
            </p:cNvSpPr>
            <p:nvPr/>
          </p:nvSpPr>
          <p:spPr bwMode="auto">
            <a:xfrm flipH="1" flipV="1">
              <a:off x="4596" y="1982"/>
              <a:ext cx="91" cy="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6" name="Rectangle 50"/>
            <p:cNvSpPr>
              <a:spLocks noChangeArrowheads="1"/>
            </p:cNvSpPr>
            <p:nvPr/>
          </p:nvSpPr>
          <p:spPr bwMode="auto">
            <a:xfrm>
              <a:off x="4093" y="1696"/>
              <a:ext cx="9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1.1.2.3. // still open?( )</a:t>
              </a:r>
              <a:endParaRPr lang="en-US" altLang="zh-CN" sz="750">
                <a:solidFill>
                  <a:srgbClr val="000000"/>
                </a:solidFill>
                <a:latin typeface="ZapfHumnst BT" pitchFamily="34" charset="0"/>
              </a:endParaRPr>
            </a:p>
          </p:txBody>
        </p:sp>
        <p:sp>
          <p:nvSpPr>
            <p:cNvPr id="91187" name="Rectangle 51"/>
            <p:cNvSpPr>
              <a:spLocks noChangeArrowheads="1"/>
            </p:cNvSpPr>
            <p:nvPr/>
          </p:nvSpPr>
          <p:spPr bwMode="auto">
            <a:xfrm>
              <a:off x="3875" y="1809"/>
              <a:ext cx="140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1.1.2.5. // add student(Schedule)</a:t>
              </a:r>
              <a:endParaRPr lang="en-US" altLang="zh-CN" sz="750">
                <a:solidFill>
                  <a:srgbClr val="000000"/>
                </a:solidFill>
                <a:latin typeface="ZapfHumnst BT" pitchFamily="34" charset="0"/>
              </a:endParaRPr>
            </a:p>
          </p:txBody>
        </p:sp>
        <p:sp>
          <p:nvSpPr>
            <p:cNvPr id="91188" name="Line 52"/>
            <p:cNvSpPr>
              <a:spLocks noChangeShapeType="1"/>
            </p:cNvSpPr>
            <p:nvPr/>
          </p:nvSpPr>
          <p:spPr bwMode="auto">
            <a:xfrm flipH="1">
              <a:off x="2287" y="2259"/>
              <a:ext cx="1278" cy="693"/>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89" name="Line 53"/>
            <p:cNvSpPr>
              <a:spLocks noChangeShapeType="1"/>
            </p:cNvSpPr>
            <p:nvPr/>
          </p:nvSpPr>
          <p:spPr bwMode="auto">
            <a:xfrm flipH="1">
              <a:off x="2679" y="2440"/>
              <a:ext cx="247" cy="13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0" name="Line 54"/>
            <p:cNvSpPr>
              <a:spLocks noChangeShapeType="1"/>
            </p:cNvSpPr>
            <p:nvPr/>
          </p:nvSpPr>
          <p:spPr bwMode="auto">
            <a:xfrm flipV="1">
              <a:off x="2679" y="2568"/>
              <a:ext cx="90" cy="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1" name="Line 55"/>
            <p:cNvSpPr>
              <a:spLocks noChangeShapeType="1"/>
            </p:cNvSpPr>
            <p:nvPr/>
          </p:nvSpPr>
          <p:spPr bwMode="auto">
            <a:xfrm flipV="1">
              <a:off x="2679" y="2501"/>
              <a:ext cx="52"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2" name="Rectangle 56"/>
            <p:cNvSpPr>
              <a:spLocks noChangeArrowheads="1"/>
            </p:cNvSpPr>
            <p:nvPr/>
          </p:nvSpPr>
          <p:spPr bwMode="auto">
            <a:xfrm>
              <a:off x="2122" y="2614"/>
              <a:ext cx="103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1.1.2.1. // is selected?( )</a:t>
              </a:r>
              <a:endParaRPr lang="en-US" altLang="zh-CN" sz="750">
                <a:solidFill>
                  <a:srgbClr val="000000"/>
                </a:solidFill>
                <a:latin typeface="ZapfHumnst BT" pitchFamily="34" charset="0"/>
              </a:endParaRPr>
            </a:p>
          </p:txBody>
        </p:sp>
        <p:sp>
          <p:nvSpPr>
            <p:cNvPr id="91193" name="Rectangle 57"/>
            <p:cNvSpPr>
              <a:spLocks noChangeArrowheads="1"/>
            </p:cNvSpPr>
            <p:nvPr/>
          </p:nvSpPr>
          <p:spPr bwMode="auto">
            <a:xfrm>
              <a:off x="1978" y="2727"/>
              <a:ext cx="13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1.1.2.6. // mark as enrolled in( )</a:t>
              </a:r>
              <a:endParaRPr lang="en-US" altLang="zh-CN" sz="750">
                <a:solidFill>
                  <a:srgbClr val="000000"/>
                </a:solidFill>
                <a:latin typeface="ZapfHumnst BT" pitchFamily="34" charset="0"/>
              </a:endParaRPr>
            </a:p>
          </p:txBody>
        </p:sp>
        <p:sp>
          <p:nvSpPr>
            <p:cNvPr id="91194" name="Line 58"/>
            <p:cNvSpPr>
              <a:spLocks noChangeShapeType="1"/>
            </p:cNvSpPr>
            <p:nvPr/>
          </p:nvSpPr>
          <p:spPr bwMode="auto">
            <a:xfrm flipH="1" flipV="1">
              <a:off x="3882" y="2275"/>
              <a:ext cx="355" cy="100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5" name="Line 59"/>
            <p:cNvSpPr>
              <a:spLocks noChangeShapeType="1"/>
            </p:cNvSpPr>
            <p:nvPr/>
          </p:nvSpPr>
          <p:spPr bwMode="auto">
            <a:xfrm>
              <a:off x="4115" y="2607"/>
              <a:ext cx="100" cy="27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6" name="Line 60"/>
            <p:cNvSpPr>
              <a:spLocks noChangeShapeType="1"/>
            </p:cNvSpPr>
            <p:nvPr/>
          </p:nvSpPr>
          <p:spPr bwMode="auto">
            <a:xfrm flipV="1">
              <a:off x="4213" y="2786"/>
              <a:ext cx="1" cy="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7" name="Line 61"/>
            <p:cNvSpPr>
              <a:spLocks noChangeShapeType="1"/>
            </p:cNvSpPr>
            <p:nvPr/>
          </p:nvSpPr>
          <p:spPr bwMode="auto">
            <a:xfrm flipH="1" flipV="1">
              <a:off x="4145" y="2810"/>
              <a:ext cx="68" cy="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91198" name="Rectangle 62"/>
            <p:cNvSpPr>
              <a:spLocks noChangeArrowheads="1"/>
            </p:cNvSpPr>
            <p:nvPr/>
          </p:nvSpPr>
          <p:spPr bwMode="auto">
            <a:xfrm>
              <a:off x="3611" y="2568"/>
              <a:ext cx="19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1.1.2.2. // has pre-requisites(CourseOffering)</a:t>
              </a:r>
              <a:endParaRPr lang="en-US" altLang="zh-CN" sz="750">
                <a:solidFill>
                  <a:srgbClr val="000000"/>
                </a:solidFill>
                <a:latin typeface="ZapfHumnst BT" pitchFamily="34" charset="0"/>
              </a:endParaRPr>
            </a:p>
          </p:txBody>
        </p:sp>
      </p:grpSp>
      <p:sp>
        <p:nvSpPr>
          <p:cNvPr id="71"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72"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8649691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300" fill="hold"/>
                                        <p:tgtEl>
                                          <p:spTgt spid="73"/>
                                        </p:tgtEl>
                                        <p:attrNameLst>
                                          <p:attrName>ppt_x</p:attrName>
                                        </p:attrNameLst>
                                      </p:cBhvr>
                                      <p:tavLst>
                                        <p:tav tm="0">
                                          <p:val>
                                            <p:strVal val="0-#ppt_w/2"/>
                                          </p:val>
                                        </p:tav>
                                        <p:tav tm="100000">
                                          <p:val>
                                            <p:strVal val="#ppt_x"/>
                                          </p:val>
                                        </p:tav>
                                      </p:tavLst>
                                    </p:anim>
                                    <p:anim calcmode="lin" valueType="num">
                                      <p:cBhvr additive="base">
                                        <p:cTn id="12" dur="3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9" name="Group 2"/>
          <p:cNvGrpSpPr>
            <a:grpSpLocks/>
          </p:cNvGrpSpPr>
          <p:nvPr/>
        </p:nvGrpSpPr>
        <p:grpSpPr bwMode="auto">
          <a:xfrm>
            <a:off x="2264688" y="2412123"/>
            <a:ext cx="4199056" cy="776513"/>
            <a:chOff x="1043" y="1760"/>
            <a:chExt cx="3528" cy="652"/>
          </a:xfrm>
        </p:grpSpPr>
        <p:sp>
          <p:nvSpPr>
            <p:cNvPr id="98319" name="Line 3"/>
            <p:cNvSpPr>
              <a:spLocks noChangeShapeType="1"/>
            </p:cNvSpPr>
            <p:nvPr/>
          </p:nvSpPr>
          <p:spPr bwMode="auto">
            <a:xfrm>
              <a:off x="1920" y="1872"/>
              <a:ext cx="1777"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sp>
          <p:nvSpPr>
            <p:cNvPr id="98320" name="Text Box 4"/>
            <p:cNvSpPr txBox="1">
              <a:spLocks noChangeArrowheads="1"/>
            </p:cNvSpPr>
            <p:nvPr/>
          </p:nvSpPr>
          <p:spPr bwMode="auto">
            <a:xfrm>
              <a:off x="2218" y="2179"/>
              <a:ext cx="21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287338" indent="-2873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solidFill>
                    <a:srgbClr val="000000"/>
                  </a:solidFill>
                </a:rPr>
                <a:t>// </a:t>
              </a:r>
              <a:r>
                <a:rPr lang="en-US" altLang="zh-CN" dirty="0" err="1">
                  <a:solidFill>
                    <a:srgbClr val="000000"/>
                  </a:solidFill>
                </a:rPr>
                <a:t>PerformResponsibility</a:t>
              </a:r>
              <a:endParaRPr lang="en-US" altLang="zh-CN" dirty="0">
                <a:solidFill>
                  <a:srgbClr val="000000"/>
                </a:solidFill>
              </a:endParaRPr>
            </a:p>
          </p:txBody>
        </p:sp>
        <p:sp>
          <p:nvSpPr>
            <p:cNvPr id="98321" name="Line 5"/>
            <p:cNvSpPr>
              <a:spLocks noChangeShapeType="1"/>
            </p:cNvSpPr>
            <p:nvPr/>
          </p:nvSpPr>
          <p:spPr bwMode="auto">
            <a:xfrm>
              <a:off x="2544" y="2016"/>
              <a:ext cx="48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a:solidFill>
                  <a:srgbClr val="000000"/>
                </a:solidFill>
              </a:endParaRPr>
            </a:p>
          </p:txBody>
        </p:sp>
        <p:grpSp>
          <p:nvGrpSpPr>
            <p:cNvPr id="198678" name="Group 6"/>
            <p:cNvGrpSpPr>
              <a:grpSpLocks/>
            </p:cNvGrpSpPr>
            <p:nvPr/>
          </p:nvGrpSpPr>
          <p:grpSpPr bwMode="auto">
            <a:xfrm>
              <a:off x="1043" y="1760"/>
              <a:ext cx="874" cy="250"/>
              <a:chOff x="2784" y="2854"/>
              <a:chExt cx="1054" cy="208"/>
            </a:xfrm>
          </p:grpSpPr>
          <p:sp>
            <p:nvSpPr>
              <p:cNvPr id="98326" name="Rectangle 7"/>
              <p:cNvSpPr>
                <a:spLocks noChangeArrowheads="1"/>
              </p:cNvSpPr>
              <p:nvPr/>
            </p:nvSpPr>
            <p:spPr bwMode="auto">
              <a:xfrm>
                <a:off x="2784" y="2854"/>
                <a:ext cx="1054" cy="19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8327" name="Text Box 8"/>
              <p:cNvSpPr txBox="1">
                <a:spLocks noChangeArrowheads="1"/>
              </p:cNvSpPr>
              <p:nvPr/>
            </p:nvSpPr>
            <p:spPr bwMode="auto">
              <a:xfrm>
                <a:off x="2981" y="2869"/>
                <a:ext cx="663"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:Client</a:t>
                </a:r>
              </a:p>
            </p:txBody>
          </p:sp>
        </p:grpSp>
        <p:grpSp>
          <p:nvGrpSpPr>
            <p:cNvPr id="198679" name="Group 9"/>
            <p:cNvGrpSpPr>
              <a:grpSpLocks/>
            </p:cNvGrpSpPr>
            <p:nvPr/>
          </p:nvGrpSpPr>
          <p:grpSpPr bwMode="auto">
            <a:xfrm>
              <a:off x="3697" y="1760"/>
              <a:ext cx="874" cy="250"/>
              <a:chOff x="2786" y="2854"/>
              <a:chExt cx="1054" cy="208"/>
            </a:xfrm>
          </p:grpSpPr>
          <p:sp>
            <p:nvSpPr>
              <p:cNvPr id="98324" name="Rectangle 10"/>
              <p:cNvSpPr>
                <a:spLocks noChangeArrowheads="1"/>
              </p:cNvSpPr>
              <p:nvPr/>
            </p:nvSpPr>
            <p:spPr bwMode="auto">
              <a:xfrm>
                <a:off x="2786" y="2854"/>
                <a:ext cx="1054" cy="193"/>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8325" name="Text Box 11"/>
              <p:cNvSpPr txBox="1">
                <a:spLocks noChangeArrowheads="1"/>
              </p:cNvSpPr>
              <p:nvPr/>
            </p:nvSpPr>
            <p:spPr bwMode="auto">
              <a:xfrm>
                <a:off x="2852" y="2869"/>
                <a:ext cx="923"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u="sng">
                    <a:solidFill>
                      <a:srgbClr val="000000"/>
                    </a:solidFill>
                  </a:rPr>
                  <a:t>:Supplier</a:t>
                </a:r>
              </a:p>
            </p:txBody>
          </p:sp>
        </p:grpSp>
      </p:grpSp>
      <p:grpSp>
        <p:nvGrpSpPr>
          <p:cNvPr id="198660" name="Group 13"/>
          <p:cNvGrpSpPr>
            <a:grpSpLocks/>
          </p:cNvGrpSpPr>
          <p:nvPr/>
        </p:nvGrpSpPr>
        <p:grpSpPr bwMode="auto">
          <a:xfrm>
            <a:off x="3549778" y="5196582"/>
            <a:ext cx="2913966" cy="1000718"/>
            <a:chOff x="2064" y="3014"/>
            <a:chExt cx="1536" cy="117"/>
          </a:xfrm>
        </p:grpSpPr>
        <p:sp>
          <p:nvSpPr>
            <p:cNvPr id="98316" name="Rectangle 14"/>
            <p:cNvSpPr>
              <a:spLocks noChangeArrowheads="1"/>
            </p:cNvSpPr>
            <p:nvPr/>
          </p:nvSpPr>
          <p:spPr bwMode="auto">
            <a:xfrm>
              <a:off x="2064" y="3014"/>
              <a:ext cx="1536" cy="11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8317" name="Line 15"/>
            <p:cNvSpPr>
              <a:spLocks noChangeShapeType="1"/>
            </p:cNvSpPr>
            <p:nvPr/>
          </p:nvSpPr>
          <p:spPr bwMode="auto">
            <a:xfrm>
              <a:off x="2064" y="3089"/>
              <a:ext cx="15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defRPr/>
              </a:pPr>
              <a:endParaRPr lang="zh-CN" altLang="en-US">
                <a:solidFill>
                  <a:srgbClr val="000000"/>
                </a:solidFill>
              </a:endParaRPr>
            </a:p>
          </p:txBody>
        </p:sp>
        <p:sp>
          <p:nvSpPr>
            <p:cNvPr id="98318" name="Line 16"/>
            <p:cNvSpPr>
              <a:spLocks noChangeShapeType="1"/>
            </p:cNvSpPr>
            <p:nvPr/>
          </p:nvSpPr>
          <p:spPr bwMode="auto">
            <a:xfrm>
              <a:off x="2064" y="3043"/>
              <a:ext cx="15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defRPr/>
              </a:pPr>
              <a:endParaRPr lang="zh-CN" altLang="en-US">
                <a:solidFill>
                  <a:srgbClr val="000000"/>
                </a:solidFill>
              </a:endParaRPr>
            </a:p>
          </p:txBody>
        </p:sp>
      </p:grpSp>
      <p:sp>
        <p:nvSpPr>
          <p:cNvPr id="98314" name="Text Box 17"/>
          <p:cNvSpPr txBox="1">
            <a:spLocks noChangeArrowheads="1"/>
          </p:cNvSpPr>
          <p:nvPr/>
        </p:nvSpPr>
        <p:spPr bwMode="auto">
          <a:xfrm>
            <a:off x="4217754" y="4651343"/>
            <a:ext cx="8463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a:solidFill>
                  <a:srgbClr val="000000"/>
                </a:solidFill>
              </a:rPr>
              <a:t>Supplier</a:t>
            </a:r>
          </a:p>
        </p:txBody>
      </p:sp>
      <p:sp>
        <p:nvSpPr>
          <p:cNvPr id="98315" name="Text Box 18"/>
          <p:cNvSpPr txBox="1">
            <a:spLocks noChangeArrowheads="1"/>
          </p:cNvSpPr>
          <p:nvPr/>
        </p:nvSpPr>
        <p:spPr bwMode="auto">
          <a:xfrm>
            <a:off x="3714411" y="5915128"/>
            <a:ext cx="134972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000" dirty="0">
                <a:solidFill>
                  <a:srgbClr val="000000"/>
                </a:solidFill>
              </a:rPr>
              <a:t>// </a:t>
            </a:r>
            <a:r>
              <a:rPr lang="en-US" altLang="zh-CN" sz="1000" dirty="0" err="1">
                <a:solidFill>
                  <a:srgbClr val="000000"/>
                </a:solidFill>
              </a:rPr>
              <a:t>PerformResponsibility</a:t>
            </a:r>
            <a:endParaRPr lang="en-US" altLang="zh-CN" sz="1000" dirty="0">
              <a:solidFill>
                <a:srgbClr val="000000"/>
              </a:solidFill>
            </a:endParaRPr>
          </a:p>
        </p:txBody>
      </p:sp>
      <p:sp>
        <p:nvSpPr>
          <p:cNvPr id="98308" name="AutoShape 19"/>
          <p:cNvSpPr>
            <a:spLocks noChangeArrowheads="1"/>
          </p:cNvSpPr>
          <p:nvPr/>
        </p:nvSpPr>
        <p:spPr bwMode="auto">
          <a:xfrm>
            <a:off x="4201988" y="3943440"/>
            <a:ext cx="570133" cy="457279"/>
          </a:xfrm>
          <a:prstGeom prst="downArrow">
            <a:avLst>
              <a:gd name="adj1" fmla="val 50000"/>
              <a:gd name="adj2" fmla="val 25000"/>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98309" name="Text Box 20"/>
          <p:cNvSpPr txBox="1">
            <a:spLocks noChangeArrowheads="1"/>
          </p:cNvSpPr>
          <p:nvPr/>
        </p:nvSpPr>
        <p:spPr bwMode="auto">
          <a:xfrm>
            <a:off x="5057921" y="3698678"/>
            <a:ext cx="2701172" cy="31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1500">
                <a:solidFill>
                  <a:srgbClr val="000000"/>
                </a:solidFill>
              </a:rPr>
              <a:t>Interaction Diagram</a:t>
            </a:r>
          </a:p>
        </p:txBody>
      </p:sp>
      <p:sp>
        <p:nvSpPr>
          <p:cNvPr id="98310" name="Text Box 21"/>
          <p:cNvSpPr txBox="1">
            <a:spLocks noChangeArrowheads="1"/>
          </p:cNvSpPr>
          <p:nvPr/>
        </p:nvSpPr>
        <p:spPr bwMode="auto">
          <a:xfrm>
            <a:off x="1415808" y="4342094"/>
            <a:ext cx="2699707" cy="31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1500">
                <a:solidFill>
                  <a:srgbClr val="000000"/>
                </a:solidFill>
              </a:rPr>
              <a:t>Class Diagram</a:t>
            </a:r>
          </a:p>
        </p:txBody>
      </p:sp>
      <p:sp>
        <p:nvSpPr>
          <p:cNvPr id="28"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31"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1000450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300" fill="hold"/>
                                        <p:tgtEl>
                                          <p:spTgt spid="33"/>
                                        </p:tgtEl>
                                        <p:attrNameLst>
                                          <p:attrName>ppt_x</p:attrName>
                                        </p:attrNameLst>
                                      </p:cBhvr>
                                      <p:tavLst>
                                        <p:tav tm="0">
                                          <p:val>
                                            <p:strVal val="0-#ppt_w/2"/>
                                          </p:val>
                                        </p:tav>
                                        <p:tav tm="100000">
                                          <p:val>
                                            <p:strVal val="#ppt_x"/>
                                          </p:val>
                                        </p:tav>
                                      </p:tavLst>
                                    </p:anim>
                                    <p:anim calcmode="lin" valueType="num">
                                      <p:cBhvr additive="base">
                                        <p:cTn id="12" dur="3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28256" y="1089167"/>
            <a:ext cx="7660962" cy="5436177"/>
            <a:chOff x="1773424" y="1623333"/>
            <a:chExt cx="4905494" cy="3859028"/>
          </a:xfrm>
        </p:grpSpPr>
        <p:sp>
          <p:nvSpPr>
            <p:cNvPr id="116738" name="Rectangle 2"/>
            <p:cNvSpPr>
              <a:spLocks noChangeArrowheads="1"/>
            </p:cNvSpPr>
            <p:nvPr/>
          </p:nvSpPr>
          <p:spPr bwMode="auto">
            <a:xfrm>
              <a:off x="3885410" y="3333735"/>
              <a:ext cx="6893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1</a:t>
              </a:r>
              <a:endParaRPr lang="en-US" altLang="zh-CN">
                <a:solidFill>
                  <a:srgbClr val="000000"/>
                </a:solidFill>
              </a:endParaRPr>
            </a:p>
          </p:txBody>
        </p:sp>
        <p:sp>
          <p:nvSpPr>
            <p:cNvPr id="116739" name="Rectangle 3"/>
            <p:cNvSpPr>
              <a:spLocks noChangeArrowheads="1"/>
            </p:cNvSpPr>
            <p:nvPr/>
          </p:nvSpPr>
          <p:spPr bwMode="auto">
            <a:xfrm>
              <a:off x="4399849" y="3333735"/>
              <a:ext cx="187552"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0..*</a:t>
              </a:r>
              <a:endParaRPr lang="en-US" altLang="zh-CN">
                <a:solidFill>
                  <a:srgbClr val="000000"/>
                </a:solidFill>
              </a:endParaRPr>
            </a:p>
          </p:txBody>
        </p:sp>
        <p:sp>
          <p:nvSpPr>
            <p:cNvPr id="116740" name="Line 4"/>
            <p:cNvSpPr>
              <a:spLocks noChangeShapeType="1"/>
            </p:cNvSpPr>
            <p:nvPr/>
          </p:nvSpPr>
          <p:spPr bwMode="auto">
            <a:xfrm flipV="1">
              <a:off x="5477094" y="2640486"/>
              <a:ext cx="1465" cy="29312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41" name="Rectangle 5"/>
            <p:cNvSpPr>
              <a:spLocks noChangeArrowheads="1"/>
            </p:cNvSpPr>
            <p:nvPr/>
          </p:nvSpPr>
          <p:spPr bwMode="auto">
            <a:xfrm>
              <a:off x="5543047" y="2704975"/>
              <a:ext cx="6893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1</a:t>
              </a:r>
              <a:endParaRPr lang="en-US" altLang="zh-CN">
                <a:solidFill>
                  <a:srgbClr val="000000"/>
                </a:solidFill>
              </a:endParaRPr>
            </a:p>
          </p:txBody>
        </p:sp>
        <p:sp>
          <p:nvSpPr>
            <p:cNvPr id="116742" name="Line 6"/>
            <p:cNvSpPr>
              <a:spLocks noChangeShapeType="1"/>
            </p:cNvSpPr>
            <p:nvPr/>
          </p:nvSpPr>
          <p:spPr bwMode="auto">
            <a:xfrm>
              <a:off x="5477094" y="2933614"/>
              <a:ext cx="1465" cy="29312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43" name="Rectangle 7"/>
            <p:cNvSpPr>
              <a:spLocks noChangeArrowheads="1"/>
            </p:cNvSpPr>
            <p:nvPr/>
          </p:nvSpPr>
          <p:spPr bwMode="auto">
            <a:xfrm>
              <a:off x="5543047" y="3047935"/>
              <a:ext cx="6893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1</a:t>
              </a:r>
              <a:endParaRPr lang="en-US" altLang="zh-CN">
                <a:solidFill>
                  <a:srgbClr val="000000"/>
                </a:solidFill>
              </a:endParaRPr>
            </a:p>
          </p:txBody>
        </p:sp>
        <p:sp>
          <p:nvSpPr>
            <p:cNvPr id="116744" name="Line 8"/>
            <p:cNvSpPr>
              <a:spLocks noChangeShapeType="1"/>
            </p:cNvSpPr>
            <p:nvPr/>
          </p:nvSpPr>
          <p:spPr bwMode="auto">
            <a:xfrm flipV="1">
              <a:off x="5477094" y="2640486"/>
              <a:ext cx="1465" cy="29312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45" name="Line 9"/>
            <p:cNvSpPr>
              <a:spLocks noChangeShapeType="1"/>
            </p:cNvSpPr>
            <p:nvPr/>
          </p:nvSpPr>
          <p:spPr bwMode="auto">
            <a:xfrm>
              <a:off x="5477094" y="2933614"/>
              <a:ext cx="1465" cy="293128"/>
            </a:xfrm>
            <a:prstGeom prst="line">
              <a:avLst/>
            </a:prstGeom>
            <a:noFill/>
            <a:ln w="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46" name="Rectangle 10"/>
            <p:cNvSpPr>
              <a:spLocks noChangeArrowheads="1"/>
            </p:cNvSpPr>
            <p:nvPr/>
          </p:nvSpPr>
          <p:spPr bwMode="auto">
            <a:xfrm>
              <a:off x="4795572" y="4730488"/>
              <a:ext cx="1374769" cy="75187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47" name="Rectangle 11"/>
            <p:cNvSpPr>
              <a:spLocks noChangeArrowheads="1"/>
            </p:cNvSpPr>
            <p:nvPr/>
          </p:nvSpPr>
          <p:spPr bwMode="auto">
            <a:xfrm>
              <a:off x="5214744" y="4925419"/>
              <a:ext cx="51777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Schedule</a:t>
              </a:r>
              <a:endParaRPr lang="en-US" altLang="zh-CN">
                <a:solidFill>
                  <a:srgbClr val="000000"/>
                </a:solidFill>
              </a:endParaRPr>
            </a:p>
          </p:txBody>
        </p:sp>
        <p:sp>
          <p:nvSpPr>
            <p:cNvPr id="116748" name="Rectangle 12"/>
            <p:cNvSpPr>
              <a:spLocks noChangeArrowheads="1"/>
            </p:cNvSpPr>
            <p:nvPr/>
          </p:nvSpPr>
          <p:spPr bwMode="auto">
            <a:xfrm>
              <a:off x="4795572" y="5092501"/>
              <a:ext cx="1374769" cy="38986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49" name="Rectangle 13"/>
            <p:cNvSpPr>
              <a:spLocks noChangeArrowheads="1"/>
            </p:cNvSpPr>
            <p:nvPr/>
          </p:nvSpPr>
          <p:spPr bwMode="auto">
            <a:xfrm>
              <a:off x="4795572" y="5170179"/>
              <a:ext cx="1374769" cy="31218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50" name="Rectangle 14"/>
            <p:cNvSpPr>
              <a:spLocks noChangeArrowheads="1"/>
            </p:cNvSpPr>
            <p:nvPr/>
          </p:nvSpPr>
          <p:spPr bwMode="auto">
            <a:xfrm>
              <a:off x="4824884" y="5266912"/>
              <a:ext cx="1304844"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 create with offerings()</a:t>
              </a:r>
              <a:endParaRPr lang="en-US" altLang="zh-CN">
                <a:solidFill>
                  <a:srgbClr val="000000"/>
                </a:solidFill>
              </a:endParaRPr>
            </a:p>
          </p:txBody>
        </p:sp>
        <p:sp>
          <p:nvSpPr>
            <p:cNvPr id="116751" name="Rectangle 15"/>
            <p:cNvSpPr>
              <a:spLocks noChangeArrowheads="1"/>
            </p:cNvSpPr>
            <p:nvPr/>
          </p:nvSpPr>
          <p:spPr bwMode="auto">
            <a:xfrm>
              <a:off x="5166379" y="4770061"/>
              <a:ext cx="593111"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&lt;&lt;entity&gt;&gt;</a:t>
              </a:r>
              <a:endParaRPr lang="en-US" altLang="zh-CN">
                <a:solidFill>
                  <a:srgbClr val="000000"/>
                </a:solidFill>
              </a:endParaRPr>
            </a:p>
          </p:txBody>
        </p:sp>
        <p:sp>
          <p:nvSpPr>
            <p:cNvPr id="116752" name="Line 16"/>
            <p:cNvSpPr>
              <a:spLocks noChangeShapeType="1"/>
            </p:cNvSpPr>
            <p:nvPr/>
          </p:nvSpPr>
          <p:spPr bwMode="auto">
            <a:xfrm>
              <a:off x="5477094" y="4358216"/>
              <a:ext cx="1465" cy="372272"/>
            </a:xfrm>
            <a:prstGeom prst="line">
              <a:avLst/>
            </a:prstGeom>
            <a:noFill/>
            <a:ln w="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53" name="Rectangle 17"/>
            <p:cNvSpPr>
              <a:spLocks noChangeArrowheads="1"/>
            </p:cNvSpPr>
            <p:nvPr/>
          </p:nvSpPr>
          <p:spPr bwMode="auto">
            <a:xfrm>
              <a:off x="5283629" y="4516505"/>
              <a:ext cx="6893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1</a:t>
              </a:r>
              <a:endParaRPr lang="en-US" altLang="zh-CN">
                <a:solidFill>
                  <a:srgbClr val="000000"/>
                </a:solidFill>
              </a:endParaRPr>
            </a:p>
          </p:txBody>
        </p:sp>
        <p:sp>
          <p:nvSpPr>
            <p:cNvPr id="116754" name="Line 18"/>
            <p:cNvSpPr>
              <a:spLocks noChangeShapeType="1"/>
            </p:cNvSpPr>
            <p:nvPr/>
          </p:nvSpPr>
          <p:spPr bwMode="auto">
            <a:xfrm flipV="1">
              <a:off x="5477094" y="3988874"/>
              <a:ext cx="1465" cy="36934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6755" name="Rectangle 19"/>
            <p:cNvSpPr>
              <a:spLocks noChangeArrowheads="1"/>
            </p:cNvSpPr>
            <p:nvPr/>
          </p:nvSpPr>
          <p:spPr bwMode="auto">
            <a:xfrm>
              <a:off x="5214744" y="4047500"/>
              <a:ext cx="20839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0..1</a:t>
              </a:r>
              <a:endParaRPr lang="en-US" altLang="zh-CN">
                <a:solidFill>
                  <a:srgbClr val="000000"/>
                </a:solidFill>
              </a:endParaRPr>
            </a:p>
          </p:txBody>
        </p:sp>
        <p:sp>
          <p:nvSpPr>
            <p:cNvPr id="116756" name="Line 20"/>
            <p:cNvSpPr>
              <a:spLocks noChangeShapeType="1"/>
            </p:cNvSpPr>
            <p:nvPr/>
          </p:nvSpPr>
          <p:spPr bwMode="auto">
            <a:xfrm flipH="1">
              <a:off x="3771091" y="3562374"/>
              <a:ext cx="857398" cy="0"/>
            </a:xfrm>
            <a:prstGeom prst="line">
              <a:avLst/>
            </a:prstGeom>
            <a:noFill/>
            <a:ln w="127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0000"/>
                </a:solidFill>
              </a:endParaRPr>
            </a:p>
          </p:txBody>
        </p:sp>
        <p:grpSp>
          <p:nvGrpSpPr>
            <p:cNvPr id="200726" name="Group 21"/>
            <p:cNvGrpSpPr>
              <a:grpSpLocks/>
            </p:cNvGrpSpPr>
            <p:nvPr/>
          </p:nvGrpSpPr>
          <p:grpSpPr bwMode="auto">
            <a:xfrm>
              <a:off x="4093531" y="1623333"/>
              <a:ext cx="2585387" cy="1017153"/>
              <a:chOff x="228" y="1594"/>
              <a:chExt cx="2550" cy="1132"/>
            </a:xfrm>
          </p:grpSpPr>
          <p:sp>
            <p:nvSpPr>
              <p:cNvPr id="116787" name="Rectangle 22"/>
              <p:cNvSpPr>
                <a:spLocks noChangeArrowheads="1"/>
              </p:cNvSpPr>
              <p:nvPr/>
            </p:nvSpPr>
            <p:spPr bwMode="auto">
              <a:xfrm>
                <a:off x="228" y="1594"/>
                <a:ext cx="2550" cy="113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88" name="Rectangle 23"/>
              <p:cNvSpPr>
                <a:spLocks noChangeArrowheads="1"/>
              </p:cNvSpPr>
              <p:nvPr/>
            </p:nvSpPr>
            <p:spPr bwMode="auto">
              <a:xfrm>
                <a:off x="852" y="1778"/>
                <a:ext cx="138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RegisterForCoursesForm</a:t>
                </a:r>
              </a:p>
            </p:txBody>
          </p:sp>
          <p:sp>
            <p:nvSpPr>
              <p:cNvPr id="116789" name="Rectangle 24"/>
              <p:cNvSpPr>
                <a:spLocks noChangeArrowheads="1"/>
              </p:cNvSpPr>
              <p:nvPr/>
            </p:nvSpPr>
            <p:spPr bwMode="auto">
              <a:xfrm>
                <a:off x="263" y="2034"/>
                <a:ext cx="2414" cy="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 create schedule ()</a:t>
                </a:r>
              </a:p>
              <a:p>
                <a:pPr>
                  <a:defRPr/>
                </a:pPr>
                <a:r>
                  <a:rPr lang="en-US" altLang="zh-CN" sz="975">
                    <a:solidFill>
                      <a:srgbClr val="000000"/>
                    </a:solidFill>
                  </a:rPr>
                  <a:t>// display course offerings ()</a:t>
                </a:r>
              </a:p>
              <a:p>
                <a:pPr>
                  <a:defRPr/>
                </a:pPr>
                <a:r>
                  <a:rPr lang="en-US" altLang="zh-CN" sz="975">
                    <a:solidFill>
                      <a:srgbClr val="000000"/>
                    </a:solidFill>
                  </a:rPr>
                  <a:t>// display blank schedule</a:t>
                </a:r>
              </a:p>
              <a:p>
                <a:pPr>
                  <a:defRPr/>
                </a:pPr>
                <a:r>
                  <a:rPr lang="en-US" altLang="zh-CN" sz="975">
                    <a:solidFill>
                      <a:srgbClr val="000000"/>
                    </a:solidFill>
                  </a:rPr>
                  <a:t>// select 4 primary and 2 alternate offerings()</a:t>
                </a:r>
              </a:p>
            </p:txBody>
          </p:sp>
          <p:sp>
            <p:nvSpPr>
              <p:cNvPr id="116790" name="Rectangle 25"/>
              <p:cNvSpPr>
                <a:spLocks noChangeArrowheads="1"/>
              </p:cNvSpPr>
              <p:nvPr/>
            </p:nvSpPr>
            <p:spPr bwMode="auto">
              <a:xfrm>
                <a:off x="1088" y="1632"/>
                <a:ext cx="80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&lt;&lt;boundary&gt;&gt;</a:t>
                </a:r>
              </a:p>
            </p:txBody>
          </p:sp>
          <p:sp>
            <p:nvSpPr>
              <p:cNvPr id="116791" name="Line 26"/>
              <p:cNvSpPr>
                <a:spLocks noChangeShapeType="1"/>
              </p:cNvSpPr>
              <p:nvPr/>
            </p:nvSpPr>
            <p:spPr bwMode="auto">
              <a:xfrm>
                <a:off x="228" y="1933"/>
                <a:ext cx="25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116792" name="Line 27"/>
              <p:cNvSpPr>
                <a:spLocks noChangeShapeType="1"/>
              </p:cNvSpPr>
              <p:nvPr/>
            </p:nvSpPr>
            <p:spPr bwMode="auto">
              <a:xfrm>
                <a:off x="228" y="2030"/>
                <a:ext cx="25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grpSp>
        <p:grpSp>
          <p:nvGrpSpPr>
            <p:cNvPr id="200727" name="Group 28"/>
            <p:cNvGrpSpPr>
              <a:grpSpLocks/>
            </p:cNvGrpSpPr>
            <p:nvPr/>
          </p:nvGrpSpPr>
          <p:grpSpPr bwMode="auto">
            <a:xfrm>
              <a:off x="4628489" y="3226745"/>
              <a:ext cx="1862828" cy="783218"/>
              <a:chOff x="1021" y="3235"/>
              <a:chExt cx="1839" cy="870"/>
            </a:xfrm>
          </p:grpSpPr>
          <p:sp>
            <p:nvSpPr>
              <p:cNvPr id="116781" name="Rectangle 29"/>
              <p:cNvSpPr>
                <a:spLocks noChangeArrowheads="1"/>
              </p:cNvSpPr>
              <p:nvPr/>
            </p:nvSpPr>
            <p:spPr bwMode="auto">
              <a:xfrm>
                <a:off x="1021" y="3235"/>
                <a:ext cx="1820" cy="8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82" name="Rectangle 30"/>
              <p:cNvSpPr>
                <a:spLocks noChangeArrowheads="1"/>
              </p:cNvSpPr>
              <p:nvPr/>
            </p:nvSpPr>
            <p:spPr bwMode="auto">
              <a:xfrm>
                <a:off x="1235" y="3429"/>
                <a:ext cx="118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RegistrationController</a:t>
                </a:r>
              </a:p>
            </p:txBody>
          </p:sp>
          <p:sp>
            <p:nvSpPr>
              <p:cNvPr id="116783" name="Rectangle 31"/>
              <p:cNvSpPr>
                <a:spLocks noChangeArrowheads="1"/>
              </p:cNvSpPr>
              <p:nvPr/>
            </p:nvSpPr>
            <p:spPr bwMode="auto">
              <a:xfrm>
                <a:off x="1038" y="3772"/>
                <a:ext cx="1731"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 get course offerings()</a:t>
                </a:r>
              </a:p>
              <a:p>
                <a:pPr>
                  <a:defRPr/>
                </a:pPr>
                <a:r>
                  <a:rPr lang="en-US" altLang="zh-CN" sz="975">
                    <a:solidFill>
                      <a:srgbClr val="000000"/>
                    </a:solidFill>
                  </a:rPr>
                  <a:t>// create schedule with offerings</a:t>
                </a:r>
              </a:p>
            </p:txBody>
          </p:sp>
          <p:sp>
            <p:nvSpPr>
              <p:cNvPr id="116784" name="Rectangle 32"/>
              <p:cNvSpPr>
                <a:spLocks noChangeArrowheads="1"/>
              </p:cNvSpPr>
              <p:nvPr/>
            </p:nvSpPr>
            <p:spPr bwMode="auto">
              <a:xfrm>
                <a:off x="1490" y="3272"/>
                <a:ext cx="66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&lt;&lt;control&gt;&gt;</a:t>
                </a:r>
              </a:p>
            </p:txBody>
          </p:sp>
          <p:sp>
            <p:nvSpPr>
              <p:cNvPr id="116785" name="Line 33"/>
              <p:cNvSpPr>
                <a:spLocks noChangeShapeType="1"/>
              </p:cNvSpPr>
              <p:nvPr/>
            </p:nvSpPr>
            <p:spPr bwMode="auto">
              <a:xfrm>
                <a:off x="1021" y="3583"/>
                <a:ext cx="1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116786" name="Line 34"/>
              <p:cNvSpPr>
                <a:spLocks noChangeShapeType="1"/>
              </p:cNvSpPr>
              <p:nvPr/>
            </p:nvSpPr>
            <p:spPr bwMode="auto">
              <a:xfrm>
                <a:off x="1040" y="3679"/>
                <a:ext cx="1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grpSp>
        <p:grpSp>
          <p:nvGrpSpPr>
            <p:cNvPr id="200728" name="Group 35"/>
            <p:cNvGrpSpPr>
              <a:grpSpLocks/>
            </p:cNvGrpSpPr>
            <p:nvPr/>
          </p:nvGrpSpPr>
          <p:grpSpPr bwMode="auto">
            <a:xfrm>
              <a:off x="1773424" y="3197430"/>
              <a:ext cx="2004143" cy="677125"/>
              <a:chOff x="3073" y="3235"/>
              <a:chExt cx="2166" cy="753"/>
            </a:xfrm>
          </p:grpSpPr>
          <p:grpSp>
            <p:nvGrpSpPr>
              <p:cNvPr id="200747" name="Group 36"/>
              <p:cNvGrpSpPr>
                <a:grpSpLocks/>
              </p:cNvGrpSpPr>
              <p:nvPr/>
            </p:nvGrpSpPr>
            <p:grpSpPr bwMode="auto">
              <a:xfrm>
                <a:off x="3073" y="3235"/>
                <a:ext cx="2166" cy="753"/>
                <a:chOff x="3073" y="3235"/>
                <a:chExt cx="2166" cy="753"/>
              </a:xfrm>
            </p:grpSpPr>
            <p:sp>
              <p:nvSpPr>
                <p:cNvPr id="116777" name="Rectangle 37"/>
                <p:cNvSpPr>
                  <a:spLocks noChangeArrowheads="1"/>
                </p:cNvSpPr>
                <p:nvPr/>
              </p:nvSpPr>
              <p:spPr bwMode="auto">
                <a:xfrm>
                  <a:off x="3073" y="3235"/>
                  <a:ext cx="2159" cy="75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78" name="Rectangle 38"/>
                <p:cNvSpPr>
                  <a:spLocks noChangeArrowheads="1"/>
                </p:cNvSpPr>
                <p:nvPr/>
              </p:nvSpPr>
              <p:spPr bwMode="auto">
                <a:xfrm>
                  <a:off x="3073" y="3597"/>
                  <a:ext cx="2159" cy="39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79" name="Rectangle 39"/>
                <p:cNvSpPr>
                  <a:spLocks noChangeArrowheads="1"/>
                </p:cNvSpPr>
                <p:nvPr/>
              </p:nvSpPr>
              <p:spPr bwMode="auto">
                <a:xfrm>
                  <a:off x="3073" y="3675"/>
                  <a:ext cx="2159" cy="3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80" name="Rectangle 40"/>
                <p:cNvSpPr>
                  <a:spLocks noChangeArrowheads="1"/>
                </p:cNvSpPr>
                <p:nvPr/>
              </p:nvSpPr>
              <p:spPr bwMode="auto">
                <a:xfrm>
                  <a:off x="3117" y="3771"/>
                  <a:ext cx="212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dirty="0">
                      <a:solidFill>
                        <a:srgbClr val="000000"/>
                      </a:solidFill>
                    </a:rPr>
                    <a:t>// get course offerings(</a:t>
                  </a:r>
                  <a:r>
                    <a:rPr lang="en-US" altLang="zh-CN" sz="975" dirty="0" err="1">
                      <a:solidFill>
                        <a:srgbClr val="000000"/>
                      </a:solidFill>
                    </a:rPr>
                    <a:t>forSemester</a:t>
                  </a:r>
                  <a:r>
                    <a:rPr lang="en-US" altLang="zh-CN" sz="975" dirty="0">
                      <a:solidFill>
                        <a:srgbClr val="000000"/>
                      </a:solidFill>
                    </a:rPr>
                    <a:t>)</a:t>
                  </a:r>
                </a:p>
              </p:txBody>
            </p:sp>
          </p:grpSp>
          <p:grpSp>
            <p:nvGrpSpPr>
              <p:cNvPr id="200748" name="Group 41"/>
              <p:cNvGrpSpPr>
                <a:grpSpLocks/>
              </p:cNvGrpSpPr>
              <p:nvPr/>
            </p:nvGrpSpPr>
            <p:grpSpPr bwMode="auto">
              <a:xfrm>
                <a:off x="3512" y="3271"/>
                <a:ext cx="1346" cy="325"/>
                <a:chOff x="3191" y="3271"/>
                <a:chExt cx="1346" cy="325"/>
              </a:xfrm>
            </p:grpSpPr>
            <p:sp>
              <p:nvSpPr>
                <p:cNvPr id="116775" name="Rectangle 42"/>
                <p:cNvSpPr>
                  <a:spLocks noChangeArrowheads="1"/>
                </p:cNvSpPr>
                <p:nvPr/>
              </p:nvSpPr>
              <p:spPr bwMode="auto">
                <a:xfrm>
                  <a:off x="3191" y="3429"/>
                  <a:ext cx="1346"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CourseCatalogSystem</a:t>
                  </a:r>
                </a:p>
              </p:txBody>
            </p:sp>
            <p:sp>
              <p:nvSpPr>
                <p:cNvPr id="116776" name="Rectangle 43"/>
                <p:cNvSpPr>
                  <a:spLocks noChangeArrowheads="1"/>
                </p:cNvSpPr>
                <p:nvPr/>
              </p:nvSpPr>
              <p:spPr bwMode="auto">
                <a:xfrm>
                  <a:off x="3417" y="3271"/>
                  <a:ext cx="878"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&lt;&lt;boundary&gt;&gt;</a:t>
                  </a:r>
                </a:p>
              </p:txBody>
            </p:sp>
          </p:grpSp>
        </p:grpSp>
        <p:grpSp>
          <p:nvGrpSpPr>
            <p:cNvPr id="200729" name="Group 44"/>
            <p:cNvGrpSpPr>
              <a:grpSpLocks/>
            </p:cNvGrpSpPr>
            <p:nvPr/>
          </p:nvGrpSpPr>
          <p:grpSpPr bwMode="auto">
            <a:xfrm>
              <a:off x="2762731" y="4730488"/>
              <a:ext cx="1695744" cy="677125"/>
              <a:chOff x="4030" y="1440"/>
              <a:chExt cx="1378" cy="754"/>
            </a:xfrm>
          </p:grpSpPr>
          <p:sp>
            <p:nvSpPr>
              <p:cNvPr id="116767" name="Rectangle 45"/>
              <p:cNvSpPr>
                <a:spLocks noChangeArrowheads="1"/>
              </p:cNvSpPr>
              <p:nvPr/>
            </p:nvSpPr>
            <p:spPr bwMode="auto">
              <a:xfrm>
                <a:off x="4030" y="1440"/>
                <a:ext cx="1378" cy="75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68" name="Rectangle 46"/>
              <p:cNvSpPr>
                <a:spLocks noChangeArrowheads="1"/>
              </p:cNvSpPr>
              <p:nvPr/>
            </p:nvSpPr>
            <p:spPr bwMode="auto">
              <a:xfrm>
                <a:off x="4450" y="1637"/>
                <a:ext cx="349"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Student</a:t>
                </a:r>
              </a:p>
            </p:txBody>
          </p:sp>
          <p:sp>
            <p:nvSpPr>
              <p:cNvPr id="116769" name="Rectangle 47"/>
              <p:cNvSpPr>
                <a:spLocks noChangeArrowheads="1"/>
              </p:cNvSpPr>
              <p:nvPr/>
            </p:nvSpPr>
            <p:spPr bwMode="auto">
              <a:xfrm>
                <a:off x="4030" y="1802"/>
                <a:ext cx="1378" cy="39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70" name="Rectangle 48"/>
              <p:cNvSpPr>
                <a:spLocks noChangeArrowheads="1"/>
              </p:cNvSpPr>
              <p:nvPr/>
            </p:nvSpPr>
            <p:spPr bwMode="auto">
              <a:xfrm>
                <a:off x="4030" y="1881"/>
                <a:ext cx="1378" cy="3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6771" name="Rectangle 49"/>
              <p:cNvSpPr>
                <a:spLocks noChangeArrowheads="1"/>
              </p:cNvSpPr>
              <p:nvPr/>
            </p:nvSpPr>
            <p:spPr bwMode="auto">
              <a:xfrm>
                <a:off x="4060" y="1980"/>
                <a:ext cx="1204"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 add schedule (Schedule)</a:t>
                </a:r>
              </a:p>
            </p:txBody>
          </p:sp>
          <p:sp>
            <p:nvSpPr>
              <p:cNvPr id="116772" name="Rectangle 50"/>
              <p:cNvSpPr>
                <a:spLocks noChangeArrowheads="1"/>
              </p:cNvSpPr>
              <p:nvPr/>
            </p:nvSpPr>
            <p:spPr bwMode="auto">
              <a:xfrm>
                <a:off x="4411" y="1478"/>
                <a:ext cx="48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&lt;&lt;entity&gt;&gt;</a:t>
                </a:r>
              </a:p>
            </p:txBody>
          </p:sp>
        </p:grpSp>
        <p:sp>
          <p:nvSpPr>
            <p:cNvPr id="116761" name="Text Box 51"/>
            <p:cNvSpPr txBox="1">
              <a:spLocks noChangeArrowheads="1"/>
            </p:cNvSpPr>
            <p:nvPr/>
          </p:nvSpPr>
          <p:spPr bwMode="auto">
            <a:xfrm>
              <a:off x="5543047" y="4516505"/>
              <a:ext cx="1135871" cy="23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975">
                  <a:solidFill>
                    <a:srgbClr val="000000"/>
                  </a:solidFill>
                </a:rPr>
                <a:t>currentSchedule</a:t>
              </a:r>
            </a:p>
          </p:txBody>
        </p:sp>
        <p:sp>
          <p:nvSpPr>
            <p:cNvPr id="116762" name="Line 52"/>
            <p:cNvSpPr>
              <a:spLocks noChangeShapeType="1"/>
            </p:cNvSpPr>
            <p:nvPr/>
          </p:nvSpPr>
          <p:spPr bwMode="auto">
            <a:xfrm flipH="1">
              <a:off x="3363642" y="3988875"/>
              <a:ext cx="1481761" cy="741613"/>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0952" tIns="40476" rIns="80952" bIns="40476" anchor="ctr"/>
            <a:lstStyle/>
            <a:p>
              <a:pPr>
                <a:defRPr/>
              </a:pPr>
              <a:endParaRPr lang="zh-CN" altLang="en-US">
                <a:solidFill>
                  <a:srgbClr val="000000"/>
                </a:solidFill>
              </a:endParaRPr>
            </a:p>
          </p:txBody>
        </p:sp>
        <p:sp>
          <p:nvSpPr>
            <p:cNvPr id="116763" name="Text Box 53"/>
            <p:cNvSpPr txBox="1">
              <a:spLocks noChangeArrowheads="1"/>
            </p:cNvSpPr>
            <p:nvPr/>
          </p:nvSpPr>
          <p:spPr bwMode="auto">
            <a:xfrm>
              <a:off x="3570297" y="4516505"/>
              <a:ext cx="1135871" cy="23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952" tIns="40476" rIns="80952" bIns="404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975">
                  <a:solidFill>
                    <a:srgbClr val="000000"/>
                  </a:solidFill>
                </a:rPr>
                <a:t>registrant</a:t>
              </a:r>
            </a:p>
          </p:txBody>
        </p:sp>
        <p:sp>
          <p:nvSpPr>
            <p:cNvPr id="116764" name="Rectangle 54"/>
            <p:cNvSpPr>
              <a:spLocks noChangeArrowheads="1"/>
            </p:cNvSpPr>
            <p:nvPr/>
          </p:nvSpPr>
          <p:spPr bwMode="auto">
            <a:xfrm>
              <a:off x="4399849" y="3988875"/>
              <a:ext cx="20839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0..1</a:t>
              </a:r>
              <a:endParaRPr lang="en-US" altLang="zh-CN">
                <a:solidFill>
                  <a:srgbClr val="000000"/>
                </a:solidFill>
              </a:endParaRPr>
            </a:p>
          </p:txBody>
        </p:sp>
        <p:sp>
          <p:nvSpPr>
            <p:cNvPr id="116765" name="Rectangle 55"/>
            <p:cNvSpPr>
              <a:spLocks noChangeArrowheads="1"/>
            </p:cNvSpPr>
            <p:nvPr/>
          </p:nvSpPr>
          <p:spPr bwMode="auto">
            <a:xfrm>
              <a:off x="3363642" y="4367010"/>
              <a:ext cx="208390"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75">
                  <a:solidFill>
                    <a:srgbClr val="000000"/>
                  </a:solidFill>
                </a:rPr>
                <a:t>0..1</a:t>
              </a:r>
              <a:endParaRPr lang="en-US" altLang="zh-CN">
                <a:solidFill>
                  <a:srgbClr val="000000"/>
                </a:solidFill>
              </a:endParaRPr>
            </a:p>
          </p:txBody>
        </p:sp>
      </p:grpSp>
      <p:sp>
        <p:nvSpPr>
          <p:cNvPr id="65"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66"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3562624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300" fill="hold"/>
                                        <p:tgtEl>
                                          <p:spTgt spid="67"/>
                                        </p:tgtEl>
                                        <p:attrNameLst>
                                          <p:attrName>ppt_x</p:attrName>
                                        </p:attrNameLst>
                                      </p:cBhvr>
                                      <p:tavLst>
                                        <p:tav tm="0">
                                          <p:val>
                                            <p:strVal val="0-#ppt_w/2"/>
                                          </p:val>
                                        </p:tav>
                                        <p:tav tm="100000">
                                          <p:val>
                                            <p:strVal val="#ppt_x"/>
                                          </p:val>
                                        </p:tav>
                                      </p:tavLst>
                                    </p:anim>
                                    <p:anim calcmode="lin" valueType="num">
                                      <p:cBhvr additive="base">
                                        <p:cTn id="12" dur="3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0363" y="1810934"/>
            <a:ext cx="8532911" cy="4450593"/>
            <a:chOff x="1244328" y="1810935"/>
            <a:chExt cx="6612842" cy="3234666"/>
          </a:xfrm>
        </p:grpSpPr>
        <p:sp>
          <p:nvSpPr>
            <p:cNvPr id="117762" name="Rectangle 2"/>
            <p:cNvSpPr>
              <a:spLocks noChangeArrowheads="1"/>
            </p:cNvSpPr>
            <p:nvPr/>
          </p:nvSpPr>
          <p:spPr bwMode="auto">
            <a:xfrm>
              <a:off x="3683152" y="3990340"/>
              <a:ext cx="1156389" cy="105526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63" name="Rectangle 3"/>
            <p:cNvSpPr>
              <a:spLocks noChangeArrowheads="1"/>
            </p:cNvSpPr>
            <p:nvPr/>
          </p:nvSpPr>
          <p:spPr bwMode="auto">
            <a:xfrm>
              <a:off x="3759365" y="4158889"/>
              <a:ext cx="108363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ScheduleOfferingInfo</a:t>
              </a:r>
              <a:endParaRPr lang="en-US" altLang="zh-CN" sz="750">
                <a:solidFill>
                  <a:srgbClr val="000000"/>
                </a:solidFill>
                <a:latin typeface="ZapfHumnst BT" pitchFamily="34" charset="0"/>
              </a:endParaRPr>
            </a:p>
          </p:txBody>
        </p:sp>
        <p:sp>
          <p:nvSpPr>
            <p:cNvPr id="117764" name="Rectangle 4"/>
            <p:cNvSpPr>
              <a:spLocks noChangeArrowheads="1"/>
            </p:cNvSpPr>
            <p:nvPr/>
          </p:nvSpPr>
          <p:spPr bwMode="auto">
            <a:xfrm>
              <a:off x="3683152" y="4302522"/>
              <a:ext cx="1156389" cy="74307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65" name="Rectangle 5"/>
            <p:cNvSpPr>
              <a:spLocks noChangeArrowheads="1"/>
            </p:cNvSpPr>
            <p:nvPr/>
          </p:nvSpPr>
          <p:spPr bwMode="auto">
            <a:xfrm>
              <a:off x="3683152" y="4504779"/>
              <a:ext cx="1156389" cy="5408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66" name="Rectangle 6"/>
            <p:cNvSpPr>
              <a:spLocks noChangeArrowheads="1"/>
            </p:cNvSpPr>
            <p:nvPr/>
          </p:nvSpPr>
          <p:spPr bwMode="auto">
            <a:xfrm>
              <a:off x="3708068" y="4320109"/>
              <a:ext cx="3077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status</a:t>
              </a:r>
              <a:endParaRPr lang="en-US" altLang="zh-CN" sz="750">
                <a:solidFill>
                  <a:srgbClr val="000000"/>
                </a:solidFill>
                <a:latin typeface="ZapfHumnst BT" pitchFamily="34" charset="0"/>
              </a:endParaRPr>
            </a:p>
          </p:txBody>
        </p:sp>
        <p:sp>
          <p:nvSpPr>
            <p:cNvPr id="117767" name="Rectangle 7"/>
            <p:cNvSpPr>
              <a:spLocks noChangeArrowheads="1"/>
            </p:cNvSpPr>
            <p:nvPr/>
          </p:nvSpPr>
          <p:spPr bwMode="auto">
            <a:xfrm>
              <a:off x="3708067" y="4589787"/>
              <a:ext cx="10451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mark as selected()</a:t>
              </a:r>
              <a:endParaRPr lang="en-US" altLang="zh-CN" sz="750">
                <a:solidFill>
                  <a:srgbClr val="000000"/>
                </a:solidFill>
                <a:latin typeface="ZapfHumnst BT" pitchFamily="34" charset="0"/>
              </a:endParaRPr>
            </a:p>
          </p:txBody>
        </p:sp>
        <p:sp>
          <p:nvSpPr>
            <p:cNvPr id="117768" name="Rectangle 8"/>
            <p:cNvSpPr>
              <a:spLocks noChangeArrowheads="1"/>
            </p:cNvSpPr>
            <p:nvPr/>
          </p:nvSpPr>
          <p:spPr bwMode="auto">
            <a:xfrm>
              <a:off x="3708067" y="4726092"/>
              <a:ext cx="11028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mark as cancelled()</a:t>
              </a:r>
              <a:endParaRPr lang="en-US" altLang="zh-CN" sz="750">
                <a:solidFill>
                  <a:srgbClr val="000000"/>
                </a:solidFill>
                <a:latin typeface="ZapfHumnst BT" pitchFamily="34" charset="0"/>
              </a:endParaRPr>
            </a:p>
          </p:txBody>
        </p:sp>
        <p:sp>
          <p:nvSpPr>
            <p:cNvPr id="117769" name="Rectangle 9"/>
            <p:cNvSpPr>
              <a:spLocks noChangeArrowheads="1"/>
            </p:cNvSpPr>
            <p:nvPr/>
          </p:nvSpPr>
          <p:spPr bwMode="auto">
            <a:xfrm>
              <a:off x="3708068" y="4859464"/>
              <a:ext cx="78226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is selected?()</a:t>
              </a:r>
              <a:endParaRPr lang="en-US" altLang="zh-CN" sz="750">
                <a:solidFill>
                  <a:srgbClr val="000000"/>
                </a:solidFill>
                <a:latin typeface="ZapfHumnst BT" pitchFamily="34" charset="0"/>
              </a:endParaRPr>
            </a:p>
          </p:txBody>
        </p:sp>
        <p:sp>
          <p:nvSpPr>
            <p:cNvPr id="117770" name="Rectangle 10"/>
            <p:cNvSpPr>
              <a:spLocks noChangeArrowheads="1"/>
            </p:cNvSpPr>
            <p:nvPr/>
          </p:nvSpPr>
          <p:spPr bwMode="auto">
            <a:xfrm>
              <a:off x="3986539" y="4024050"/>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&lt;&lt;entity&gt;&gt;</a:t>
              </a:r>
              <a:endParaRPr lang="en-US" altLang="zh-CN" sz="750">
                <a:solidFill>
                  <a:srgbClr val="000000"/>
                </a:solidFill>
                <a:latin typeface="ZapfHumnst BT" pitchFamily="34" charset="0"/>
              </a:endParaRPr>
            </a:p>
          </p:txBody>
        </p:sp>
        <p:sp>
          <p:nvSpPr>
            <p:cNvPr id="117771" name="Rectangle 11"/>
            <p:cNvSpPr>
              <a:spLocks noChangeArrowheads="1"/>
            </p:cNvSpPr>
            <p:nvPr/>
          </p:nvSpPr>
          <p:spPr bwMode="auto">
            <a:xfrm>
              <a:off x="4105256" y="1810935"/>
              <a:ext cx="1603409" cy="9204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72" name="Rectangle 12"/>
            <p:cNvSpPr>
              <a:spLocks noChangeArrowheads="1"/>
            </p:cNvSpPr>
            <p:nvPr/>
          </p:nvSpPr>
          <p:spPr bwMode="auto">
            <a:xfrm>
              <a:off x="4188797" y="1979484"/>
              <a:ext cx="154529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PrimaryScheduleOfferingInfob</a:t>
              </a:r>
              <a:endParaRPr lang="en-US" altLang="zh-CN" sz="750">
                <a:solidFill>
                  <a:srgbClr val="000000"/>
                </a:solidFill>
                <a:latin typeface="ZapfHumnst BT" pitchFamily="34" charset="0"/>
              </a:endParaRPr>
            </a:p>
          </p:txBody>
        </p:sp>
        <p:sp>
          <p:nvSpPr>
            <p:cNvPr id="117773" name="Rectangle 13"/>
            <p:cNvSpPr>
              <a:spLocks noChangeArrowheads="1"/>
            </p:cNvSpPr>
            <p:nvPr/>
          </p:nvSpPr>
          <p:spPr bwMode="auto">
            <a:xfrm>
              <a:off x="4105256" y="2123116"/>
              <a:ext cx="1603409" cy="60824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74" name="Rectangle 14"/>
            <p:cNvSpPr>
              <a:spLocks noChangeArrowheads="1"/>
            </p:cNvSpPr>
            <p:nvPr/>
          </p:nvSpPr>
          <p:spPr bwMode="auto">
            <a:xfrm>
              <a:off x="4105256" y="2326840"/>
              <a:ext cx="1603409" cy="40451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75" name="Rectangle 15"/>
            <p:cNvSpPr>
              <a:spLocks noChangeArrowheads="1"/>
            </p:cNvSpPr>
            <p:nvPr/>
          </p:nvSpPr>
          <p:spPr bwMode="auto">
            <a:xfrm>
              <a:off x="4131637" y="2140704"/>
              <a:ext cx="29495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grade</a:t>
              </a:r>
              <a:endParaRPr lang="en-US" altLang="zh-CN" sz="750">
                <a:solidFill>
                  <a:srgbClr val="000000"/>
                </a:solidFill>
                <a:latin typeface="ZapfHumnst BT" pitchFamily="34" charset="0"/>
              </a:endParaRPr>
            </a:p>
          </p:txBody>
        </p:sp>
        <p:sp>
          <p:nvSpPr>
            <p:cNvPr id="117776" name="Rectangle 16"/>
            <p:cNvSpPr>
              <a:spLocks noChangeArrowheads="1"/>
            </p:cNvSpPr>
            <p:nvPr/>
          </p:nvSpPr>
          <p:spPr bwMode="auto">
            <a:xfrm>
              <a:off x="4131637" y="2411847"/>
              <a:ext cx="8848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is enrolled in?()</a:t>
              </a:r>
              <a:endParaRPr lang="en-US" altLang="zh-CN" sz="750">
                <a:solidFill>
                  <a:srgbClr val="000000"/>
                </a:solidFill>
                <a:latin typeface="ZapfHumnst BT" pitchFamily="34" charset="0"/>
              </a:endParaRPr>
            </a:p>
          </p:txBody>
        </p:sp>
        <p:sp>
          <p:nvSpPr>
            <p:cNvPr id="117777" name="Rectangle 17"/>
            <p:cNvSpPr>
              <a:spLocks noChangeArrowheads="1"/>
            </p:cNvSpPr>
            <p:nvPr/>
          </p:nvSpPr>
          <p:spPr bwMode="auto">
            <a:xfrm>
              <a:off x="4131637" y="2545221"/>
              <a:ext cx="11477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mark as enrolled in()</a:t>
              </a:r>
              <a:endParaRPr lang="en-US" altLang="zh-CN" sz="750">
                <a:solidFill>
                  <a:srgbClr val="000000"/>
                </a:solidFill>
                <a:latin typeface="ZapfHumnst BT" pitchFamily="34" charset="0"/>
              </a:endParaRPr>
            </a:p>
          </p:txBody>
        </p:sp>
        <p:sp>
          <p:nvSpPr>
            <p:cNvPr id="117778" name="Rectangle 18"/>
            <p:cNvSpPr>
              <a:spLocks noChangeArrowheads="1"/>
            </p:cNvSpPr>
            <p:nvPr/>
          </p:nvSpPr>
          <p:spPr bwMode="auto">
            <a:xfrm>
              <a:off x="4637282" y="1844645"/>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&lt;&lt;entity&gt;&gt;</a:t>
              </a:r>
              <a:endParaRPr lang="en-US" altLang="zh-CN" sz="750">
                <a:solidFill>
                  <a:srgbClr val="000000"/>
                </a:solidFill>
                <a:latin typeface="ZapfHumnst BT" pitchFamily="34" charset="0"/>
              </a:endParaRPr>
            </a:p>
          </p:txBody>
        </p:sp>
        <p:sp>
          <p:nvSpPr>
            <p:cNvPr id="117779" name="Line 19"/>
            <p:cNvSpPr>
              <a:spLocks noChangeShapeType="1"/>
            </p:cNvSpPr>
            <p:nvPr/>
          </p:nvSpPr>
          <p:spPr bwMode="auto">
            <a:xfrm flipH="1">
              <a:off x="4421834" y="2731356"/>
              <a:ext cx="350287" cy="108897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7780" name="Freeform 20"/>
            <p:cNvSpPr>
              <a:spLocks/>
            </p:cNvSpPr>
            <p:nvPr/>
          </p:nvSpPr>
          <p:spPr bwMode="auto">
            <a:xfrm>
              <a:off x="4399848" y="3812997"/>
              <a:ext cx="111389" cy="177343"/>
            </a:xfrm>
            <a:custGeom>
              <a:avLst/>
              <a:gdLst>
                <a:gd name="T0" fmla="*/ 12700 w 93"/>
                <a:gd name="T1" fmla="*/ 236538 h 149"/>
                <a:gd name="T2" fmla="*/ 147637 w 93"/>
                <a:gd name="T3" fmla="*/ 46038 h 149"/>
                <a:gd name="T4" fmla="*/ 0 w 93"/>
                <a:gd name="T5" fmla="*/ 0 h 149"/>
                <a:gd name="T6" fmla="*/ 12700 w 93"/>
                <a:gd name="T7" fmla="*/ 236538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149">
                  <a:moveTo>
                    <a:pt x="8" y="149"/>
                  </a:moveTo>
                  <a:lnTo>
                    <a:pt x="93" y="29"/>
                  </a:lnTo>
                  <a:lnTo>
                    <a:pt x="0" y="0"/>
                  </a:lnTo>
                  <a:lnTo>
                    <a:pt x="8" y="149"/>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117781" name="Rectangle 21"/>
            <p:cNvSpPr>
              <a:spLocks noChangeArrowheads="1"/>
            </p:cNvSpPr>
            <p:nvPr/>
          </p:nvSpPr>
          <p:spPr bwMode="auto">
            <a:xfrm>
              <a:off x="6636414" y="2376671"/>
              <a:ext cx="1207687" cy="159608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82" name="Rectangle 22"/>
            <p:cNvSpPr>
              <a:spLocks noChangeArrowheads="1"/>
            </p:cNvSpPr>
            <p:nvPr/>
          </p:nvSpPr>
          <p:spPr bwMode="auto">
            <a:xfrm>
              <a:off x="6881176" y="2545221"/>
              <a:ext cx="78226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CourseOffering</a:t>
              </a:r>
              <a:endParaRPr lang="en-US" altLang="zh-CN" sz="750">
                <a:solidFill>
                  <a:srgbClr val="000000"/>
                </a:solidFill>
                <a:latin typeface="ZapfHumnst BT" pitchFamily="34" charset="0"/>
              </a:endParaRPr>
            </a:p>
          </p:txBody>
        </p:sp>
        <p:sp>
          <p:nvSpPr>
            <p:cNvPr id="117783" name="Rectangle 23"/>
            <p:cNvSpPr>
              <a:spLocks noChangeArrowheads="1"/>
            </p:cNvSpPr>
            <p:nvPr/>
          </p:nvSpPr>
          <p:spPr bwMode="auto">
            <a:xfrm>
              <a:off x="6636414" y="2690318"/>
              <a:ext cx="1207687" cy="128243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84" name="Rectangle 24"/>
            <p:cNvSpPr>
              <a:spLocks noChangeArrowheads="1"/>
            </p:cNvSpPr>
            <p:nvPr/>
          </p:nvSpPr>
          <p:spPr bwMode="auto">
            <a:xfrm>
              <a:off x="6636414" y="3298559"/>
              <a:ext cx="1207687" cy="67419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85" name="Rectangle 25"/>
            <p:cNvSpPr>
              <a:spLocks noChangeArrowheads="1"/>
            </p:cNvSpPr>
            <p:nvPr/>
          </p:nvSpPr>
          <p:spPr bwMode="auto">
            <a:xfrm>
              <a:off x="6661330" y="2706441"/>
              <a:ext cx="119584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number : String = "100"</a:t>
              </a:r>
              <a:endParaRPr lang="en-US" altLang="zh-CN" sz="750">
                <a:solidFill>
                  <a:srgbClr val="000000"/>
                </a:solidFill>
                <a:latin typeface="ZapfHumnst BT" pitchFamily="34" charset="0"/>
              </a:endParaRPr>
            </a:p>
          </p:txBody>
        </p:sp>
        <p:sp>
          <p:nvSpPr>
            <p:cNvPr id="117786" name="Rectangle 26"/>
            <p:cNvSpPr>
              <a:spLocks noChangeArrowheads="1"/>
            </p:cNvSpPr>
            <p:nvPr/>
          </p:nvSpPr>
          <p:spPr bwMode="auto">
            <a:xfrm>
              <a:off x="6661330" y="2841280"/>
              <a:ext cx="833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startTime : Time</a:t>
              </a:r>
              <a:endParaRPr lang="en-US" altLang="zh-CN" sz="750">
                <a:solidFill>
                  <a:srgbClr val="000000"/>
                </a:solidFill>
                <a:latin typeface="ZapfHumnst BT" pitchFamily="34" charset="0"/>
              </a:endParaRPr>
            </a:p>
          </p:txBody>
        </p:sp>
        <p:sp>
          <p:nvSpPr>
            <p:cNvPr id="117787" name="Rectangle 27"/>
            <p:cNvSpPr>
              <a:spLocks noChangeArrowheads="1"/>
            </p:cNvSpPr>
            <p:nvPr/>
          </p:nvSpPr>
          <p:spPr bwMode="auto">
            <a:xfrm>
              <a:off x="6661330" y="2976119"/>
              <a:ext cx="8015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endTime : Time</a:t>
              </a:r>
              <a:endParaRPr lang="en-US" altLang="zh-CN" sz="750">
                <a:solidFill>
                  <a:srgbClr val="000000"/>
                </a:solidFill>
                <a:latin typeface="ZapfHumnst BT" pitchFamily="34" charset="0"/>
              </a:endParaRPr>
            </a:p>
          </p:txBody>
        </p:sp>
        <p:sp>
          <p:nvSpPr>
            <p:cNvPr id="117788" name="Rectangle 28"/>
            <p:cNvSpPr>
              <a:spLocks noChangeArrowheads="1"/>
            </p:cNvSpPr>
            <p:nvPr/>
          </p:nvSpPr>
          <p:spPr bwMode="auto">
            <a:xfrm>
              <a:off x="6661330" y="3110957"/>
              <a:ext cx="6412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days : Enum</a:t>
              </a:r>
              <a:endParaRPr lang="en-US" altLang="zh-CN" sz="750">
                <a:solidFill>
                  <a:srgbClr val="000000"/>
                </a:solidFill>
                <a:latin typeface="ZapfHumnst BT" pitchFamily="34" charset="0"/>
              </a:endParaRPr>
            </a:p>
          </p:txBody>
        </p:sp>
        <p:sp>
          <p:nvSpPr>
            <p:cNvPr id="117789" name="Rectangle 29"/>
            <p:cNvSpPr>
              <a:spLocks noChangeArrowheads="1"/>
            </p:cNvSpPr>
            <p:nvPr/>
          </p:nvSpPr>
          <p:spPr bwMode="auto">
            <a:xfrm>
              <a:off x="6661331" y="3382100"/>
              <a:ext cx="77585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add student()</a:t>
              </a:r>
              <a:endParaRPr lang="en-US" altLang="zh-CN" sz="750">
                <a:solidFill>
                  <a:srgbClr val="000000"/>
                </a:solidFill>
                <a:latin typeface="ZapfHumnst BT" pitchFamily="34" charset="0"/>
              </a:endParaRPr>
            </a:p>
          </p:txBody>
        </p:sp>
        <p:sp>
          <p:nvSpPr>
            <p:cNvPr id="117790" name="Rectangle 30"/>
            <p:cNvSpPr>
              <a:spLocks noChangeArrowheads="1"/>
            </p:cNvSpPr>
            <p:nvPr/>
          </p:nvSpPr>
          <p:spPr bwMode="auto">
            <a:xfrm>
              <a:off x="6661330" y="3516939"/>
              <a:ext cx="50654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cancel()</a:t>
              </a:r>
              <a:endParaRPr lang="en-US" altLang="zh-CN" sz="750">
                <a:solidFill>
                  <a:srgbClr val="000000"/>
                </a:solidFill>
                <a:latin typeface="ZapfHumnst BT" pitchFamily="34" charset="0"/>
              </a:endParaRPr>
            </a:p>
          </p:txBody>
        </p:sp>
        <p:sp>
          <p:nvSpPr>
            <p:cNvPr id="117791" name="Rectangle 31"/>
            <p:cNvSpPr>
              <a:spLocks noChangeArrowheads="1"/>
            </p:cNvSpPr>
            <p:nvPr/>
          </p:nvSpPr>
          <p:spPr bwMode="auto">
            <a:xfrm>
              <a:off x="6661331" y="3653244"/>
              <a:ext cx="6924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still open?()</a:t>
              </a:r>
              <a:endParaRPr lang="en-US" altLang="zh-CN" sz="750">
                <a:solidFill>
                  <a:srgbClr val="000000"/>
                </a:solidFill>
                <a:latin typeface="ZapfHumnst BT" pitchFamily="34" charset="0"/>
              </a:endParaRPr>
            </a:p>
          </p:txBody>
        </p:sp>
        <p:sp>
          <p:nvSpPr>
            <p:cNvPr id="117792" name="Rectangle 32"/>
            <p:cNvSpPr>
              <a:spLocks noChangeArrowheads="1"/>
            </p:cNvSpPr>
            <p:nvPr/>
          </p:nvSpPr>
          <p:spPr bwMode="auto">
            <a:xfrm>
              <a:off x="6661330" y="3786617"/>
              <a:ext cx="41678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save()</a:t>
              </a:r>
              <a:endParaRPr lang="en-US" altLang="zh-CN" sz="750">
                <a:solidFill>
                  <a:srgbClr val="000000"/>
                </a:solidFill>
                <a:latin typeface="ZapfHumnst BT" pitchFamily="34" charset="0"/>
              </a:endParaRPr>
            </a:p>
          </p:txBody>
        </p:sp>
        <p:sp>
          <p:nvSpPr>
            <p:cNvPr id="117793" name="Rectangle 33"/>
            <p:cNvSpPr>
              <a:spLocks noChangeArrowheads="1"/>
            </p:cNvSpPr>
            <p:nvPr/>
          </p:nvSpPr>
          <p:spPr bwMode="auto">
            <a:xfrm>
              <a:off x="6973511" y="2411847"/>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&lt;&lt;entity&gt;&gt;</a:t>
              </a:r>
              <a:endParaRPr lang="en-US" altLang="zh-CN" sz="750">
                <a:solidFill>
                  <a:srgbClr val="000000"/>
                </a:solidFill>
                <a:latin typeface="ZapfHumnst BT" pitchFamily="34" charset="0"/>
              </a:endParaRPr>
            </a:p>
          </p:txBody>
        </p:sp>
        <p:sp>
          <p:nvSpPr>
            <p:cNvPr id="117794" name="Rectangle 34"/>
            <p:cNvSpPr>
              <a:spLocks noChangeArrowheads="1"/>
            </p:cNvSpPr>
            <p:nvPr/>
          </p:nvSpPr>
          <p:spPr bwMode="auto">
            <a:xfrm>
              <a:off x="1244328" y="2646349"/>
              <a:ext cx="1881881" cy="105672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95" name="Rectangle 35"/>
            <p:cNvSpPr>
              <a:spLocks noChangeArrowheads="1"/>
            </p:cNvSpPr>
            <p:nvPr/>
          </p:nvSpPr>
          <p:spPr bwMode="auto">
            <a:xfrm>
              <a:off x="1953698" y="2816364"/>
              <a:ext cx="4809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Schedule</a:t>
              </a:r>
              <a:endParaRPr lang="en-US" altLang="zh-CN" sz="750">
                <a:solidFill>
                  <a:srgbClr val="000000"/>
                </a:solidFill>
                <a:latin typeface="ZapfHumnst BT" pitchFamily="34" charset="0"/>
              </a:endParaRPr>
            </a:p>
          </p:txBody>
        </p:sp>
        <p:sp>
          <p:nvSpPr>
            <p:cNvPr id="117796" name="Rectangle 36"/>
            <p:cNvSpPr>
              <a:spLocks noChangeArrowheads="1"/>
            </p:cNvSpPr>
            <p:nvPr/>
          </p:nvSpPr>
          <p:spPr bwMode="auto">
            <a:xfrm>
              <a:off x="1244328" y="2959996"/>
              <a:ext cx="1881881" cy="74307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97" name="Rectangle 37"/>
            <p:cNvSpPr>
              <a:spLocks noChangeArrowheads="1"/>
            </p:cNvSpPr>
            <p:nvPr/>
          </p:nvSpPr>
          <p:spPr bwMode="auto">
            <a:xfrm>
              <a:off x="1244328" y="3025950"/>
              <a:ext cx="1881881" cy="6771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solidFill>
                  <a:srgbClr val="000000"/>
                </a:solidFill>
              </a:endParaRPr>
            </a:p>
          </p:txBody>
        </p:sp>
        <p:sp>
          <p:nvSpPr>
            <p:cNvPr id="117798" name="Rectangle 38"/>
            <p:cNvSpPr>
              <a:spLocks noChangeArrowheads="1"/>
            </p:cNvSpPr>
            <p:nvPr/>
          </p:nvSpPr>
          <p:spPr bwMode="auto">
            <a:xfrm>
              <a:off x="1270710" y="3110957"/>
              <a:ext cx="19556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cancel(theOffering : CourseOffering)</a:t>
              </a:r>
              <a:endParaRPr lang="en-US" altLang="zh-CN" sz="750">
                <a:solidFill>
                  <a:srgbClr val="000000"/>
                </a:solidFill>
                <a:latin typeface="ZapfHumnst BT" pitchFamily="34" charset="0"/>
              </a:endParaRPr>
            </a:p>
          </p:txBody>
        </p:sp>
        <p:sp>
          <p:nvSpPr>
            <p:cNvPr id="117799" name="Rectangle 39"/>
            <p:cNvSpPr>
              <a:spLocks noChangeArrowheads="1"/>
            </p:cNvSpPr>
            <p:nvPr/>
          </p:nvSpPr>
          <p:spPr bwMode="auto">
            <a:xfrm>
              <a:off x="1270710" y="3247261"/>
              <a:ext cx="51296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submit()</a:t>
              </a:r>
              <a:endParaRPr lang="en-US" altLang="zh-CN" sz="750">
                <a:solidFill>
                  <a:srgbClr val="000000"/>
                </a:solidFill>
                <a:latin typeface="ZapfHumnst BT" pitchFamily="34" charset="0"/>
              </a:endParaRPr>
            </a:p>
          </p:txBody>
        </p:sp>
        <p:sp>
          <p:nvSpPr>
            <p:cNvPr id="117800" name="Rectangle 40"/>
            <p:cNvSpPr>
              <a:spLocks noChangeArrowheads="1"/>
            </p:cNvSpPr>
            <p:nvPr/>
          </p:nvSpPr>
          <p:spPr bwMode="auto">
            <a:xfrm>
              <a:off x="1270710" y="3382100"/>
              <a:ext cx="87203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any conflicts?()</a:t>
              </a:r>
              <a:endParaRPr lang="en-US" altLang="zh-CN" sz="750">
                <a:solidFill>
                  <a:srgbClr val="000000"/>
                </a:solidFill>
                <a:latin typeface="ZapfHumnst BT" pitchFamily="34" charset="0"/>
              </a:endParaRPr>
            </a:p>
          </p:txBody>
        </p:sp>
        <p:sp>
          <p:nvSpPr>
            <p:cNvPr id="117801" name="Rectangle 41"/>
            <p:cNvSpPr>
              <a:spLocks noChangeArrowheads="1"/>
            </p:cNvSpPr>
            <p:nvPr/>
          </p:nvSpPr>
          <p:spPr bwMode="auto">
            <a:xfrm>
              <a:off x="1270710" y="3516939"/>
              <a:ext cx="120545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 create with offerings()</a:t>
              </a:r>
              <a:endParaRPr lang="en-US" altLang="zh-CN" sz="750">
                <a:solidFill>
                  <a:srgbClr val="000000"/>
                </a:solidFill>
                <a:latin typeface="ZapfHumnst BT" pitchFamily="34" charset="0"/>
              </a:endParaRPr>
            </a:p>
          </p:txBody>
        </p:sp>
        <p:sp>
          <p:nvSpPr>
            <p:cNvPr id="117802" name="Rectangle 42"/>
            <p:cNvSpPr>
              <a:spLocks noChangeArrowheads="1"/>
            </p:cNvSpPr>
            <p:nvPr/>
          </p:nvSpPr>
          <p:spPr bwMode="auto">
            <a:xfrm>
              <a:off x="1919988" y="2681525"/>
              <a:ext cx="5450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&lt;&lt;entity&gt;&gt;</a:t>
              </a:r>
              <a:endParaRPr lang="en-US" altLang="zh-CN" sz="750">
                <a:solidFill>
                  <a:srgbClr val="000000"/>
                </a:solidFill>
                <a:latin typeface="ZapfHumnst BT" pitchFamily="34" charset="0"/>
              </a:endParaRPr>
            </a:p>
          </p:txBody>
        </p:sp>
        <p:sp>
          <p:nvSpPr>
            <p:cNvPr id="117803" name="Line 43"/>
            <p:cNvSpPr>
              <a:spLocks noChangeShapeType="1"/>
            </p:cNvSpPr>
            <p:nvPr/>
          </p:nvSpPr>
          <p:spPr bwMode="auto">
            <a:xfrm flipH="1">
              <a:off x="3126209" y="3178377"/>
              <a:ext cx="1755836" cy="146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7804" name="Rectangle 44"/>
            <p:cNvSpPr>
              <a:spLocks noChangeArrowheads="1"/>
            </p:cNvSpPr>
            <p:nvPr/>
          </p:nvSpPr>
          <p:spPr bwMode="auto">
            <a:xfrm>
              <a:off x="3227337" y="3254590"/>
              <a:ext cx="17312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0..*</a:t>
              </a:r>
              <a:endParaRPr lang="en-US" altLang="zh-CN" sz="750">
                <a:solidFill>
                  <a:srgbClr val="000000"/>
                </a:solidFill>
                <a:latin typeface="ZapfHumnst BT" pitchFamily="34" charset="0"/>
              </a:endParaRPr>
            </a:p>
          </p:txBody>
        </p:sp>
        <p:sp>
          <p:nvSpPr>
            <p:cNvPr id="117805" name="Line 45"/>
            <p:cNvSpPr>
              <a:spLocks noChangeShapeType="1"/>
            </p:cNvSpPr>
            <p:nvPr/>
          </p:nvSpPr>
          <p:spPr bwMode="auto">
            <a:xfrm>
              <a:off x="4882045" y="3178377"/>
              <a:ext cx="1754369" cy="146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7806" name="Rectangle 46"/>
            <p:cNvSpPr>
              <a:spLocks noChangeArrowheads="1"/>
            </p:cNvSpPr>
            <p:nvPr/>
          </p:nvSpPr>
          <p:spPr bwMode="auto">
            <a:xfrm>
              <a:off x="6366736" y="3254590"/>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0..4</a:t>
              </a:r>
              <a:endParaRPr lang="en-US" altLang="zh-CN" sz="750">
                <a:solidFill>
                  <a:srgbClr val="000000"/>
                </a:solidFill>
                <a:latin typeface="ZapfHumnst BT" pitchFamily="34" charset="0"/>
              </a:endParaRPr>
            </a:p>
          </p:txBody>
        </p:sp>
        <p:sp>
          <p:nvSpPr>
            <p:cNvPr id="117807" name="Rectangle 47"/>
            <p:cNvSpPr>
              <a:spLocks noChangeArrowheads="1"/>
            </p:cNvSpPr>
            <p:nvPr/>
          </p:nvSpPr>
          <p:spPr bwMode="auto">
            <a:xfrm>
              <a:off x="5742374" y="2993706"/>
              <a:ext cx="8143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primaryCourses</a:t>
              </a:r>
              <a:endParaRPr lang="en-US" altLang="zh-CN" sz="750">
                <a:solidFill>
                  <a:srgbClr val="000000"/>
                </a:solidFill>
                <a:latin typeface="ZapfHumnst BT" pitchFamily="34" charset="0"/>
              </a:endParaRPr>
            </a:p>
          </p:txBody>
        </p:sp>
        <p:sp>
          <p:nvSpPr>
            <p:cNvPr id="117808" name="Line 48"/>
            <p:cNvSpPr>
              <a:spLocks noChangeShapeType="1"/>
            </p:cNvSpPr>
            <p:nvPr/>
          </p:nvSpPr>
          <p:spPr bwMode="auto">
            <a:xfrm flipH="1">
              <a:off x="4882045" y="2731356"/>
              <a:ext cx="8794" cy="44702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7809" name="Rectangle 49"/>
            <p:cNvSpPr>
              <a:spLocks noChangeArrowheads="1"/>
            </p:cNvSpPr>
            <p:nvPr/>
          </p:nvSpPr>
          <p:spPr bwMode="auto">
            <a:xfrm>
              <a:off x="5362774" y="3492024"/>
              <a:ext cx="87844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alternateCourses</a:t>
              </a:r>
              <a:endParaRPr lang="en-US" altLang="zh-CN" sz="750">
                <a:solidFill>
                  <a:srgbClr val="000000"/>
                </a:solidFill>
                <a:latin typeface="ZapfHumnst BT" pitchFamily="34" charset="0"/>
              </a:endParaRPr>
            </a:p>
          </p:txBody>
        </p:sp>
        <p:sp>
          <p:nvSpPr>
            <p:cNvPr id="117810" name="Rectangle 50"/>
            <p:cNvSpPr>
              <a:spLocks noChangeArrowheads="1"/>
            </p:cNvSpPr>
            <p:nvPr/>
          </p:nvSpPr>
          <p:spPr bwMode="auto">
            <a:xfrm>
              <a:off x="3193628" y="3483230"/>
              <a:ext cx="17312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0..*</a:t>
              </a:r>
              <a:endParaRPr lang="en-US" altLang="zh-CN" sz="750">
                <a:solidFill>
                  <a:srgbClr val="000000"/>
                </a:solidFill>
                <a:latin typeface="ZapfHumnst BT" pitchFamily="34" charset="0"/>
              </a:endParaRPr>
            </a:p>
          </p:txBody>
        </p:sp>
        <p:sp>
          <p:nvSpPr>
            <p:cNvPr id="117811" name="Rectangle 51"/>
            <p:cNvSpPr>
              <a:spLocks noChangeArrowheads="1"/>
            </p:cNvSpPr>
            <p:nvPr/>
          </p:nvSpPr>
          <p:spPr bwMode="auto">
            <a:xfrm>
              <a:off x="6418034" y="3508145"/>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900">
                  <a:solidFill>
                    <a:srgbClr val="000000"/>
                  </a:solidFill>
                </a:rPr>
                <a:t>0..2</a:t>
              </a:r>
              <a:endParaRPr lang="en-US" altLang="zh-CN" sz="750">
                <a:solidFill>
                  <a:srgbClr val="000000"/>
                </a:solidFill>
                <a:latin typeface="ZapfHumnst BT" pitchFamily="34" charset="0"/>
              </a:endParaRPr>
            </a:p>
          </p:txBody>
        </p:sp>
        <p:sp>
          <p:nvSpPr>
            <p:cNvPr id="117812" name="Line 52"/>
            <p:cNvSpPr>
              <a:spLocks noChangeShapeType="1"/>
            </p:cNvSpPr>
            <p:nvPr/>
          </p:nvSpPr>
          <p:spPr bwMode="auto">
            <a:xfrm flipH="1" flipV="1">
              <a:off x="3126209" y="3373306"/>
              <a:ext cx="1780751" cy="36347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sp>
          <p:nvSpPr>
            <p:cNvPr id="117813" name="Freeform 53"/>
            <p:cNvSpPr>
              <a:spLocks/>
            </p:cNvSpPr>
            <p:nvPr/>
          </p:nvSpPr>
          <p:spPr bwMode="auto">
            <a:xfrm>
              <a:off x="4906960" y="3382100"/>
              <a:ext cx="1729454" cy="438227"/>
            </a:xfrm>
            <a:custGeom>
              <a:avLst/>
              <a:gdLst>
                <a:gd name="T0" fmla="*/ 0 w 205"/>
                <a:gd name="T1" fmla="*/ 473136 h 52"/>
                <a:gd name="T2" fmla="*/ 573846 w 205"/>
                <a:gd name="T3" fmla="*/ 585788 h 52"/>
                <a:gd name="T4" fmla="*/ 2306637 w 205"/>
                <a:gd name="T5" fmla="*/ 0 h 52"/>
                <a:gd name="T6" fmla="*/ 0 60000 65536"/>
                <a:gd name="T7" fmla="*/ 0 60000 65536"/>
                <a:gd name="T8" fmla="*/ 0 60000 65536"/>
              </a:gdLst>
              <a:ahLst/>
              <a:cxnLst>
                <a:cxn ang="T6">
                  <a:pos x="T0" y="T1"/>
                </a:cxn>
                <a:cxn ang="T7">
                  <a:pos x="T2" y="T3"/>
                </a:cxn>
                <a:cxn ang="T8">
                  <a:pos x="T4" y="T5"/>
                </a:cxn>
              </a:cxnLst>
              <a:rect l="0" t="0" r="r" b="b"/>
              <a:pathLst>
                <a:path w="205" h="52">
                  <a:moveTo>
                    <a:pt x="0" y="42"/>
                  </a:moveTo>
                  <a:lnTo>
                    <a:pt x="51" y="52"/>
                  </a:lnTo>
                  <a:lnTo>
                    <a:pt x="205"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rgbClr val="000000"/>
                </a:solidFill>
              </a:endParaRPr>
            </a:p>
          </p:txBody>
        </p:sp>
        <p:sp>
          <p:nvSpPr>
            <p:cNvPr id="117814" name="Line 54"/>
            <p:cNvSpPr>
              <a:spLocks noChangeShapeType="1"/>
            </p:cNvSpPr>
            <p:nvPr/>
          </p:nvSpPr>
          <p:spPr bwMode="auto">
            <a:xfrm flipV="1">
              <a:off x="4695908" y="3736784"/>
              <a:ext cx="211052" cy="25355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pPr>
                <a:defRPr/>
              </a:pPr>
              <a:endParaRPr lang="zh-CN" altLang="en-US">
                <a:solidFill>
                  <a:srgbClr val="000000"/>
                </a:solidFill>
              </a:endParaRPr>
            </a:p>
          </p:txBody>
        </p:sp>
      </p:grpSp>
      <p:sp>
        <p:nvSpPr>
          <p:cNvPr id="62"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64"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7600942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300" fill="hold"/>
                                        <p:tgtEl>
                                          <p:spTgt spid="65"/>
                                        </p:tgtEl>
                                        <p:attrNameLst>
                                          <p:attrName>ppt_x</p:attrName>
                                        </p:attrNameLst>
                                      </p:cBhvr>
                                      <p:tavLst>
                                        <p:tav tm="0">
                                          <p:val>
                                            <p:strVal val="0-#ppt_w/2"/>
                                          </p:val>
                                        </p:tav>
                                        <p:tav tm="100000">
                                          <p:val>
                                            <p:strVal val="#ppt_x"/>
                                          </p:val>
                                        </p:tav>
                                      </p:tavLst>
                                    </p:anim>
                                    <p:anim calcmode="lin" valueType="num">
                                      <p:cBhvr additive="base">
                                        <p:cTn id="12" dur="3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02" name="Group 2"/>
          <p:cNvGrpSpPr>
            <a:grpSpLocks/>
          </p:cNvGrpSpPr>
          <p:nvPr/>
        </p:nvGrpSpPr>
        <p:grpSpPr bwMode="auto">
          <a:xfrm>
            <a:off x="491407" y="1313191"/>
            <a:ext cx="7845565" cy="1195961"/>
            <a:chOff x="624" y="2061"/>
            <a:chExt cx="4032" cy="1059"/>
          </a:xfrm>
        </p:grpSpPr>
        <p:sp>
          <p:nvSpPr>
            <p:cNvPr id="204805" name="Line 3"/>
            <p:cNvSpPr>
              <a:spLocks noChangeShapeType="1"/>
            </p:cNvSpPr>
            <p:nvPr/>
          </p:nvSpPr>
          <p:spPr bwMode="auto">
            <a:xfrm>
              <a:off x="2544" y="2061"/>
              <a:ext cx="0" cy="1059"/>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06" name="Rectangle 4"/>
            <p:cNvSpPr>
              <a:spLocks noChangeArrowheads="1"/>
            </p:cNvSpPr>
            <p:nvPr/>
          </p:nvSpPr>
          <p:spPr bwMode="auto">
            <a:xfrm>
              <a:off x="624" y="2061"/>
              <a:ext cx="4032" cy="1059"/>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46">
                <a:solidFill>
                  <a:schemeClr val="bg1"/>
                </a:solidFill>
                <a:latin typeface="Arial" panose="020B0604020202020204" pitchFamily="34" charset="0"/>
                <a:ea typeface="宋体" panose="02010600030101010101" pitchFamily="2" charset="-122"/>
              </a:endParaRPr>
            </a:p>
          </p:txBody>
        </p:sp>
        <p:sp>
          <p:nvSpPr>
            <p:cNvPr id="204807" name="Line 5"/>
            <p:cNvSpPr>
              <a:spLocks noChangeShapeType="1"/>
            </p:cNvSpPr>
            <p:nvPr/>
          </p:nvSpPr>
          <p:spPr bwMode="auto">
            <a:xfrm>
              <a:off x="624" y="2445"/>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08" name="Text Box 6"/>
            <p:cNvSpPr txBox="1">
              <a:spLocks noChangeArrowheads="1"/>
            </p:cNvSpPr>
            <p:nvPr/>
          </p:nvSpPr>
          <p:spPr bwMode="auto">
            <a:xfrm>
              <a:off x="864" y="2157"/>
              <a:ext cx="1511"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46" b="1">
                  <a:solidFill>
                    <a:schemeClr val="bg1"/>
                  </a:solidFill>
                  <a:latin typeface="Arial" panose="020B0604020202020204" pitchFamily="34" charset="0"/>
                  <a:ea typeface="宋体" panose="02010600030101010101" pitchFamily="2" charset="-122"/>
                </a:rPr>
                <a:t>Analysis Class</a:t>
              </a:r>
            </a:p>
          </p:txBody>
        </p:sp>
        <p:sp>
          <p:nvSpPr>
            <p:cNvPr id="204809" name="Text Box 7"/>
            <p:cNvSpPr txBox="1">
              <a:spLocks noChangeArrowheads="1"/>
            </p:cNvSpPr>
            <p:nvPr/>
          </p:nvSpPr>
          <p:spPr bwMode="auto">
            <a:xfrm>
              <a:off x="2759" y="2157"/>
              <a:ext cx="1824"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46" b="1">
                  <a:solidFill>
                    <a:schemeClr val="bg1"/>
                  </a:solidFill>
                  <a:latin typeface="Arial" panose="020B0604020202020204" pitchFamily="34" charset="0"/>
                  <a:ea typeface="宋体" panose="02010600030101010101" pitchFamily="2" charset="-122"/>
                </a:rPr>
                <a:t>Analysis Mechanism(s)</a:t>
              </a:r>
            </a:p>
          </p:txBody>
        </p:sp>
        <p:sp>
          <p:nvSpPr>
            <p:cNvPr id="204810" name="Line 8"/>
            <p:cNvSpPr>
              <a:spLocks noChangeShapeType="1"/>
            </p:cNvSpPr>
            <p:nvPr/>
          </p:nvSpPr>
          <p:spPr bwMode="auto">
            <a:xfrm>
              <a:off x="624" y="2685"/>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11" name="Line 9"/>
            <p:cNvSpPr>
              <a:spLocks noChangeShapeType="1"/>
            </p:cNvSpPr>
            <p:nvPr/>
          </p:nvSpPr>
          <p:spPr bwMode="auto">
            <a:xfrm>
              <a:off x="624" y="2916"/>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2"/>
          <p:cNvGrpSpPr>
            <a:grpSpLocks/>
          </p:cNvGrpSpPr>
          <p:nvPr/>
        </p:nvGrpSpPr>
        <p:grpSpPr bwMode="auto">
          <a:xfrm>
            <a:off x="479265" y="3988875"/>
            <a:ext cx="8187060" cy="2306916"/>
            <a:chOff x="624" y="1368"/>
            <a:chExt cx="4201" cy="1574"/>
          </a:xfrm>
        </p:grpSpPr>
        <p:sp>
          <p:nvSpPr>
            <p:cNvPr id="13" name="Line 3"/>
            <p:cNvSpPr>
              <a:spLocks noChangeShapeType="1"/>
            </p:cNvSpPr>
            <p:nvPr/>
          </p:nvSpPr>
          <p:spPr bwMode="auto">
            <a:xfrm>
              <a:off x="2544" y="1368"/>
              <a:ext cx="0" cy="1548"/>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4"/>
            <p:cNvSpPr>
              <a:spLocks noChangeArrowheads="1"/>
            </p:cNvSpPr>
            <p:nvPr/>
          </p:nvSpPr>
          <p:spPr bwMode="auto">
            <a:xfrm>
              <a:off x="624" y="1368"/>
              <a:ext cx="4032" cy="1548"/>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46">
                <a:solidFill>
                  <a:schemeClr val="bg1"/>
                </a:solidFill>
                <a:latin typeface="Arial" panose="020B0604020202020204" pitchFamily="34" charset="0"/>
                <a:ea typeface="宋体" panose="02010600030101010101" pitchFamily="2" charset="-122"/>
              </a:endParaRPr>
            </a:p>
          </p:txBody>
        </p:sp>
        <p:sp>
          <p:nvSpPr>
            <p:cNvPr id="15" name="Line 5"/>
            <p:cNvSpPr>
              <a:spLocks noChangeShapeType="1"/>
            </p:cNvSpPr>
            <p:nvPr/>
          </p:nvSpPr>
          <p:spPr bwMode="auto">
            <a:xfrm>
              <a:off x="624" y="1752"/>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6"/>
            <p:cNvSpPr txBox="1">
              <a:spLocks noChangeArrowheads="1"/>
            </p:cNvSpPr>
            <p:nvPr/>
          </p:nvSpPr>
          <p:spPr bwMode="auto">
            <a:xfrm>
              <a:off x="864" y="1464"/>
              <a:ext cx="1511"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46" b="1">
                  <a:solidFill>
                    <a:schemeClr val="bg1"/>
                  </a:solidFill>
                  <a:latin typeface="Arial" panose="020B0604020202020204" pitchFamily="34" charset="0"/>
                  <a:ea typeface="宋体" panose="02010600030101010101" pitchFamily="2" charset="-122"/>
                </a:rPr>
                <a:t>Analysis Class</a:t>
              </a:r>
            </a:p>
          </p:txBody>
        </p:sp>
        <p:sp>
          <p:nvSpPr>
            <p:cNvPr id="17" name="Text Box 7"/>
            <p:cNvSpPr txBox="1">
              <a:spLocks noChangeArrowheads="1"/>
            </p:cNvSpPr>
            <p:nvPr/>
          </p:nvSpPr>
          <p:spPr bwMode="auto">
            <a:xfrm>
              <a:off x="2759" y="1464"/>
              <a:ext cx="182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46" b="1">
                  <a:solidFill>
                    <a:schemeClr val="bg1"/>
                  </a:solidFill>
                  <a:latin typeface="Arial" panose="020B0604020202020204" pitchFamily="34" charset="0"/>
                  <a:ea typeface="宋体" panose="02010600030101010101" pitchFamily="2" charset="-122"/>
                </a:rPr>
                <a:t>Analysis Mechanism(s)</a:t>
              </a:r>
            </a:p>
          </p:txBody>
        </p:sp>
        <p:sp>
          <p:nvSpPr>
            <p:cNvPr id="18" name="Text Box 8"/>
            <p:cNvSpPr txBox="1">
              <a:spLocks noChangeArrowheads="1"/>
            </p:cNvSpPr>
            <p:nvPr/>
          </p:nvSpPr>
          <p:spPr bwMode="auto">
            <a:xfrm>
              <a:off x="624" y="1761"/>
              <a:ext cx="120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Student</a:t>
              </a:r>
            </a:p>
          </p:txBody>
        </p:sp>
        <p:sp>
          <p:nvSpPr>
            <p:cNvPr id="19" name="Line 9"/>
            <p:cNvSpPr>
              <a:spLocks noChangeShapeType="1"/>
            </p:cNvSpPr>
            <p:nvPr/>
          </p:nvSpPr>
          <p:spPr bwMode="auto">
            <a:xfrm>
              <a:off x="624" y="1992"/>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0"/>
            <p:cNvSpPr txBox="1">
              <a:spLocks noChangeArrowheads="1"/>
            </p:cNvSpPr>
            <p:nvPr/>
          </p:nvSpPr>
          <p:spPr bwMode="auto">
            <a:xfrm>
              <a:off x="624" y="1992"/>
              <a:ext cx="120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Schedule</a:t>
              </a:r>
            </a:p>
          </p:txBody>
        </p:sp>
        <p:sp>
          <p:nvSpPr>
            <p:cNvPr id="21" name="Line 11"/>
            <p:cNvSpPr>
              <a:spLocks noChangeShapeType="1"/>
            </p:cNvSpPr>
            <p:nvPr/>
          </p:nvSpPr>
          <p:spPr bwMode="auto">
            <a:xfrm>
              <a:off x="624" y="2223"/>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2"/>
            <p:cNvSpPr txBox="1">
              <a:spLocks noChangeArrowheads="1"/>
            </p:cNvSpPr>
            <p:nvPr/>
          </p:nvSpPr>
          <p:spPr bwMode="auto">
            <a:xfrm>
              <a:off x="624" y="2223"/>
              <a:ext cx="120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CourseOffering</a:t>
              </a:r>
            </a:p>
          </p:txBody>
        </p:sp>
        <p:sp>
          <p:nvSpPr>
            <p:cNvPr id="23" name="Line 13"/>
            <p:cNvSpPr>
              <a:spLocks noChangeShapeType="1"/>
            </p:cNvSpPr>
            <p:nvPr/>
          </p:nvSpPr>
          <p:spPr bwMode="auto">
            <a:xfrm>
              <a:off x="624" y="2454"/>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14"/>
            <p:cNvSpPr txBox="1">
              <a:spLocks noChangeArrowheads="1"/>
            </p:cNvSpPr>
            <p:nvPr/>
          </p:nvSpPr>
          <p:spPr bwMode="auto">
            <a:xfrm>
              <a:off x="624" y="2454"/>
              <a:ext cx="120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Course</a:t>
              </a:r>
            </a:p>
          </p:txBody>
        </p:sp>
        <p:sp>
          <p:nvSpPr>
            <p:cNvPr id="25" name="Line 15"/>
            <p:cNvSpPr>
              <a:spLocks noChangeShapeType="1"/>
            </p:cNvSpPr>
            <p:nvPr/>
          </p:nvSpPr>
          <p:spPr bwMode="auto">
            <a:xfrm>
              <a:off x="624" y="2685"/>
              <a:ext cx="403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16"/>
            <p:cNvSpPr txBox="1">
              <a:spLocks noChangeArrowheads="1"/>
            </p:cNvSpPr>
            <p:nvPr/>
          </p:nvSpPr>
          <p:spPr bwMode="auto">
            <a:xfrm>
              <a:off x="624" y="2685"/>
              <a:ext cx="163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RegistrationController</a:t>
              </a:r>
            </a:p>
          </p:txBody>
        </p:sp>
        <p:sp>
          <p:nvSpPr>
            <p:cNvPr id="27" name="Text Box 17"/>
            <p:cNvSpPr txBox="1">
              <a:spLocks noChangeArrowheads="1"/>
            </p:cNvSpPr>
            <p:nvPr/>
          </p:nvSpPr>
          <p:spPr bwMode="auto">
            <a:xfrm>
              <a:off x="2640" y="1761"/>
              <a:ext cx="168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Persistency, Security</a:t>
              </a:r>
            </a:p>
          </p:txBody>
        </p:sp>
        <p:sp>
          <p:nvSpPr>
            <p:cNvPr id="28" name="Text Box 18"/>
            <p:cNvSpPr txBox="1">
              <a:spLocks noChangeArrowheads="1"/>
            </p:cNvSpPr>
            <p:nvPr/>
          </p:nvSpPr>
          <p:spPr bwMode="auto">
            <a:xfrm>
              <a:off x="2640" y="2223"/>
              <a:ext cx="218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Persistency, Legacy Interface</a:t>
              </a:r>
            </a:p>
          </p:txBody>
        </p:sp>
        <p:sp>
          <p:nvSpPr>
            <p:cNvPr id="29" name="Text Box 19"/>
            <p:cNvSpPr txBox="1">
              <a:spLocks noChangeArrowheads="1"/>
            </p:cNvSpPr>
            <p:nvPr/>
          </p:nvSpPr>
          <p:spPr bwMode="auto">
            <a:xfrm>
              <a:off x="2640" y="2454"/>
              <a:ext cx="218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Persistency, Legacy Interface</a:t>
              </a:r>
            </a:p>
          </p:txBody>
        </p:sp>
        <p:sp>
          <p:nvSpPr>
            <p:cNvPr id="30" name="Text Box 20"/>
            <p:cNvSpPr txBox="1">
              <a:spLocks noChangeArrowheads="1"/>
            </p:cNvSpPr>
            <p:nvPr/>
          </p:nvSpPr>
          <p:spPr bwMode="auto">
            <a:xfrm>
              <a:off x="2640" y="2685"/>
              <a:ext cx="1177"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Distribution</a:t>
              </a:r>
            </a:p>
          </p:txBody>
        </p:sp>
        <p:sp>
          <p:nvSpPr>
            <p:cNvPr id="31" name="Text Box 21"/>
            <p:cNvSpPr txBox="1">
              <a:spLocks noChangeArrowheads="1"/>
            </p:cNvSpPr>
            <p:nvPr/>
          </p:nvSpPr>
          <p:spPr bwMode="auto">
            <a:xfrm>
              <a:off x="2640" y="1992"/>
              <a:ext cx="168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846">
                  <a:solidFill>
                    <a:schemeClr val="bg1"/>
                  </a:solidFill>
                  <a:latin typeface="Arial" panose="020B0604020202020204" pitchFamily="34" charset="0"/>
                  <a:ea typeface="宋体" panose="02010600030101010101" pitchFamily="2" charset="-122"/>
                </a:rPr>
                <a:t>Persistency, Security</a:t>
              </a:r>
            </a:p>
          </p:txBody>
        </p:sp>
      </p:grpSp>
      <p:sp>
        <p:nvSpPr>
          <p:cNvPr id="32" name="标题 1"/>
          <p:cNvSpPr txBox="1">
            <a:spLocks/>
          </p:cNvSpPr>
          <p:nvPr/>
        </p:nvSpPr>
        <p:spPr bwMode="auto">
          <a:xfrm>
            <a:off x="612775" y="2305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面向对象的分析方法</a:t>
            </a:r>
          </a:p>
        </p:txBody>
      </p:sp>
      <p:cxnSp>
        <p:nvCxnSpPr>
          <p:cNvPr id="33"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5724908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0-#ppt_w/2"/>
                                          </p:val>
                                        </p:tav>
                                        <p:tav tm="100000">
                                          <p:val>
                                            <p:strVal val="#ppt_x"/>
                                          </p:val>
                                        </p:tav>
                                      </p:tavLst>
                                    </p:anim>
                                    <p:anim calcmode="lin" valueType="num">
                                      <p:cBhvr additive="base">
                                        <p:cTn id="12" dur="3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4802"/>
                                        </p:tgtEl>
                                        <p:attrNameLst>
                                          <p:attrName>style.visibility</p:attrName>
                                        </p:attrNameLst>
                                      </p:cBhvr>
                                      <p:to>
                                        <p:strVal val="visible"/>
                                      </p:to>
                                    </p:set>
                                    <p:anim calcmode="lin" valueType="num">
                                      <p:cBhvr additive="base">
                                        <p:cTn id="17" dur="500" fill="hold"/>
                                        <p:tgtEl>
                                          <p:spTgt spid="204802"/>
                                        </p:tgtEl>
                                        <p:attrNameLst>
                                          <p:attrName>ppt_x</p:attrName>
                                        </p:attrNameLst>
                                      </p:cBhvr>
                                      <p:tavLst>
                                        <p:tav tm="0">
                                          <p:val>
                                            <p:strVal val="#ppt_x"/>
                                          </p:val>
                                        </p:tav>
                                        <p:tav tm="100000">
                                          <p:val>
                                            <p:strVal val="#ppt_x"/>
                                          </p:val>
                                        </p:tav>
                                      </p:tavLst>
                                    </p:anim>
                                    <p:anim calcmode="lin" valueType="num">
                                      <p:cBhvr additive="base">
                                        <p:cTn id="18" dur="500" fill="hold"/>
                                        <p:tgtEl>
                                          <p:spTgt spid="20480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323850" y="4437063"/>
            <a:ext cx="34575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a:latin typeface="微软雅黑" panose="020B0503020204020204" pitchFamily="34" charset="-122"/>
              </a:rPr>
              <a:t>感谢聆听</a:t>
            </a:r>
          </a:p>
        </p:txBody>
      </p:sp>
      <p:cxnSp>
        <p:nvCxnSpPr>
          <p:cNvPr id="30723" name="直接连接符 6"/>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4" name="矩形 7"/>
          <p:cNvSpPr>
            <a:spLocks noChangeArrowheads="1"/>
          </p:cNvSpPr>
          <p:nvPr/>
        </p:nvSpPr>
        <p:spPr bwMode="auto">
          <a:xfrm>
            <a:off x="476250" y="5510213"/>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5" name="矩形 8"/>
          <p:cNvSpPr>
            <a:spLocks noChangeArrowheads="1"/>
          </p:cNvSpPr>
          <p:nvPr/>
        </p:nvSpPr>
        <p:spPr bwMode="auto">
          <a:xfrm>
            <a:off x="1547813" y="5510213"/>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6" name="TextBox 9"/>
          <p:cNvSpPr txBox="1">
            <a:spLocks noChangeArrowheads="1"/>
          </p:cNvSpPr>
          <p:nvPr/>
        </p:nvSpPr>
        <p:spPr bwMode="auto">
          <a:xfrm>
            <a:off x="566738" y="5380038"/>
            <a:ext cx="22129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solidFill>
                  <a:srgbClr val="F8F8F8"/>
                </a:solidFill>
                <a:latin typeface="微软雅黑" panose="020B0503020204020204" pitchFamily="34" charset="-122"/>
              </a:rPr>
              <a:t>主讲人    于学军</a:t>
            </a:r>
            <a:endParaRPr lang="en-US" sz="1800" dirty="0">
              <a:solidFill>
                <a:srgbClr val="F8F8F8"/>
              </a:solidFill>
              <a:latin typeface="微软雅黑" panose="020B0503020204020204" pitchFamily="34" charset="-122"/>
            </a:endParaRPr>
          </a:p>
        </p:txBody>
      </p:sp>
      <p:sp>
        <p:nvSpPr>
          <p:cNvPr id="3072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TextBox 11"/>
          <p:cNvSpPr txBox="1">
            <a:spLocks noChangeArrowheads="1"/>
          </p:cNvSpPr>
          <p:nvPr/>
        </p:nvSpPr>
        <p:spPr bwMode="auto">
          <a:xfrm>
            <a:off x="4519613" y="5408613"/>
            <a:ext cx="2212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a:solidFill>
                  <a:schemeClr val="bg1"/>
                </a:solidFill>
                <a:latin typeface="微软雅黑" panose="020B0503020204020204" pitchFamily="34" charset="-122"/>
              </a:rPr>
              <a:t>2018.03-2018.07</a:t>
            </a:r>
          </a:p>
        </p:txBody>
      </p:sp>
      <p:pic>
        <p:nvPicPr>
          <p:cNvPr id="307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0"/>
            <a:ext cx="615632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27"/>
                                        </p:tgtEl>
                                        <p:attrNameLst>
                                          <p:attrName>style.visibility</p:attrName>
                                        </p:attrNameLst>
                                      </p:cBhvr>
                                      <p:to>
                                        <p:strVal val="visible"/>
                                      </p:to>
                                    </p:set>
                                    <p:anim calcmode="lin" valueType="num">
                                      <p:cBhvr additive="base">
                                        <p:cTn id="11" dur="500" fill="hold"/>
                                        <p:tgtEl>
                                          <p:spTgt spid="30727"/>
                                        </p:tgtEl>
                                        <p:attrNameLst>
                                          <p:attrName>ppt_x</p:attrName>
                                        </p:attrNameLst>
                                      </p:cBhvr>
                                      <p:tavLst>
                                        <p:tav tm="0">
                                          <p:val>
                                            <p:strVal val="0-#ppt_w/2"/>
                                          </p:val>
                                        </p:tav>
                                        <p:tav tm="100000">
                                          <p:val>
                                            <p:strVal val="#ppt_x"/>
                                          </p:val>
                                        </p:tav>
                                      </p:tavLst>
                                    </p:anim>
                                    <p:anim calcmode="lin" valueType="num">
                                      <p:cBhvr additive="base">
                                        <p:cTn id="12" dur="500" fill="hold"/>
                                        <p:tgtEl>
                                          <p:spTgt spid="3072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30723"/>
                                        </p:tgtEl>
                                        <p:attrNameLst>
                                          <p:attrName>style.visibility</p:attrName>
                                        </p:attrNameLst>
                                      </p:cBhvr>
                                      <p:to>
                                        <p:strVal val="visible"/>
                                      </p:to>
                                    </p:set>
                                    <p:animEffect transition="in" filter="wipe(right)">
                                      <p:cBhvr>
                                        <p:cTn id="16" dur="2000"/>
                                        <p:tgtEl>
                                          <p:spTgt spid="3072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 calcmode="lin" valueType="num">
                                      <p:cBhvr additive="base">
                                        <p:cTn id="20" dur="500" fill="hold"/>
                                        <p:tgtEl>
                                          <p:spTgt spid="30722"/>
                                        </p:tgtEl>
                                        <p:attrNameLst>
                                          <p:attrName>ppt_x</p:attrName>
                                        </p:attrNameLst>
                                      </p:cBhvr>
                                      <p:tavLst>
                                        <p:tav tm="0">
                                          <p:val>
                                            <p:strVal val="1+#ppt_w/2"/>
                                          </p:val>
                                        </p:tav>
                                        <p:tav tm="100000">
                                          <p:val>
                                            <p:strVal val="#ppt_x"/>
                                          </p:val>
                                        </p:tav>
                                      </p:tavLst>
                                    </p:anim>
                                    <p:anim calcmode="lin" valueType="num">
                                      <p:cBhvr additive="base">
                                        <p:cTn id="21" dur="500" fill="hold"/>
                                        <p:tgtEl>
                                          <p:spTgt spid="3072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down)">
                                      <p:cBhvr>
                                        <p:cTn id="25" dur="500"/>
                                        <p:tgtEl>
                                          <p:spTgt spid="3072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300" fill="hold"/>
                                        <p:tgtEl>
                                          <p:spTgt spid="30725"/>
                                        </p:tgtEl>
                                        <p:attrNameLst>
                                          <p:attrName>ppt_x</p:attrName>
                                        </p:attrNameLst>
                                      </p:cBhvr>
                                      <p:tavLst>
                                        <p:tav tm="0">
                                          <p:val>
                                            <p:strVal val="1+#ppt_w/2"/>
                                          </p:val>
                                        </p:tav>
                                        <p:tav tm="100000">
                                          <p:val>
                                            <p:strVal val="#ppt_x"/>
                                          </p:val>
                                        </p:tav>
                                      </p:tavLst>
                                    </p:anim>
                                    <p:anim calcmode="lin" valueType="num">
                                      <p:cBhvr additive="base">
                                        <p:cTn id="30" dur="300" fill="hold"/>
                                        <p:tgtEl>
                                          <p:spTgt spid="3072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724"/>
                                        </p:tgtEl>
                                        <p:attrNameLst>
                                          <p:attrName>style.visibility</p:attrName>
                                        </p:attrNameLst>
                                      </p:cBhvr>
                                      <p:to>
                                        <p:strVal val="visible"/>
                                      </p:to>
                                    </p:set>
                                    <p:anim calcmode="lin" valueType="num">
                                      <p:cBhvr additive="base">
                                        <p:cTn id="33" dur="300" fill="hold"/>
                                        <p:tgtEl>
                                          <p:spTgt spid="30724"/>
                                        </p:tgtEl>
                                        <p:attrNameLst>
                                          <p:attrName>ppt_x</p:attrName>
                                        </p:attrNameLst>
                                      </p:cBhvr>
                                      <p:tavLst>
                                        <p:tav tm="0">
                                          <p:val>
                                            <p:strVal val="0-#ppt_w/2"/>
                                          </p:val>
                                        </p:tav>
                                        <p:tav tm="100000">
                                          <p:val>
                                            <p:strVal val="#ppt_x"/>
                                          </p:val>
                                        </p:tav>
                                      </p:tavLst>
                                    </p:anim>
                                    <p:anim calcmode="lin" valueType="num">
                                      <p:cBhvr additive="base">
                                        <p:cTn id="34" dur="300" fill="hold"/>
                                        <p:tgtEl>
                                          <p:spTgt spid="3072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30726">
                                            <p:txEl>
                                              <p:pRg st="0" end="0"/>
                                            </p:txEl>
                                          </p:spTgt>
                                        </p:tgtEl>
                                        <p:attrNameLst>
                                          <p:attrName>style.visibility</p:attrName>
                                        </p:attrNameLst>
                                      </p:cBhvr>
                                      <p:to>
                                        <p:strVal val="visible"/>
                                      </p:to>
                                    </p:set>
                                    <p:animEffect transition="in" filter="wipe(down)">
                                      <p:cBhvr>
                                        <p:cTn id="38" dur="500"/>
                                        <p:tgtEl>
                                          <p:spTgt spid="3072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down)">
                                      <p:cBhvr>
                                        <p:cTn id="42" dur="500"/>
                                        <p:tgtEl>
                                          <p:spTgt spid="3072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30728">
                                            <p:txEl>
                                              <p:pRg st="0" end="0"/>
                                            </p:txEl>
                                          </p:spTgt>
                                        </p:tgtEl>
                                        <p:attrNameLst>
                                          <p:attrName>style.visibility</p:attrName>
                                        </p:attrNameLst>
                                      </p:cBhvr>
                                      <p:to>
                                        <p:strVal val="visible"/>
                                      </p:to>
                                    </p:set>
                                    <p:animEffect transition="in" filter="wipe(down)">
                                      <p:cBhvr>
                                        <p:cTn id="46" dur="500"/>
                                        <p:tgtEl>
                                          <p:spTgt spid="30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animBg="1" autoUpdateAnimBg="0"/>
      <p:bldP spid="30725" grpId="0" animBg="1" autoUpdateAnimBg="0"/>
      <p:bldP spid="30726" grpId="0" autoUpdateAnimBg="0"/>
      <p:bldP spid="30727" grpId="0" animBg="1"/>
      <p:bldP spid="30728" grpId="0" autoUpdateAnimBg="0"/>
    </p:bldLst>
  </p:timing>
</p:sld>
</file>

<file path=ppt/theme/theme1.xml><?xml version="1.0" encoding="utf-8"?>
<a:theme xmlns:a="http://schemas.openxmlformats.org/drawingml/2006/main" name="2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2637</TotalTime>
  <Pages>0</Pages>
  <Words>16290</Words>
  <Characters>0</Characters>
  <Application>Microsoft Office PowerPoint</Application>
  <DocSecurity>0</DocSecurity>
  <PresentationFormat>自定义</PresentationFormat>
  <Lines>0</Lines>
  <Paragraphs>1515</Paragraphs>
  <Slides>95</Slides>
  <Notes>46</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3</vt:i4>
      </vt:variant>
      <vt:variant>
        <vt:lpstr>幻灯片标题</vt:lpstr>
      </vt:variant>
      <vt:variant>
        <vt:i4>95</vt:i4>
      </vt:variant>
    </vt:vector>
  </HeadingPairs>
  <TitlesOfParts>
    <vt:vector size="117" baseType="lpstr">
      <vt:lpstr>Formata Regular</vt:lpstr>
      <vt:lpstr>Gulim</vt:lpstr>
      <vt:lpstr>ZapfHumnst BT</vt:lpstr>
      <vt:lpstr>仿宋</vt:lpstr>
      <vt:lpstr>仿宋_GB2312</vt:lpstr>
      <vt:lpstr>华文仿宋</vt:lpstr>
      <vt:lpstr>宋体</vt:lpstr>
      <vt:lpstr>微软雅黑</vt:lpstr>
      <vt:lpstr>Arial</vt:lpstr>
      <vt:lpstr>Arial Narrow</vt:lpstr>
      <vt:lpstr>Calibri</vt:lpstr>
      <vt:lpstr>Symbol</vt:lpstr>
      <vt:lpstr>Times</vt:lpstr>
      <vt:lpstr>Times New Roman</vt:lpstr>
      <vt:lpstr>Verdana</vt:lpstr>
      <vt:lpstr>Wingdings</vt:lpstr>
      <vt:lpstr>Wingdings 2</vt:lpstr>
      <vt:lpstr>2_默认设计模板</vt:lpstr>
      <vt:lpstr>5_默认设计模板</vt:lpstr>
      <vt:lpstr>Document</vt:lpstr>
      <vt:lpstr>Clip</vt:lpstr>
      <vt:lpstr>CorelDRAW 6.0</vt:lpstr>
      <vt:lpstr>PowerPoint 演示文稿</vt:lpstr>
      <vt:lpstr>什么是一个好的软件产品?</vt:lpstr>
      <vt:lpstr>这些场景…</vt:lpstr>
      <vt:lpstr>有助于项目成功的因素</vt:lpstr>
      <vt:lpstr>PowerPoint 演示文稿</vt:lpstr>
      <vt:lpstr>PowerPoint 演示文稿</vt:lpstr>
      <vt:lpstr>PowerPoint 演示文稿</vt:lpstr>
      <vt:lpstr>PowerPoint 演示文稿</vt:lpstr>
      <vt:lpstr>PowerPoint 演示文稿</vt:lpstr>
      <vt:lpstr>软件需求指的是什么？</vt:lpstr>
      <vt:lpstr>PowerPoint 演示文稿</vt:lpstr>
      <vt:lpstr>PowerPoint 演示文稿</vt:lpstr>
      <vt:lpstr>PowerPoint 演示文稿</vt:lpstr>
      <vt:lpstr>PowerPoint 演示文稿</vt:lpstr>
      <vt:lpstr>PowerPoint 演示文稿</vt:lpstr>
      <vt:lpstr>非功能需求</vt:lpstr>
      <vt:lpstr>PowerPoint 演示文稿</vt:lpstr>
      <vt:lpstr>非功能需求实例</vt:lpstr>
      <vt:lpstr>目标 和 需求</vt:lpstr>
      <vt:lpstr>PowerPoint 演示文稿</vt:lpstr>
      <vt:lpstr>背景</vt:lpstr>
      <vt:lpstr>目标 </vt:lpstr>
      <vt:lpstr>1. 获取系统用户信息</vt:lpstr>
      <vt:lpstr>用户访谈要点（例）</vt:lpstr>
      <vt:lpstr>3. 定义需求</vt:lpstr>
      <vt:lpstr>3-1 定义业务需求</vt:lpstr>
      <vt:lpstr>3-2 定义用户需求</vt:lpstr>
      <vt:lpstr>3-3 定义系统需求</vt:lpstr>
      <vt:lpstr>MSCS的功能性需求</vt:lpstr>
      <vt:lpstr>自然语言描述需求的问题</vt:lpstr>
      <vt:lpstr>PowerPoint 演示文稿</vt:lpstr>
      <vt:lpstr>PowerPoint 演示文稿</vt:lpstr>
      <vt:lpstr>需求描述所使用的其他方法</vt:lpstr>
      <vt:lpstr>结构化语言描述</vt:lpstr>
      <vt:lpstr>示例：</vt:lpstr>
      <vt:lpstr>表格描述</vt:lpstr>
      <vt:lpstr>图形模型辅助需求描述</vt:lpstr>
      <vt:lpstr>需求文档的书写建议</vt:lpstr>
      <vt:lpstr>PowerPoint 演示文稿</vt:lpstr>
      <vt:lpstr>PowerPoint 演示文稿</vt:lpstr>
      <vt:lpstr>PowerPoint 演示文稿</vt:lpstr>
      <vt:lpstr>需求分析过程和方法</vt:lpstr>
      <vt:lpstr>结构化方法Vs. 面向对象方法 </vt:lpstr>
      <vt:lpstr>结构化方法 </vt:lpstr>
      <vt:lpstr>上下文模型</vt:lpstr>
      <vt:lpstr>数据流模型</vt:lpstr>
      <vt:lpstr>DFD 的建模规则</vt:lpstr>
      <vt:lpstr>PowerPoint 演示文稿</vt:lpstr>
      <vt:lpstr>DFD的建模建议</vt:lpstr>
      <vt:lpstr>PowerPoint 演示文稿</vt:lpstr>
      <vt:lpstr>连锁商店管理系统的DFD示例</vt:lpstr>
      <vt:lpstr>连锁商店管理系统的DFD示例</vt:lpstr>
      <vt:lpstr>实体关系图（Entity-Relationship Diagram）</vt:lpstr>
      <vt:lpstr>PowerPoint 演示文稿</vt:lpstr>
      <vt:lpstr>PowerPoint 演示文稿</vt:lpstr>
      <vt:lpstr>面向对象的分析方法</vt:lpstr>
      <vt:lpstr>用例建模的概念： Actor</vt:lpstr>
      <vt:lpstr>Actor 的继承</vt:lpstr>
      <vt:lpstr>一个用户可能有不同的角色</vt:lpstr>
      <vt:lpstr>Actors Vs. 系统边界</vt:lpstr>
      <vt:lpstr>用例建模中的概念: 用例（Use-Case）</vt:lpstr>
      <vt:lpstr>用例模型中的包“Package”</vt:lpstr>
      <vt:lpstr>用例模型：</vt:lpstr>
      <vt:lpstr>PowerPoint 演示文稿</vt:lpstr>
      <vt:lpstr>课程注册系统: 用例模型:用例图</vt:lpstr>
      <vt:lpstr>用例描述细节</vt:lpstr>
      <vt:lpstr>用例的事件流(Flows of Events)</vt:lpstr>
      <vt:lpstr>什么是场景（ Scenarios ）?</vt:lpstr>
      <vt:lpstr>示例: 活动图（Activity Diagram）</vt:lpstr>
      <vt:lpstr>辅助说明（Supplementary Specification）</vt:lpstr>
      <vt:lpstr>PowerPoint 演示文稿</vt:lpstr>
      <vt:lpstr>PowerPoint 演示文稿</vt:lpstr>
      <vt:lpstr>面向对象的分析与设计既不是自顶向下也不是自底向上</vt:lpstr>
      <vt:lpstr>什么是用例实现（Use-Case Realization）?</vt:lpstr>
      <vt:lpstr>谁？ 责任是？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于 学军</cp:lastModifiedBy>
  <cp:revision>760</cp:revision>
  <dcterms:created xsi:type="dcterms:W3CDTF">2013-01-25T01:44:32Z</dcterms:created>
  <dcterms:modified xsi:type="dcterms:W3CDTF">2018-09-19T05:25:50Z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